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85" r:id="rId2"/>
    <p:sldId id="8092" r:id="rId3"/>
    <p:sldId id="784" r:id="rId4"/>
    <p:sldId id="785" r:id="rId5"/>
    <p:sldId id="8101" r:id="rId6"/>
    <p:sldId id="786" r:id="rId7"/>
    <p:sldId id="787" r:id="rId8"/>
    <p:sldId id="8093" r:id="rId9"/>
    <p:sldId id="8102" r:id="rId10"/>
    <p:sldId id="8103" r:id="rId11"/>
    <p:sldId id="8104" r:id="rId12"/>
    <p:sldId id="8105" r:id="rId13"/>
    <p:sldId id="8106" r:id="rId14"/>
    <p:sldId id="8107" r:id="rId15"/>
    <p:sldId id="8108" r:id="rId16"/>
    <p:sldId id="8109" r:id="rId17"/>
    <p:sldId id="8110" r:id="rId18"/>
    <p:sldId id="8111" r:id="rId19"/>
    <p:sldId id="8113" r:id="rId20"/>
    <p:sldId id="8112" r:id="rId21"/>
    <p:sldId id="8117" r:id="rId22"/>
    <p:sldId id="8118" r:id="rId23"/>
    <p:sldId id="8119" r:id="rId24"/>
    <p:sldId id="819" r:id="rId25"/>
    <p:sldId id="820" r:id="rId26"/>
    <p:sldId id="821" r:id="rId27"/>
    <p:sldId id="822" r:id="rId28"/>
    <p:sldId id="823" r:id="rId29"/>
    <p:sldId id="824" r:id="rId30"/>
    <p:sldId id="825" r:id="rId31"/>
    <p:sldId id="826" r:id="rId32"/>
    <p:sldId id="849" r:id="rId33"/>
    <p:sldId id="827" r:id="rId34"/>
    <p:sldId id="818" r:id="rId35"/>
    <p:sldId id="828" r:id="rId36"/>
    <p:sldId id="829" r:id="rId37"/>
    <p:sldId id="830" r:id="rId38"/>
    <p:sldId id="831" r:id="rId39"/>
    <p:sldId id="832" r:id="rId40"/>
    <p:sldId id="833" r:id="rId41"/>
    <p:sldId id="834" r:id="rId42"/>
    <p:sldId id="8130" r:id="rId43"/>
    <p:sldId id="8131" r:id="rId44"/>
    <p:sldId id="8132" r:id="rId45"/>
    <p:sldId id="8133" r:id="rId46"/>
    <p:sldId id="8134" r:id="rId47"/>
    <p:sldId id="8094" r:id="rId48"/>
    <p:sldId id="8095" r:id="rId49"/>
    <p:sldId id="8096" r:id="rId50"/>
    <p:sldId id="8135" r:id="rId51"/>
    <p:sldId id="8136" r:id="rId52"/>
    <p:sldId id="8137" r:id="rId53"/>
    <p:sldId id="8138" r:id="rId54"/>
    <p:sldId id="8139" r:id="rId55"/>
    <p:sldId id="8140" r:id="rId56"/>
    <p:sldId id="8141" r:id="rId57"/>
    <p:sldId id="8142" r:id="rId58"/>
    <p:sldId id="8143" r:id="rId59"/>
    <p:sldId id="8125" r:id="rId60"/>
    <p:sldId id="8097" r:id="rId61"/>
    <p:sldId id="8098" r:id="rId62"/>
    <p:sldId id="8099" r:id="rId63"/>
    <p:sldId id="8126" r:id="rId64"/>
    <p:sldId id="8127" r:id="rId65"/>
    <p:sldId id="8100" r:id="rId66"/>
    <p:sldId id="8129" r:id="rId67"/>
    <p:sldId id="8124" r:id="rId68"/>
    <p:sldId id="8114" r:id="rId69"/>
    <p:sldId id="8120" r:id="rId70"/>
    <p:sldId id="8115" r:id="rId71"/>
    <p:sldId id="8116" r:id="rId72"/>
    <p:sldId id="8121" r:id="rId73"/>
    <p:sldId id="8122" r:id="rId74"/>
    <p:sldId id="8123" r:id="rId75"/>
    <p:sldId id="7812"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34A97-D6AB-4AAD-879F-7A715553A2DA}" type="datetimeFigureOut">
              <a:rPr lang="zh-CN" altLang="en-US" smtClean="0"/>
              <a:t>2023-06-09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90101-8210-44AB-85CD-F7FB392ECABE}" type="slidenum">
              <a:rPr lang="zh-CN" altLang="en-US" smtClean="0"/>
              <a:t>‹#›</a:t>
            </a:fld>
            <a:endParaRPr lang="zh-CN" altLang="en-US"/>
          </a:p>
        </p:txBody>
      </p:sp>
    </p:spTree>
    <p:extLst>
      <p:ext uri="{BB962C8B-B14F-4D97-AF65-F5344CB8AC3E}">
        <p14:creationId xmlns:p14="http://schemas.microsoft.com/office/powerpoint/2010/main" val="981595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27E7C-E553-41F8-A122-D69E721786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0205EB-8C07-4FC6-BB33-4D2AA6B3C9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0F8FD4F-6F0E-499A-B72C-8951B3F4E944}"/>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2B5C2192-D692-4611-9A92-0A05FB4DE2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F949DF-DBEF-40CF-B6B3-C2A5AC5AB481}"/>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710017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2F5E6-5CB3-411D-A92C-9C5A05D2A5D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BC1433-F38F-4B7D-8404-547C0CA2B8A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861098-954B-4F7E-8185-23D5CB6A684B}"/>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8B935E6C-D43F-49A8-A57C-44E255DEEE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870C3C-9484-4A76-96CA-6A8313F30A9F}"/>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134204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C8B6B71-E1C0-48D6-8E0E-C92F96F1BDE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2C72C37-EACB-471F-8F4F-8B05E3EF5AD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1A0488-0CB2-4E9A-B216-F2517C33E203}"/>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3CB45C93-C346-46CF-A56C-0AAE2DB870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35BFA3-6E38-45A5-A071-5D88F76708AB}"/>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4258329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grpSp>
        <p:nvGrpSpPr>
          <p:cNvPr id="2" name="组合 1"/>
          <p:cNvGrpSpPr/>
          <p:nvPr userDrawn="1"/>
        </p:nvGrpSpPr>
        <p:grpSpPr>
          <a:xfrm>
            <a:off x="635" y="-9525"/>
            <a:ext cx="12190730" cy="3581400"/>
            <a:chOff x="1" y="-15"/>
            <a:chExt cx="19198" cy="5640"/>
          </a:xfrm>
        </p:grpSpPr>
        <p:sp>
          <p:nvSpPr>
            <p:cNvPr id="7" name="矩形 6"/>
            <p:cNvSpPr/>
            <p:nvPr userDrawn="1"/>
          </p:nvSpPr>
          <p:spPr>
            <a:xfrm>
              <a:off x="1" y="-15"/>
              <a:ext cx="19198" cy="5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层 5"/>
            <p:cNvPicPr>
              <a:picLocks noChangeAspect="1"/>
            </p:cNvPicPr>
            <p:nvPr userDrawn="1"/>
          </p:nvPicPr>
          <p:blipFill>
            <a:blip r:embed="rId2"/>
            <a:stretch>
              <a:fillRect/>
            </a:stretch>
          </p:blipFill>
          <p:spPr>
            <a:xfrm>
              <a:off x="7740" y="387"/>
              <a:ext cx="3720" cy="1597"/>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38243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F88BF-6FAE-4369-B44F-BB5C7D8E6328}"/>
              </a:ext>
            </a:extLst>
          </p:cNvPr>
          <p:cNvSpPr>
            <a:spLocks noGrp="1"/>
          </p:cNvSpPr>
          <p:nvPr>
            <p:ph type="title"/>
          </p:nvPr>
        </p:nvSpPr>
        <p:spPr/>
        <p:txBody>
          <a:bodyPr/>
          <a:lstStyle>
            <a:lvl1pPr>
              <a:defRPr b="1">
                <a:solidFill>
                  <a:srgbClr val="FF0000"/>
                </a:solidFill>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2C618630-7BD5-4DF6-BD65-E549AD687E08}"/>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88839D-B385-4BCC-A53B-E486857E7C7B}"/>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A0738B8E-70AE-4562-A253-D9CD723B1D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6203FC-1843-46A2-BBFF-CF27FD9C5F46}"/>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41619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113D2-9CB9-4C14-83AE-6FFAB81E7B1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DEF04B2-1282-443D-9B50-F40130D17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11E803F-5BB6-48AA-B82F-6DF03B6F1F90}"/>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B876EC7B-A303-47E8-A447-92D27AC386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53507D-14F7-465A-96E6-EF18273F8192}"/>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1627191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8DEA4-441A-418E-B0DB-31185BF077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1A52D2-8B81-4F02-A14F-F66D06BF6D6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C991E9C-9CDD-4C6B-83FD-A345B1B9D8A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27C9EF6-4983-4C38-8640-B672D8A3A243}"/>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6" name="页脚占位符 5">
            <a:extLst>
              <a:ext uri="{FF2B5EF4-FFF2-40B4-BE49-F238E27FC236}">
                <a16:creationId xmlns:a16="http://schemas.microsoft.com/office/drawing/2014/main" id="{0AC04F97-4CFF-4958-BA98-79870055D4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954021-B692-42A2-B0A6-8D3F126F1581}"/>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126052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BFC87-70AE-40B3-A4EE-BA215A65C9C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9D8B71-3AC0-498D-8BD7-7D88183C49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72CB463-61D2-4335-B449-CE9E5628DE9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3B639CF-7025-427C-9BE2-C0F6DD78C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29DA920-BE6E-42C5-84D8-807362EBF1C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9889C40-18EA-435E-A9FA-28D363381927}"/>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8" name="页脚占位符 7">
            <a:extLst>
              <a:ext uri="{FF2B5EF4-FFF2-40B4-BE49-F238E27FC236}">
                <a16:creationId xmlns:a16="http://schemas.microsoft.com/office/drawing/2014/main" id="{929CF4C4-7CCD-4555-9147-00D61DB895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F4E77CC-02FA-4720-957B-BF475F8C8657}"/>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587796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1763A-10DE-436B-A709-7479D3422F3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D785D2B-5C7B-42C3-8C7F-4F7B701F89BC}"/>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4" name="页脚占位符 3">
            <a:extLst>
              <a:ext uri="{FF2B5EF4-FFF2-40B4-BE49-F238E27FC236}">
                <a16:creationId xmlns:a16="http://schemas.microsoft.com/office/drawing/2014/main" id="{2684B369-DEF3-4D82-8F3C-F7F1AA23CE8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41E17A4-DF4E-499D-8066-07F7472CE4E7}"/>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224598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343C392-C16A-4CD3-8649-3072924CA991}"/>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3" name="页脚占位符 2">
            <a:extLst>
              <a:ext uri="{FF2B5EF4-FFF2-40B4-BE49-F238E27FC236}">
                <a16:creationId xmlns:a16="http://schemas.microsoft.com/office/drawing/2014/main" id="{5B801C40-45E2-4314-8748-8592D1A8297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D5FB96-CE5A-4F2A-84AD-3D8185236233}"/>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16020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74576-B7CD-492C-848F-842FB9EBE3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A559FFF-B118-437E-A41B-35ADD1C50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EFABEFA-51C9-4354-9A1A-874B1379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743F31-4AEF-4885-BBDD-76BC6A73EC45}"/>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6" name="页脚占位符 5">
            <a:extLst>
              <a:ext uri="{FF2B5EF4-FFF2-40B4-BE49-F238E27FC236}">
                <a16:creationId xmlns:a16="http://schemas.microsoft.com/office/drawing/2014/main" id="{99AA8890-D6AB-4969-84EC-4F49F620DF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6CE83C-FD52-41CB-9A50-D2E831FB2570}"/>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837315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47795-5FBE-4042-8E7A-CE2E93C927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5AE97B5-8540-44E3-AD09-8D80D05AD5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9A3AB5-FE8E-4394-8075-EF2AF1A66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5FF150A-5FC4-495F-8EC9-AA564BA10927}"/>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6" name="页脚占位符 5">
            <a:extLst>
              <a:ext uri="{FF2B5EF4-FFF2-40B4-BE49-F238E27FC236}">
                <a16:creationId xmlns:a16="http://schemas.microsoft.com/office/drawing/2014/main" id="{DD394E5D-3496-41BC-A3B6-B0A0D3C1AB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99A7A7-C3D7-4A60-A8A2-5B090B112EDC}"/>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161001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DA01277-FCFE-4D77-A32A-E5391273F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C74B084-BBB6-4D27-949A-7182D582BE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5F40BC-AC80-4DC9-B5BD-5BC4FAA2CC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3D8575BB-A610-4079-BFBB-2DCEF78A1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B0607FE-DEE1-431E-B631-607A509F0E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1397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slideLayout" Target="../slideLayouts/slideLayout12.xml"/><Relationship Id="rId4" Type="http://schemas.openxmlformats.org/officeDocument/2006/relationships/tags" Target="../tags/tag4.xml"/><Relationship Id="rId9" Type="http://schemas.openxmlformats.org/officeDocument/2006/relationships/hyperlink" Target="mailto:shliu@hit.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wmf"/><Relationship Id="rId4" Type="http://schemas.openxmlformats.org/officeDocument/2006/relationships/image" Target="../media/image54.wmf"/></Relationships>
</file>

<file path=ppt/slides/_rels/slide37.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jpeg"/><Relationship Id="rId5" Type="http://schemas.openxmlformats.org/officeDocument/2006/relationships/slideLayout" Target="../slideLayouts/slideLayout12.xml"/><Relationship Id="rId4"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051152"/>
            <a:ext cx="12192000" cy="2585323"/>
          </a:xfrm>
          <a:prstGeom prst="rect">
            <a:avLst/>
          </a:prstGeom>
          <a:noFill/>
        </p:spPr>
        <p:txBody>
          <a:bodyPr wrap="square" rtlCol="0">
            <a:spAutoFit/>
          </a:bodyPr>
          <a:lstStyle/>
          <a:p>
            <a:pPr algn="ctr"/>
            <a:r>
              <a:rPr lang="zh-CN" altLang="en-US"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sym typeface="+mn-ea"/>
              </a:rPr>
              <a:t>人工智能数学基础</a:t>
            </a:r>
            <a:endParaRPr lang="en-US" altLang="zh-CN"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sym typeface="+mn-ea"/>
            </a:endParaRPr>
          </a:p>
          <a:p>
            <a:pPr algn="ctr"/>
            <a:r>
              <a:rPr lang="en-US" altLang="zh-CN"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Essential Math for AI</a:t>
            </a:r>
          </a:p>
          <a:p>
            <a:pPr algn="ctr"/>
            <a:r>
              <a:rPr lang="zh-CN" altLang="en-US"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第</a:t>
            </a:r>
            <a:r>
              <a:rPr lang="en-US" altLang="zh-CN"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2</a:t>
            </a:r>
            <a:r>
              <a:rPr lang="zh-CN" altLang="en-US"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章 方程求解与矩阵分解</a:t>
            </a:r>
            <a:endParaRPr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endParaRPr>
          </a:p>
        </p:txBody>
      </p:sp>
      <p:sp>
        <p:nvSpPr>
          <p:cNvPr id="7" name="文本框 6"/>
          <p:cNvSpPr txBox="1"/>
          <p:nvPr/>
        </p:nvSpPr>
        <p:spPr>
          <a:xfrm>
            <a:off x="2213089" y="3728884"/>
            <a:ext cx="7583024" cy="523220"/>
          </a:xfrm>
          <a:prstGeom prst="rect">
            <a:avLst/>
          </a:prstGeom>
          <a:solidFill>
            <a:srgbClr val="0000CC"/>
          </a:solidFill>
        </p:spPr>
        <p:txBody>
          <a:bodyPr wrap="square" rtlCol="0">
            <a:spAutoFit/>
          </a:bodyPr>
          <a:lstStyle/>
          <a:p>
            <a:pPr algn="ctr"/>
            <a:r>
              <a:rPr lang="zh-CN" altLang="en-US" sz="2800" b="1" dirty="0">
                <a:solidFill>
                  <a:schemeClr val="bg1"/>
                </a:solidFill>
                <a:latin typeface="+mj-ea"/>
                <a:ea typeface="+mj-ea"/>
              </a:rPr>
              <a:t>哈尔滨工业大学计算学部人工智能专业 刘绍辉</a:t>
            </a:r>
          </a:p>
        </p:txBody>
      </p:sp>
      <p:grpSp>
        <p:nvGrpSpPr>
          <p:cNvPr id="10" name="组合 9"/>
          <p:cNvGrpSpPr/>
          <p:nvPr/>
        </p:nvGrpSpPr>
        <p:grpSpPr>
          <a:xfrm>
            <a:off x="327660" y="4339590"/>
            <a:ext cx="11443970" cy="1774825"/>
            <a:chOff x="-9897" y="2571750"/>
            <a:chExt cx="9147320" cy="1493593"/>
          </a:xfrm>
        </p:grpSpPr>
        <p:pic>
          <p:nvPicPr>
            <p:cNvPr id="14" name="Picture 5" descr="c:\users\administrator\appdata\roaming\360se6\User Data\temp\15316320130613174438_960x720.jpg"/>
            <p:cNvPicPr>
              <a:picLocks noChangeAspect="1" noChangeArrowheads="1"/>
            </p:cNvPicPr>
            <p:nvPr>
              <p:custDataLst>
                <p:tags r:id="rId2"/>
              </p:custDataLst>
            </p:nvPr>
          </p:nvPicPr>
          <p:blipFill rotWithShape="1">
            <a:blip r:embed="rId6" cstate="print"/>
            <a:srcRect/>
            <a:stretch>
              <a:fillRect/>
            </a:stretch>
          </p:blipFill>
          <p:spPr bwMode="auto">
            <a:xfrm>
              <a:off x="-9897" y="2909537"/>
              <a:ext cx="2771800" cy="862026"/>
            </a:xfrm>
            <a:prstGeom prst="rect">
              <a:avLst/>
            </a:prstGeom>
            <a:noFill/>
            <a:effectLst>
              <a:reflection blurRad="6350" stA="50000" endA="300" endPos="55000" dir="5400000" sy="-100000" algn="bl" rotWithShape="0"/>
            </a:effectLst>
          </p:spPr>
        </p:pic>
        <p:pic>
          <p:nvPicPr>
            <p:cNvPr id="15" name="Picture 7" descr="c:\users\administrator\appdata\roaming\360se6\User Data\temp\w296h504768_1404098312_661.png"/>
            <p:cNvPicPr>
              <a:picLocks noChangeAspect="1" noChangeArrowheads="1"/>
            </p:cNvPicPr>
            <p:nvPr>
              <p:custDataLst>
                <p:tags r:id="rId3"/>
              </p:custDataLst>
            </p:nvPr>
          </p:nvPicPr>
          <p:blipFill>
            <a:blip r:embed="rId7" cstate="print"/>
            <a:srcRect/>
            <a:stretch>
              <a:fillRect/>
            </a:stretch>
          </p:blipFill>
          <p:spPr bwMode="auto">
            <a:xfrm>
              <a:off x="6427733" y="2891991"/>
              <a:ext cx="2709690" cy="914521"/>
            </a:xfrm>
            <a:prstGeom prst="rect">
              <a:avLst/>
            </a:prstGeom>
            <a:noFill/>
            <a:effectLst>
              <a:reflection blurRad="6350" stA="50000" endA="300" endPos="55000" dir="5400000" sy="-100000" algn="bl" rotWithShape="0"/>
            </a:effectLst>
          </p:spPr>
        </p:pic>
        <p:pic>
          <p:nvPicPr>
            <p:cNvPr id="16" name="Picture 3"/>
            <p:cNvPicPr>
              <a:picLocks noChangeAspect="1" noChangeArrowheads="1"/>
            </p:cNvPicPr>
            <p:nvPr>
              <p:custDataLst>
                <p:tags r:id="rId4"/>
              </p:custDataLst>
            </p:nvPr>
          </p:nvPicPr>
          <p:blipFill rotWithShape="1">
            <a:blip r:embed="rId8" cstate="print"/>
            <a:srcRect/>
            <a:stretch>
              <a:fillRect/>
            </a:stretch>
          </p:blipFill>
          <p:spPr bwMode="auto">
            <a:xfrm>
              <a:off x="2627783" y="2571750"/>
              <a:ext cx="3960441" cy="1493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accent3"/>
            </a:lnRef>
            <a:fillRef idx="1">
              <a:schemeClr val="lt1"/>
            </a:fillRef>
            <a:effectRef idx="0">
              <a:schemeClr val="accent3"/>
            </a:effectRef>
            <a:fontRef idx="minor">
              <a:schemeClr val="dk1"/>
            </a:fontRef>
          </p:style>
        </p:pic>
      </p:grpSp>
      <p:sp>
        <p:nvSpPr>
          <p:cNvPr id="2" name="文本框 1">
            <a:extLst>
              <a:ext uri="{FF2B5EF4-FFF2-40B4-BE49-F238E27FC236}">
                <a16:creationId xmlns:a16="http://schemas.microsoft.com/office/drawing/2014/main" id="{1813FE52-58D7-4C36-819A-21C87277DBDB}"/>
              </a:ext>
            </a:extLst>
          </p:cNvPr>
          <p:cNvSpPr txBox="1"/>
          <p:nvPr/>
        </p:nvSpPr>
        <p:spPr>
          <a:xfrm>
            <a:off x="3865369" y="4340128"/>
            <a:ext cx="4278464" cy="1200329"/>
          </a:xfrm>
          <a:prstGeom prst="rect">
            <a:avLst/>
          </a:prstGeom>
          <a:noFill/>
        </p:spPr>
        <p:txBody>
          <a:bodyPr wrap="square" rtlCol="0">
            <a:spAutoFit/>
          </a:bodyPr>
          <a:lstStyle/>
          <a:p>
            <a:pPr algn="ctr"/>
            <a:r>
              <a:rPr lang="en-US" altLang="zh-CN" sz="2400" b="1" dirty="0">
                <a:latin typeface="+mn-ea"/>
                <a:hlinkClick r:id="rId9"/>
              </a:rPr>
              <a:t>shliu@hit.edu.cn</a:t>
            </a:r>
            <a:endParaRPr lang="en-US" altLang="zh-CN" sz="2400" b="1" dirty="0">
              <a:latin typeface="+mn-ea"/>
            </a:endParaRPr>
          </a:p>
          <a:p>
            <a:pPr algn="ctr"/>
            <a:r>
              <a:rPr lang="zh-CN" altLang="en-US" sz="2400" b="1" dirty="0">
                <a:latin typeface="+mn-ea"/>
              </a:rPr>
              <a:t>微信：</a:t>
            </a:r>
            <a:r>
              <a:rPr lang="en-US" altLang="zh-CN" sz="2400" b="1" dirty="0">
                <a:latin typeface="+mn-ea"/>
              </a:rPr>
              <a:t>shliu13503627854</a:t>
            </a:r>
          </a:p>
          <a:p>
            <a:pPr algn="ctr"/>
            <a:r>
              <a:rPr lang="en-US" altLang="zh-CN" sz="2400" b="1" dirty="0">
                <a:latin typeface="+mn-ea"/>
              </a:rPr>
              <a:t>2023</a:t>
            </a:r>
            <a:r>
              <a:rPr lang="zh-CN" altLang="en-US" sz="2400" b="1" dirty="0">
                <a:latin typeface="+mn-ea"/>
              </a:rPr>
              <a:t>年</a:t>
            </a:r>
            <a:r>
              <a:rPr lang="en-US" altLang="zh-CN" sz="2400" b="1" dirty="0">
                <a:latin typeface="+mn-ea"/>
              </a:rPr>
              <a:t>4</a:t>
            </a:r>
            <a:r>
              <a:rPr lang="zh-CN" altLang="en-US" sz="2400" b="1" dirty="0">
                <a:latin typeface="+mn-ea"/>
              </a:rPr>
              <a:t>月</a:t>
            </a:r>
            <a:r>
              <a:rPr lang="en-US" altLang="zh-CN" sz="2400" b="1" dirty="0">
                <a:latin typeface="+mn-ea"/>
              </a:rPr>
              <a:t>24</a:t>
            </a:r>
            <a:r>
              <a:rPr lang="zh-CN" altLang="en-US" sz="2400" b="1" dirty="0">
                <a:latin typeface="+mn-ea"/>
              </a:rPr>
              <a:t>日</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A7100-1873-43FA-AED3-1554389F61F2}"/>
              </a:ext>
            </a:extLst>
          </p:cNvPr>
          <p:cNvSpPr>
            <a:spLocks noGrp="1"/>
          </p:cNvSpPr>
          <p:nvPr>
            <p:ph type="title"/>
          </p:nvPr>
        </p:nvSpPr>
        <p:spPr/>
        <p:txBody>
          <a:bodyPr/>
          <a:lstStyle/>
          <a:p>
            <a:r>
              <a:rPr lang="zh-CN" altLang="en-US" dirty="0"/>
              <a:t>基本矩阵操作</a:t>
            </a:r>
          </a:p>
        </p:txBody>
      </p:sp>
      <p:sp>
        <p:nvSpPr>
          <p:cNvPr id="3" name="内容占位符 2">
            <a:extLst>
              <a:ext uri="{FF2B5EF4-FFF2-40B4-BE49-F238E27FC236}">
                <a16:creationId xmlns:a16="http://schemas.microsoft.com/office/drawing/2014/main" id="{D3D79C5F-11DB-43DB-A30B-9CC7434E4F11}"/>
              </a:ext>
            </a:extLst>
          </p:cNvPr>
          <p:cNvSpPr>
            <a:spLocks noGrp="1"/>
          </p:cNvSpPr>
          <p:nvPr>
            <p:ph idx="1"/>
          </p:nvPr>
        </p:nvSpPr>
        <p:spPr/>
        <p:txBody>
          <a:bodyPr/>
          <a:lstStyle/>
          <a:p>
            <a:r>
              <a:rPr lang="zh-CN" altLang="en-US" dirty="0"/>
              <a:t>基本矩阵行操作</a:t>
            </a:r>
            <a:endParaRPr lang="en-US" altLang="zh-CN" dirty="0"/>
          </a:p>
          <a:p>
            <a:endParaRPr lang="en-US" altLang="zh-CN" dirty="0"/>
          </a:p>
          <a:p>
            <a:r>
              <a:rPr lang="zh-CN" altLang="en-US" dirty="0"/>
              <a:t>交换</a:t>
            </a:r>
            <a:endParaRPr lang="en-US" altLang="zh-CN" dirty="0"/>
          </a:p>
          <a:p>
            <a:endParaRPr lang="en-US" altLang="zh-CN" dirty="0"/>
          </a:p>
          <a:p>
            <a:endParaRPr lang="en-US" altLang="zh-CN" dirty="0"/>
          </a:p>
          <a:p>
            <a:r>
              <a:rPr lang="zh-CN" altLang="en-US" dirty="0"/>
              <a:t>伸缩</a:t>
            </a:r>
          </a:p>
        </p:txBody>
      </p:sp>
      <p:pic>
        <p:nvPicPr>
          <p:cNvPr id="4" name="图片 3">
            <a:extLst>
              <a:ext uri="{FF2B5EF4-FFF2-40B4-BE49-F238E27FC236}">
                <a16:creationId xmlns:a16="http://schemas.microsoft.com/office/drawing/2014/main" id="{7AC10207-0274-4D0B-8B51-BCD01BA1998F}"/>
              </a:ext>
            </a:extLst>
          </p:cNvPr>
          <p:cNvPicPr>
            <a:picLocks noChangeAspect="1"/>
          </p:cNvPicPr>
          <p:nvPr/>
        </p:nvPicPr>
        <p:blipFill>
          <a:blip r:embed="rId2"/>
          <a:stretch>
            <a:fillRect/>
          </a:stretch>
        </p:blipFill>
        <p:spPr>
          <a:xfrm>
            <a:off x="2670602" y="2384534"/>
            <a:ext cx="8683198" cy="1776109"/>
          </a:xfrm>
          <a:prstGeom prst="rect">
            <a:avLst/>
          </a:prstGeom>
        </p:spPr>
      </p:pic>
      <p:pic>
        <p:nvPicPr>
          <p:cNvPr id="5" name="图片 4">
            <a:extLst>
              <a:ext uri="{FF2B5EF4-FFF2-40B4-BE49-F238E27FC236}">
                <a16:creationId xmlns:a16="http://schemas.microsoft.com/office/drawing/2014/main" id="{757B7673-BB91-4B1B-85CF-1924465A0CA3}"/>
              </a:ext>
            </a:extLst>
          </p:cNvPr>
          <p:cNvPicPr>
            <a:picLocks noChangeAspect="1"/>
          </p:cNvPicPr>
          <p:nvPr/>
        </p:nvPicPr>
        <p:blipFill>
          <a:blip r:embed="rId3"/>
          <a:stretch>
            <a:fillRect/>
          </a:stretch>
        </p:blipFill>
        <p:spPr>
          <a:xfrm>
            <a:off x="2766855" y="4295579"/>
            <a:ext cx="8479491" cy="1776109"/>
          </a:xfrm>
          <a:prstGeom prst="rect">
            <a:avLst/>
          </a:prstGeom>
        </p:spPr>
      </p:pic>
    </p:spTree>
    <p:extLst>
      <p:ext uri="{BB962C8B-B14F-4D97-AF65-F5344CB8AC3E}">
        <p14:creationId xmlns:p14="http://schemas.microsoft.com/office/powerpoint/2010/main" val="911645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A7100-1873-43FA-AED3-1554389F61F2}"/>
              </a:ext>
            </a:extLst>
          </p:cNvPr>
          <p:cNvSpPr>
            <a:spLocks noGrp="1"/>
          </p:cNvSpPr>
          <p:nvPr>
            <p:ph type="title"/>
          </p:nvPr>
        </p:nvSpPr>
        <p:spPr/>
        <p:txBody>
          <a:bodyPr/>
          <a:lstStyle/>
          <a:p>
            <a:r>
              <a:rPr lang="zh-CN" altLang="en-US" dirty="0"/>
              <a:t>基本矩阵操作</a:t>
            </a:r>
          </a:p>
        </p:txBody>
      </p:sp>
      <p:sp>
        <p:nvSpPr>
          <p:cNvPr id="3" name="内容占位符 2">
            <a:extLst>
              <a:ext uri="{FF2B5EF4-FFF2-40B4-BE49-F238E27FC236}">
                <a16:creationId xmlns:a16="http://schemas.microsoft.com/office/drawing/2014/main" id="{D3D79C5F-11DB-43DB-A30B-9CC7434E4F11}"/>
              </a:ext>
            </a:extLst>
          </p:cNvPr>
          <p:cNvSpPr>
            <a:spLocks noGrp="1"/>
          </p:cNvSpPr>
          <p:nvPr>
            <p:ph idx="1"/>
          </p:nvPr>
        </p:nvSpPr>
        <p:spPr/>
        <p:txBody>
          <a:bodyPr>
            <a:normAutofit/>
          </a:bodyPr>
          <a:lstStyle/>
          <a:p>
            <a:r>
              <a:rPr lang="zh-CN" altLang="en-US" dirty="0"/>
              <a:t>基本矩阵列操作：交换，相加，伸缩</a:t>
            </a:r>
            <a:endParaRPr lang="en-US" altLang="zh-CN" dirty="0"/>
          </a:p>
          <a:p>
            <a:endParaRPr lang="en-US" altLang="zh-CN" dirty="0"/>
          </a:p>
          <a:p>
            <a:endParaRPr lang="en-US" altLang="zh-CN" dirty="0"/>
          </a:p>
          <a:p>
            <a:endParaRPr lang="en-US" altLang="zh-CN" dirty="0"/>
          </a:p>
          <a:p>
            <a:r>
              <a:rPr lang="zh-CN" altLang="en-US" dirty="0"/>
              <a:t>交换</a:t>
            </a:r>
            <a:endParaRPr lang="en-US" altLang="zh-CN" dirty="0"/>
          </a:p>
          <a:p>
            <a:endParaRPr lang="en-US" altLang="zh-CN" dirty="0"/>
          </a:p>
          <a:p>
            <a:endParaRPr lang="en-US" altLang="zh-CN" dirty="0"/>
          </a:p>
        </p:txBody>
      </p:sp>
      <p:pic>
        <p:nvPicPr>
          <p:cNvPr id="6" name="图片 5">
            <a:extLst>
              <a:ext uri="{FF2B5EF4-FFF2-40B4-BE49-F238E27FC236}">
                <a16:creationId xmlns:a16="http://schemas.microsoft.com/office/drawing/2014/main" id="{4DBD7593-562D-4A2E-84DF-9E046709A001}"/>
              </a:ext>
            </a:extLst>
          </p:cNvPr>
          <p:cNvPicPr>
            <a:picLocks noChangeAspect="1"/>
          </p:cNvPicPr>
          <p:nvPr/>
        </p:nvPicPr>
        <p:blipFill>
          <a:blip r:embed="rId2"/>
          <a:stretch>
            <a:fillRect/>
          </a:stretch>
        </p:blipFill>
        <p:spPr>
          <a:xfrm>
            <a:off x="1492752" y="2365688"/>
            <a:ext cx="2383731" cy="1616937"/>
          </a:xfrm>
          <a:prstGeom prst="rect">
            <a:avLst/>
          </a:prstGeom>
        </p:spPr>
      </p:pic>
      <p:pic>
        <p:nvPicPr>
          <p:cNvPr id="7" name="图片 6">
            <a:extLst>
              <a:ext uri="{FF2B5EF4-FFF2-40B4-BE49-F238E27FC236}">
                <a16:creationId xmlns:a16="http://schemas.microsoft.com/office/drawing/2014/main" id="{534ADAEE-177E-4289-842E-53A77C586720}"/>
              </a:ext>
            </a:extLst>
          </p:cNvPr>
          <p:cNvPicPr>
            <a:picLocks noChangeAspect="1"/>
          </p:cNvPicPr>
          <p:nvPr/>
        </p:nvPicPr>
        <p:blipFill>
          <a:blip r:embed="rId3"/>
          <a:stretch>
            <a:fillRect/>
          </a:stretch>
        </p:blipFill>
        <p:spPr>
          <a:xfrm>
            <a:off x="4517435" y="2352436"/>
            <a:ext cx="2319243" cy="1616937"/>
          </a:xfrm>
          <a:prstGeom prst="rect">
            <a:avLst/>
          </a:prstGeom>
        </p:spPr>
      </p:pic>
      <p:pic>
        <p:nvPicPr>
          <p:cNvPr id="8" name="图片 7">
            <a:extLst>
              <a:ext uri="{FF2B5EF4-FFF2-40B4-BE49-F238E27FC236}">
                <a16:creationId xmlns:a16="http://schemas.microsoft.com/office/drawing/2014/main" id="{691DF413-CB33-42B0-B497-2B9F91CBF93C}"/>
              </a:ext>
            </a:extLst>
          </p:cNvPr>
          <p:cNvPicPr>
            <a:picLocks noChangeAspect="1"/>
          </p:cNvPicPr>
          <p:nvPr/>
        </p:nvPicPr>
        <p:blipFill>
          <a:blip r:embed="rId4"/>
          <a:stretch>
            <a:fillRect/>
          </a:stretch>
        </p:blipFill>
        <p:spPr>
          <a:xfrm>
            <a:off x="7609557" y="2378939"/>
            <a:ext cx="2391719" cy="1616937"/>
          </a:xfrm>
          <a:prstGeom prst="rect">
            <a:avLst/>
          </a:prstGeom>
        </p:spPr>
      </p:pic>
      <p:pic>
        <p:nvPicPr>
          <p:cNvPr id="9" name="图片 8">
            <a:extLst>
              <a:ext uri="{FF2B5EF4-FFF2-40B4-BE49-F238E27FC236}">
                <a16:creationId xmlns:a16="http://schemas.microsoft.com/office/drawing/2014/main" id="{6D01FDA4-AC2E-4FC1-B7D6-C34A64DE41C4}"/>
              </a:ext>
            </a:extLst>
          </p:cNvPr>
          <p:cNvPicPr>
            <a:picLocks noChangeAspect="1"/>
          </p:cNvPicPr>
          <p:nvPr/>
        </p:nvPicPr>
        <p:blipFill>
          <a:blip r:embed="rId5"/>
          <a:stretch>
            <a:fillRect/>
          </a:stretch>
        </p:blipFill>
        <p:spPr>
          <a:xfrm>
            <a:off x="1200974" y="4694963"/>
            <a:ext cx="8800302" cy="1797912"/>
          </a:xfrm>
          <a:prstGeom prst="rect">
            <a:avLst/>
          </a:prstGeom>
        </p:spPr>
      </p:pic>
    </p:spTree>
    <p:extLst>
      <p:ext uri="{BB962C8B-B14F-4D97-AF65-F5344CB8AC3E}">
        <p14:creationId xmlns:p14="http://schemas.microsoft.com/office/powerpoint/2010/main" val="142199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405CC-BF24-46AC-8BC1-9E469AB52075}"/>
              </a:ext>
            </a:extLst>
          </p:cNvPr>
          <p:cNvSpPr>
            <a:spLocks noGrp="1"/>
          </p:cNvSpPr>
          <p:nvPr>
            <p:ph type="title"/>
          </p:nvPr>
        </p:nvSpPr>
        <p:spPr/>
        <p:txBody>
          <a:bodyPr/>
          <a:lstStyle/>
          <a:p>
            <a:r>
              <a:rPr lang="zh-CN" altLang="en-US" dirty="0"/>
              <a:t>置换矩阵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80523F-EF61-4229-B945-6261C94F97F8}"/>
                  </a:ext>
                </a:extLst>
              </p:cNvPr>
              <p:cNvSpPr>
                <a:spLocks noGrp="1"/>
              </p:cNvSpPr>
              <p:nvPr>
                <p:ph idx="1"/>
              </p:nvPr>
            </p:nvSpPr>
            <p:spPr/>
            <p:txBody>
              <a:bodyPr>
                <a:normAutofit fontScale="62500" lnSpcReduction="20000"/>
              </a:bodyPr>
              <a:lstStyle/>
              <a:p>
                <a:r>
                  <a:rPr lang="zh-CN" altLang="en-US" dirty="0"/>
                  <a:t>每行每列有且仅有一个元素为</a:t>
                </a:r>
                <a:r>
                  <a:rPr lang="en-US" altLang="zh-CN" dirty="0"/>
                  <a:t>1</a:t>
                </a:r>
                <a:r>
                  <a:rPr lang="zh-CN" altLang="en-US" dirty="0"/>
                  <a:t>，可用于对数据矩阵重排序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矩阵行操作用于计算矩阵的逆矩阵，因为矩阵</a:t>
                </a:r>
                <a14:m>
                  <m:oMath xmlns:m="http://schemas.openxmlformats.org/officeDocument/2006/math">
                    <m:r>
                      <a:rPr lang="en-US" altLang="zh-CN" b="0" i="1" smtClean="0">
                        <a:latin typeface="Cambria Math" panose="02040503050406030204" pitchFamily="18" charset="0"/>
                      </a:rPr>
                      <m:t>𝐴</m:t>
                    </m:r>
                  </m:oMath>
                </a14:m>
                <a:r>
                  <a:rPr lang="zh-CN" altLang="en-US" dirty="0"/>
                  <a:t>及其逆矩阵满足：</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𝐴𝑋</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oMath>
                  </m:oMathPara>
                </a14:m>
                <a:endParaRPr lang="en-US" altLang="zh-CN" b="0" dirty="0"/>
              </a:p>
              <a:p>
                <a:r>
                  <a:rPr lang="zh-CN" altLang="en-US" dirty="0"/>
                  <a:t>相当应用行操作作用于</a:t>
                </a:r>
                <a14:m>
                  <m:oMath xmlns:m="http://schemas.openxmlformats.org/officeDocument/2006/math">
                    <m:r>
                      <a:rPr lang="en-US" altLang="zh-CN" b="0" i="1" smtClean="0">
                        <a:latin typeface="Cambria Math" panose="02040503050406030204" pitchFamily="18" charset="0"/>
                      </a:rPr>
                      <m:t>𝐴</m:t>
                    </m:r>
                  </m:oMath>
                </a14:m>
                <a:r>
                  <a:rPr lang="zh-CN" altLang="en-US" dirty="0"/>
                  <a:t>上将矩阵转化为恒等矩阵。系统地将矩阵进行这样转化的方法就是高斯消元法！最基本的求解线性方程组的方法！</a:t>
                </a:r>
                <a:endParaRPr lang="en-US" altLang="zh-CN" dirty="0"/>
              </a:p>
              <a:p>
                <a:pPr lvl="1"/>
                <a14:m>
                  <m:oMath xmlns:m="http://schemas.openxmlformats.org/officeDocument/2006/math">
                    <m:r>
                      <a:rPr lang="en-US" altLang="zh-CN" b="0" i="1" smtClean="0">
                        <a:latin typeface="Cambria Math" panose="02040503050406030204" pitchFamily="18" charset="0"/>
                      </a:rPr>
                      <m:t>𝐼𝑋</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oMath>
                </a14:m>
                <a:endParaRPr lang="en-US" altLang="zh-CN" dirty="0"/>
              </a:p>
              <a:p>
                <a:r>
                  <a:rPr lang="zh-CN" altLang="en-US" dirty="0"/>
                  <a:t>可以将任何可逆方阵分解为一系列基本矩阵的乘积！</a:t>
                </a:r>
                <a:endParaRPr lang="en-US" altLang="zh-CN" dirty="0"/>
              </a:p>
              <a:p>
                <a:r>
                  <a:rPr lang="zh-CN" altLang="en-US" dirty="0"/>
                  <a:t>方程</a:t>
                </a:r>
                <a14:m>
                  <m:oMath xmlns:m="http://schemas.openxmlformats.org/officeDocument/2006/math">
                    <m:r>
                      <a:rPr lang="en-US" altLang="zh-CN" b="0" i="1" smtClean="0">
                        <a:latin typeface="Cambria Math" panose="02040503050406030204" pitchFamily="18" charset="0"/>
                      </a:rPr>
                      <m:t>𝐴</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𝑏</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oMath>
                </a14:m>
                <a:r>
                  <a:rPr lang="zh-CN" altLang="en-US" dirty="0"/>
                  <a:t>为</a:t>
                </a:r>
                <a14:m>
                  <m:oMath xmlns:m="http://schemas.openxmlformats.org/officeDocument/2006/math">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oMath>
                </a14:m>
                <a:r>
                  <a:rPr lang="zh-CN" altLang="en-US" dirty="0"/>
                  <a:t>的矩阵，</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oMath>
                </a14:m>
                <a:r>
                  <a:rPr lang="zh-CN" altLang="en-US" dirty="0"/>
                  <a:t>为</a:t>
                </a:r>
                <a14:m>
                  <m:oMath xmlns:m="http://schemas.openxmlformats.org/officeDocument/2006/math">
                    <m:r>
                      <a:rPr lang="en-US" altLang="zh-CN" b="0" i="1" dirty="0" smtClean="0">
                        <a:latin typeface="Cambria Math" panose="02040503050406030204" pitchFamily="18" charset="0"/>
                      </a:rPr>
                      <m:t>𝑑</m:t>
                    </m:r>
                  </m:oMath>
                </a14:m>
                <a:r>
                  <a:rPr lang="zh-CN" altLang="en-US" dirty="0"/>
                  <a:t>维列向量，则</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𝑏</m:t>
                        </m:r>
                      </m:e>
                    </m:acc>
                  </m:oMath>
                </a14:m>
                <a:r>
                  <a:rPr lang="zh-CN" altLang="en-US" dirty="0"/>
                  <a:t>为</a:t>
                </a:r>
                <a14:m>
                  <m:oMath xmlns:m="http://schemas.openxmlformats.org/officeDocument/2006/math">
                    <m:r>
                      <a:rPr lang="en-US" altLang="zh-CN" b="0" i="1" dirty="0" smtClean="0">
                        <a:latin typeface="Cambria Math" panose="02040503050406030204" pitchFamily="18" charset="0"/>
                      </a:rPr>
                      <m:t>𝑛</m:t>
                    </m:r>
                  </m:oMath>
                </a14:m>
                <a:r>
                  <a:rPr lang="zh-CN" altLang="en-US" dirty="0"/>
                  <a:t>维列向量，如果方程不相容，则不存在可行解</a:t>
                </a:r>
              </a:p>
            </p:txBody>
          </p:sp>
        </mc:Choice>
        <mc:Fallback xmlns="">
          <p:sp>
            <p:nvSpPr>
              <p:cNvPr id="3" name="内容占位符 2">
                <a:extLst>
                  <a:ext uri="{FF2B5EF4-FFF2-40B4-BE49-F238E27FC236}">
                    <a16:creationId xmlns:a16="http://schemas.microsoft.com/office/drawing/2014/main" id="{C480523F-EF61-4229-B945-6261C94F97F8}"/>
                  </a:ext>
                </a:extLst>
              </p:cNvPr>
              <p:cNvSpPr>
                <a:spLocks noGrp="1" noRot="1" noChangeAspect="1" noMove="1" noResize="1" noEditPoints="1" noAdjustHandles="1" noChangeArrowheads="1" noChangeShapeType="1" noTextEdit="1"/>
              </p:cNvSpPr>
              <p:nvPr>
                <p:ph idx="1"/>
              </p:nvPr>
            </p:nvSpPr>
            <p:spPr>
              <a:blipFill>
                <a:blip r:embed="rId2"/>
                <a:stretch>
                  <a:fillRect l="-406" t="-18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449714F-7E84-4F70-987B-CE46E2F2B8F7}"/>
              </a:ext>
            </a:extLst>
          </p:cNvPr>
          <p:cNvPicPr>
            <a:picLocks noChangeAspect="1"/>
          </p:cNvPicPr>
          <p:nvPr/>
        </p:nvPicPr>
        <p:blipFill>
          <a:blip r:embed="rId3"/>
          <a:stretch>
            <a:fillRect/>
          </a:stretch>
        </p:blipFill>
        <p:spPr>
          <a:xfrm>
            <a:off x="4042611" y="2153653"/>
            <a:ext cx="2991761" cy="1711703"/>
          </a:xfrm>
          <a:prstGeom prst="rect">
            <a:avLst/>
          </a:prstGeom>
        </p:spPr>
      </p:pic>
    </p:spTree>
    <p:extLst>
      <p:ext uri="{BB962C8B-B14F-4D97-AF65-F5344CB8AC3E}">
        <p14:creationId xmlns:p14="http://schemas.microsoft.com/office/powerpoint/2010/main" val="383053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 calcmode="lin" valueType="num">
                                      <p:cBhvr additive="base">
                                        <p:cTn id="3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E60FDCC-5FC1-4B09-BA03-A078AF805BB1}"/>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𝑨𝒙</m:t>
                    </m:r>
                    <m:r>
                      <a:rPr lang="en-US" altLang="zh-CN" i="1">
                        <a:latin typeface="Cambria Math" panose="02040503050406030204" pitchFamily="18" charset="0"/>
                      </a:rPr>
                      <m:t>=</m:t>
                    </m:r>
                    <m:r>
                      <a:rPr lang="en-US" altLang="zh-CN" i="1">
                        <a:latin typeface="Cambria Math" panose="02040503050406030204" pitchFamily="18" charset="0"/>
                      </a:rPr>
                      <m:t>𝒃</m:t>
                    </m:r>
                  </m:oMath>
                </a14:m>
                <a:r>
                  <a:rPr lang="zh-CN" altLang="en-US" dirty="0"/>
                  <a:t>求解</a:t>
                </a:r>
              </a:p>
            </p:txBody>
          </p:sp>
        </mc:Choice>
        <mc:Fallback xmlns="">
          <p:sp>
            <p:nvSpPr>
              <p:cNvPr id="2" name="标题 1">
                <a:extLst>
                  <a:ext uri="{FF2B5EF4-FFF2-40B4-BE49-F238E27FC236}">
                    <a16:creationId xmlns:a16="http://schemas.microsoft.com/office/drawing/2014/main" id="{EE60FDCC-5FC1-4B09-BA03-A078AF805BB1}"/>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B2D0AC4-1B7A-490C-A092-275C56FBF69C}"/>
                  </a:ext>
                </a:extLst>
              </p:cNvPr>
              <p:cNvSpPr>
                <a:spLocks noGrp="1"/>
              </p:cNvSpPr>
              <p:nvPr>
                <p:ph idx="1"/>
              </p:nvPr>
            </p:nvSpPr>
            <p:spPr/>
            <p:txBody>
              <a:bodyPr/>
              <a:lstStyle/>
              <a:p>
                <a:r>
                  <a:rPr lang="zh-CN" altLang="en-US" dirty="0"/>
                  <a:t>消元法用于方程组，高斯消元法</a:t>
                </a:r>
                <a:endParaRPr lang="en-US" altLang="zh-CN" dirty="0"/>
              </a:p>
              <a:p>
                <a:pPr lvl="1"/>
                <a14:m>
                  <m:oMath xmlns:m="http://schemas.openxmlformats.org/officeDocument/2006/math">
                    <m:r>
                      <a:rPr lang="en-US" altLang="zh-CN" b="0" i="1" smtClean="0">
                        <a:latin typeface="Cambria Math" panose="02040503050406030204" pitchFamily="18" charset="0"/>
                      </a:rPr>
                      <m:t>𝐴</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𝑏</m:t>
                        </m:r>
                      </m:e>
                    </m:acc>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m:t>
                        </m:r>
                      </m:sup>
                    </m:sSup>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𝑥</m:t>
                        </m:r>
                      </m:e>
                    </m:acc>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𝑏</m:t>
                            </m:r>
                          </m:e>
                        </m:acc>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dirty="0"/>
                  <a:t>是上三角矩阵</a:t>
                </a:r>
                <a:endParaRPr lang="en-US" altLang="zh-CN" dirty="0"/>
              </a:p>
              <a:p>
                <a:pPr lvl="1"/>
                <a:r>
                  <a:rPr lang="zh-CN" altLang="en-US" dirty="0"/>
                  <a:t>采用基本的行基本矩阵操作进行转化：</a:t>
                </a:r>
                <a:endParaRPr lang="en-US" altLang="zh-CN" dirty="0"/>
              </a:p>
              <a:p>
                <a:pPr lvl="1"/>
                <a:endParaRPr lang="en-US" altLang="zh-CN" dirty="0"/>
              </a:p>
              <a:p>
                <a:pPr lvl="1"/>
                <a:endParaRPr lang="en-US" altLang="zh-CN" dirty="0"/>
              </a:p>
              <a:p>
                <a:pPr lvl="1"/>
                <a:endParaRPr lang="en-US" altLang="zh-CN" dirty="0"/>
              </a:p>
              <a:p>
                <a:r>
                  <a:rPr lang="zh-CN" altLang="en-US" dirty="0"/>
                  <a:t>线性回归问题就是一类解线性方程组的问题</a:t>
                </a:r>
                <a:endParaRPr lang="en-US" altLang="zh-CN" dirty="0"/>
              </a:p>
              <a:p>
                <a:pPr lvl="1"/>
                <a:r>
                  <a:rPr lang="zh-CN" altLang="en-US" dirty="0"/>
                  <a:t>线性回归可引申很多机器学习的问题，例如最小二乘分类，支持向量机（</a:t>
                </a:r>
                <a:r>
                  <a:rPr lang="en-US" altLang="zh-CN" dirty="0"/>
                  <a:t>SVM</a:t>
                </a:r>
                <a:r>
                  <a:rPr lang="zh-CN" altLang="en-US" dirty="0"/>
                  <a:t>），逻辑斯蒂回归等</a:t>
                </a:r>
              </a:p>
            </p:txBody>
          </p:sp>
        </mc:Choice>
        <mc:Fallback xmlns="">
          <p:sp>
            <p:nvSpPr>
              <p:cNvPr id="3" name="内容占位符 2">
                <a:extLst>
                  <a:ext uri="{FF2B5EF4-FFF2-40B4-BE49-F238E27FC236}">
                    <a16:creationId xmlns:a16="http://schemas.microsoft.com/office/drawing/2014/main" id="{4B2D0AC4-1B7A-490C-A092-275C56FBF69C}"/>
                  </a:ext>
                </a:extLst>
              </p:cNvPr>
              <p:cNvSpPr>
                <a:spLocks noGrp="1" noRot="1" noChangeAspect="1" noMove="1" noResize="1" noEditPoints="1" noAdjustHandles="1" noChangeArrowheads="1" noChangeShapeType="1" noTextEdit="1"/>
              </p:cNvSpPr>
              <p:nvPr>
                <p:ph idx="1"/>
              </p:nvPr>
            </p:nvSpPr>
            <p:spPr>
              <a:blipFill>
                <a:blip r:embed="rId3"/>
                <a:stretch>
                  <a:fillRect l="-1043" t="-15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C0D0190-524A-49D5-B282-1FDAC9460368}"/>
              </a:ext>
            </a:extLst>
          </p:cNvPr>
          <p:cNvPicPr>
            <a:picLocks noChangeAspect="1"/>
          </p:cNvPicPr>
          <p:nvPr/>
        </p:nvPicPr>
        <p:blipFill>
          <a:blip r:embed="rId4"/>
          <a:stretch>
            <a:fillRect/>
          </a:stretch>
        </p:blipFill>
        <p:spPr>
          <a:xfrm>
            <a:off x="2132137" y="3102128"/>
            <a:ext cx="6390476" cy="1342857"/>
          </a:xfrm>
          <a:prstGeom prst="rect">
            <a:avLst/>
          </a:prstGeom>
        </p:spPr>
      </p:pic>
    </p:spTree>
    <p:extLst>
      <p:ext uri="{BB962C8B-B14F-4D97-AF65-F5344CB8AC3E}">
        <p14:creationId xmlns:p14="http://schemas.microsoft.com/office/powerpoint/2010/main" val="32248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FF0EEA-BA65-461C-9FEF-B05B1EC08782}"/>
              </a:ext>
            </a:extLst>
          </p:cNvPr>
          <p:cNvSpPr>
            <a:spLocks noGrp="1"/>
          </p:cNvSpPr>
          <p:nvPr>
            <p:ph type="title"/>
          </p:nvPr>
        </p:nvSpPr>
        <p:spPr/>
        <p:txBody>
          <a:bodyPr/>
          <a:lstStyle/>
          <a:p>
            <a:r>
              <a:rPr lang="zh-CN" altLang="en-US" dirty="0"/>
              <a:t>矩阵分解的几何解释</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0769CA5-C8E1-4778-A924-6FD205675EF3}"/>
                  </a:ext>
                </a:extLst>
              </p:cNvPr>
              <p:cNvSpPr>
                <a:spLocks noGrp="1"/>
              </p:cNvSpPr>
              <p:nvPr>
                <p:ph idx="1"/>
              </p:nvPr>
            </p:nvSpPr>
            <p:spPr/>
            <p:txBody>
              <a:bodyPr/>
              <a:lstStyle/>
              <a:p>
                <a:r>
                  <a:rPr lang="zh-CN" altLang="en-US" dirty="0"/>
                  <a:t>解释为旋转、反射和缩放</a:t>
                </a:r>
                <a:endParaRPr lang="en-US" altLang="zh-CN" dirty="0"/>
              </a:p>
              <a:p>
                <a:pPr lvl="1"/>
                <a:r>
                  <a:rPr lang="zh-CN" altLang="en-US" dirty="0"/>
                  <a:t>例如顺时针旋转向量</a:t>
                </a:r>
                <a14:m>
                  <m:oMath xmlns:m="http://schemas.openxmlformats.org/officeDocument/2006/math">
                    <m:r>
                      <a:rPr lang="en-US" altLang="zh-CN" b="0" i="1" smtClean="0">
                        <a:latin typeface="Cambria Math" panose="02040503050406030204" pitchFamily="18" charset="0"/>
                      </a:rPr>
                      <m:t>[2,1]</m:t>
                    </m:r>
                  </m:oMath>
                </a14:m>
                <a:r>
                  <a:rPr lang="zh-CN" altLang="en-US" dirty="0"/>
                  <a:t>成为</a:t>
                </a:r>
                <a14:m>
                  <m:oMath xmlns:m="http://schemas.openxmlformats.org/officeDocument/2006/math">
                    <m:r>
                      <a:rPr lang="en-US" altLang="zh-CN" b="0" i="1" dirty="0" smtClean="0">
                        <a:latin typeface="Cambria Math" panose="02040503050406030204" pitchFamily="18" charset="0"/>
                      </a:rPr>
                      <m:t>[−1,2]</m:t>
                    </m:r>
                  </m:oMath>
                </a14:m>
                <a:r>
                  <a:rPr lang="en-US" altLang="zh-CN" dirty="0"/>
                  <a:t>,</a:t>
                </a:r>
                <a:r>
                  <a:rPr lang="zh-CN" altLang="en-US" dirty="0"/>
                  <a:t>点</a:t>
                </a:r>
                <a14:m>
                  <m:oMath xmlns:m="http://schemas.openxmlformats.org/officeDocument/2006/math">
                    <m:r>
                      <a:rPr lang="en-US" altLang="zh-CN" b="0" i="1" dirty="0" smtClean="0">
                        <a:latin typeface="Cambria Math" panose="02040503050406030204" pitchFamily="18" charset="0"/>
                      </a:rPr>
                      <m:t>[2,1]</m:t>
                    </m:r>
                  </m:oMath>
                </a14:m>
                <a:r>
                  <a:rPr lang="zh-CN" altLang="en-US" dirty="0"/>
                  <a:t>跨</a:t>
                </a:r>
                <a14:m>
                  <m:oMath xmlns:m="http://schemas.openxmlformats.org/officeDocument/2006/math">
                    <m:r>
                      <a:rPr lang="en-US" altLang="zh-CN" b="0" i="1" dirty="0" smtClean="0">
                        <a:latin typeface="Cambria Math" panose="02040503050406030204" pitchFamily="18" charset="0"/>
                      </a:rPr>
                      <m:t>𝑥</m:t>
                    </m:r>
                  </m:oMath>
                </a14:m>
                <a:r>
                  <a:rPr lang="zh-CN" altLang="en-US" dirty="0"/>
                  <a:t>轴的反射产生点</a:t>
                </a:r>
                <a14:m>
                  <m:oMath xmlns:m="http://schemas.openxmlformats.org/officeDocument/2006/math">
                    <m:r>
                      <a:rPr lang="en-US" altLang="zh-CN" b="0" i="1" smtClean="0">
                        <a:latin typeface="Cambria Math" panose="02040503050406030204" pitchFamily="18" charset="0"/>
                      </a:rPr>
                      <m:t>[2,−1]</m:t>
                    </m:r>
                  </m:oMath>
                </a14:m>
                <a:r>
                  <a:rPr lang="en-US" altLang="zh-CN" dirty="0"/>
                  <a:t>,</a:t>
                </a:r>
                <a:r>
                  <a:rPr lang="zh-CN" altLang="en-US" dirty="0"/>
                  <a:t>这都可以由向量乘法简单进行表达</a:t>
                </a:r>
                <a:endParaRPr lang="en-US" altLang="zh-CN" dirty="0"/>
              </a:p>
              <a:p>
                <a:r>
                  <a:rPr lang="zh-CN" altLang="en-US" dirty="0"/>
                  <a:t>假设点极坐标为</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e>
                    </m:d>
                    <m:r>
                      <a:rPr lang="en-US" altLang="zh-CN" b="0" i="1" smtClean="0">
                        <a:latin typeface="Cambria Math" panose="02040503050406030204" pitchFamily="18" charset="0"/>
                      </a:rPr>
                      <m:t>,</m:t>
                    </m:r>
                  </m:oMath>
                </a14:m>
                <a:r>
                  <a:rPr lang="zh-CN" altLang="en-US" dirty="0"/>
                  <a:t>笛卡尔坐标为</a:t>
                </a:r>
                <a14:m>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acos</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e>
                        </m:d>
                      </m:e>
                    </m:func>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点的幅度为</a:t>
                </a:r>
                <a14:m>
                  <m:oMath xmlns:m="http://schemas.openxmlformats.org/officeDocument/2006/math">
                    <m:r>
                      <a:rPr lang="en-US" altLang="zh-CN" b="0" i="1" smtClean="0">
                        <a:latin typeface="Cambria Math" panose="02040503050406030204" pitchFamily="18" charset="0"/>
                      </a:rPr>
                      <m:t>𝑎</m:t>
                    </m:r>
                    <m:r>
                      <a:rPr lang="zh-CN" altLang="en-US" i="1">
                        <a:latin typeface="Cambria Math" panose="02040503050406030204" pitchFamily="18" charset="0"/>
                      </a:rPr>
                      <m:t>，</m:t>
                    </m:r>
                  </m:oMath>
                </a14:m>
                <a:r>
                  <a:rPr lang="zh-CN" altLang="en-US" dirty="0"/>
                  <a:t>令其绕</a:t>
                </a:r>
                <a14:m>
                  <m:oMath xmlns:m="http://schemas.openxmlformats.org/officeDocument/2006/math">
                    <m:r>
                      <a:rPr lang="en-US" altLang="zh-CN" b="0" i="1" smtClean="0">
                        <a:latin typeface="Cambria Math" panose="02040503050406030204" pitchFamily="18" charset="0"/>
                      </a:rPr>
                      <m:t>𝑥</m:t>
                    </m:r>
                  </m:oMath>
                </a14:m>
                <a:r>
                  <a:rPr lang="zh-CN" altLang="en-US" dirty="0"/>
                  <a:t>轴顺时针旋转角度</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oMath>
                </a14:m>
                <a:r>
                  <a:rPr lang="zh-CN" altLang="en-US" dirty="0"/>
                  <a:t>则可通过逆时针旋转角度</a:t>
                </a:r>
                <a14:m>
                  <m:oMath xmlns:m="http://schemas.openxmlformats.org/officeDocument/2006/math">
                    <m:r>
                      <a:rPr lang="en-US" altLang="zh-CN" b="0" i="1" smtClean="0">
                        <a:latin typeface="Cambria Math" panose="02040503050406030204" pitchFamily="18" charset="0"/>
                      </a:rPr>
                      <m:t>𝜃</m:t>
                    </m:r>
                  </m:oMath>
                </a14:m>
                <a:r>
                  <a:rPr lang="zh-CN" altLang="en-US" dirty="0"/>
                  <a:t>矩表示：</a:t>
                </a:r>
              </a:p>
            </p:txBody>
          </p:sp>
        </mc:Choice>
        <mc:Fallback xmlns="">
          <p:sp>
            <p:nvSpPr>
              <p:cNvPr id="3" name="内容占位符 2">
                <a:extLst>
                  <a:ext uri="{FF2B5EF4-FFF2-40B4-BE49-F238E27FC236}">
                    <a16:creationId xmlns:a16="http://schemas.microsoft.com/office/drawing/2014/main" id="{30769CA5-C8E1-4778-A924-6FD205675EF3}"/>
                  </a:ext>
                </a:extLst>
              </p:cNvPr>
              <p:cNvSpPr>
                <a:spLocks noGrp="1" noRot="1" noChangeAspect="1" noMove="1" noResize="1" noEditPoints="1" noAdjustHandles="1" noChangeArrowheads="1" noChangeShapeType="1" noTextEdit="1"/>
              </p:cNvSpPr>
              <p:nvPr>
                <p:ph idx="1"/>
              </p:nvPr>
            </p:nvSpPr>
            <p:spPr>
              <a:blipFill>
                <a:blip r:embed="rId2"/>
                <a:stretch>
                  <a:fillRect l="-1043" t="-1541" r="-4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1FFB145-6BDE-4232-B889-7EF7A57EE089}"/>
              </a:ext>
            </a:extLst>
          </p:cNvPr>
          <p:cNvPicPr>
            <a:picLocks noChangeAspect="1"/>
          </p:cNvPicPr>
          <p:nvPr/>
        </p:nvPicPr>
        <p:blipFill>
          <a:blip r:embed="rId3"/>
          <a:stretch>
            <a:fillRect/>
          </a:stretch>
        </p:blipFill>
        <p:spPr>
          <a:xfrm>
            <a:off x="564830" y="4549677"/>
            <a:ext cx="11512913" cy="989732"/>
          </a:xfrm>
          <a:prstGeom prst="rect">
            <a:avLst/>
          </a:prstGeom>
        </p:spPr>
      </p:pic>
      <p:pic>
        <p:nvPicPr>
          <p:cNvPr id="5" name="图片 4">
            <a:extLst>
              <a:ext uri="{FF2B5EF4-FFF2-40B4-BE49-F238E27FC236}">
                <a16:creationId xmlns:a16="http://schemas.microsoft.com/office/drawing/2014/main" id="{E2458B52-9C43-4A55-9ABF-AB806F1513F9}"/>
              </a:ext>
            </a:extLst>
          </p:cNvPr>
          <p:cNvPicPr>
            <a:picLocks noChangeAspect="1"/>
          </p:cNvPicPr>
          <p:nvPr/>
        </p:nvPicPr>
        <p:blipFill>
          <a:blip r:embed="rId4"/>
          <a:stretch>
            <a:fillRect/>
          </a:stretch>
        </p:blipFill>
        <p:spPr>
          <a:xfrm>
            <a:off x="1385099" y="5539408"/>
            <a:ext cx="3120277" cy="876481"/>
          </a:xfrm>
          <a:prstGeom prst="rect">
            <a:avLst/>
          </a:prstGeom>
        </p:spPr>
      </p:pic>
      <p:pic>
        <p:nvPicPr>
          <p:cNvPr id="6" name="图片 5">
            <a:extLst>
              <a:ext uri="{FF2B5EF4-FFF2-40B4-BE49-F238E27FC236}">
                <a16:creationId xmlns:a16="http://schemas.microsoft.com/office/drawing/2014/main" id="{0732198C-111E-4CC0-9FA0-CE5CC441C469}"/>
              </a:ext>
            </a:extLst>
          </p:cNvPr>
          <p:cNvPicPr>
            <a:picLocks noChangeAspect="1"/>
          </p:cNvPicPr>
          <p:nvPr/>
        </p:nvPicPr>
        <p:blipFill>
          <a:blip r:embed="rId5"/>
          <a:stretch>
            <a:fillRect/>
          </a:stretch>
        </p:blipFill>
        <p:spPr>
          <a:xfrm>
            <a:off x="5020323" y="5539408"/>
            <a:ext cx="1619016" cy="881465"/>
          </a:xfrm>
          <a:prstGeom prst="rect">
            <a:avLst/>
          </a:prstGeom>
        </p:spPr>
      </p:pic>
      <p:pic>
        <p:nvPicPr>
          <p:cNvPr id="7" name="图片 6">
            <a:extLst>
              <a:ext uri="{FF2B5EF4-FFF2-40B4-BE49-F238E27FC236}">
                <a16:creationId xmlns:a16="http://schemas.microsoft.com/office/drawing/2014/main" id="{BEB1A474-2B40-460F-AA6B-2CDD74E3A8C4}"/>
              </a:ext>
            </a:extLst>
          </p:cNvPr>
          <p:cNvPicPr>
            <a:picLocks noChangeAspect="1"/>
          </p:cNvPicPr>
          <p:nvPr/>
        </p:nvPicPr>
        <p:blipFill>
          <a:blip r:embed="rId6"/>
          <a:stretch>
            <a:fillRect/>
          </a:stretch>
        </p:blipFill>
        <p:spPr>
          <a:xfrm>
            <a:off x="7708043" y="5539409"/>
            <a:ext cx="1715662" cy="87648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B1F5C5B-985F-4B9B-BB38-55F4C467BFFF}"/>
                  </a:ext>
                </a:extLst>
              </p:cNvPr>
              <p:cNvSpPr txBox="1"/>
              <p:nvPr/>
            </p:nvSpPr>
            <p:spPr>
              <a:xfrm>
                <a:off x="1948069" y="6428451"/>
                <a:ext cx="1937069" cy="369332"/>
              </a:xfrm>
              <a:prstGeom prst="rect">
                <a:avLst/>
              </a:prstGeom>
              <a:noFill/>
            </p:spPr>
            <p:txBody>
              <a:bodyPr wrap="none" rtlCol="0">
                <a:spAutoFit/>
              </a:bodyPr>
              <a:lstStyle/>
              <a:p>
                <a:r>
                  <a:rPr lang="zh-CN" altLang="en-US" dirty="0"/>
                  <a:t>逆时针旋转角度</a:t>
                </a:r>
                <a14:m>
                  <m:oMath xmlns:m="http://schemas.openxmlformats.org/officeDocument/2006/math">
                    <m:r>
                      <a:rPr lang="en-US" altLang="zh-CN" b="0" i="1" smtClean="0">
                        <a:latin typeface="Cambria Math" panose="02040503050406030204" pitchFamily="18" charset="0"/>
                      </a:rPr>
                      <m:t>𝜃</m:t>
                    </m:r>
                  </m:oMath>
                </a14:m>
                <a:endParaRPr lang="zh-CN" altLang="en-US" dirty="0"/>
              </a:p>
            </p:txBody>
          </p:sp>
        </mc:Choice>
        <mc:Fallback xmlns="">
          <p:sp>
            <p:nvSpPr>
              <p:cNvPr id="8" name="文本框 7">
                <a:extLst>
                  <a:ext uri="{FF2B5EF4-FFF2-40B4-BE49-F238E27FC236}">
                    <a16:creationId xmlns:a16="http://schemas.microsoft.com/office/drawing/2014/main" id="{7B1F5C5B-985F-4B9B-BB38-55F4C467BFFF}"/>
                  </a:ext>
                </a:extLst>
              </p:cNvPr>
              <p:cNvSpPr txBox="1">
                <a:spLocks noRot="1" noChangeAspect="1" noMove="1" noResize="1" noEditPoints="1" noAdjustHandles="1" noChangeArrowheads="1" noChangeShapeType="1" noTextEdit="1"/>
              </p:cNvSpPr>
              <p:nvPr/>
            </p:nvSpPr>
            <p:spPr>
              <a:xfrm>
                <a:off x="1948069" y="6428451"/>
                <a:ext cx="1937069" cy="369332"/>
              </a:xfrm>
              <a:prstGeom prst="rect">
                <a:avLst/>
              </a:prstGeom>
              <a:blipFill>
                <a:blip r:embed="rId7"/>
                <a:stretch>
                  <a:fillRect l="-2839"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0A1256-E35B-4B40-B09D-A745AA3728C6}"/>
                  </a:ext>
                </a:extLst>
              </p:cNvPr>
              <p:cNvSpPr txBox="1"/>
              <p:nvPr/>
            </p:nvSpPr>
            <p:spPr>
              <a:xfrm>
                <a:off x="5170091" y="6428451"/>
                <a:ext cx="1469248" cy="369332"/>
              </a:xfrm>
              <a:prstGeom prst="rect">
                <a:avLst/>
              </a:prstGeom>
              <a:noFill/>
            </p:spPr>
            <p:txBody>
              <a:bodyPr wrap="none" rtlCol="0">
                <a:spAutoFit/>
              </a:bodyPr>
              <a:lstStyle/>
              <a:p>
                <a:r>
                  <a:rPr lang="zh-CN" altLang="en-US" dirty="0"/>
                  <a:t>关于</a:t>
                </a:r>
                <a14:m>
                  <m:oMath xmlns:m="http://schemas.openxmlformats.org/officeDocument/2006/math">
                    <m:r>
                      <a:rPr lang="en-US" altLang="zh-CN" b="0" i="1" smtClean="0">
                        <a:latin typeface="Cambria Math" panose="02040503050406030204" pitchFamily="18" charset="0"/>
                      </a:rPr>
                      <m:t>𝑥</m:t>
                    </m:r>
                  </m:oMath>
                </a14:m>
                <a:r>
                  <a:rPr lang="zh-CN" altLang="en-US" dirty="0"/>
                  <a:t>轴反射</a:t>
                </a:r>
              </a:p>
            </p:txBody>
          </p:sp>
        </mc:Choice>
        <mc:Fallback xmlns="">
          <p:sp>
            <p:nvSpPr>
              <p:cNvPr id="9" name="文本框 8">
                <a:extLst>
                  <a:ext uri="{FF2B5EF4-FFF2-40B4-BE49-F238E27FC236}">
                    <a16:creationId xmlns:a16="http://schemas.microsoft.com/office/drawing/2014/main" id="{750A1256-E35B-4B40-B09D-A745AA3728C6}"/>
                  </a:ext>
                </a:extLst>
              </p:cNvPr>
              <p:cNvSpPr txBox="1">
                <a:spLocks noRot="1" noChangeAspect="1" noMove="1" noResize="1" noEditPoints="1" noAdjustHandles="1" noChangeArrowheads="1" noChangeShapeType="1" noTextEdit="1"/>
              </p:cNvSpPr>
              <p:nvPr/>
            </p:nvSpPr>
            <p:spPr>
              <a:xfrm>
                <a:off x="5170091" y="6428451"/>
                <a:ext cx="1469248" cy="369332"/>
              </a:xfrm>
              <a:prstGeom prst="rect">
                <a:avLst/>
              </a:prstGeom>
              <a:blipFill>
                <a:blip r:embed="rId8"/>
                <a:stretch>
                  <a:fillRect l="-3320" t="-10000" r="-373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113EB46-BC9A-43BE-8E3C-DB617496CAD5}"/>
                  </a:ext>
                </a:extLst>
              </p:cNvPr>
              <p:cNvSpPr txBox="1"/>
              <p:nvPr/>
            </p:nvSpPr>
            <p:spPr>
              <a:xfrm>
                <a:off x="7460466" y="6428451"/>
                <a:ext cx="2416687" cy="369332"/>
              </a:xfrm>
              <a:prstGeom prst="rect">
                <a:avLst/>
              </a:prstGeom>
              <a:noFill/>
            </p:spPr>
            <p:txBody>
              <a:bodyPr wrap="none" rtlCol="0">
                <a:spAutoFit/>
              </a:bodyPr>
              <a:lstStyle/>
              <a:p>
                <a:r>
                  <a:rPr lang="zh-CN" altLang="en-US" dirty="0"/>
                  <a:t>关于</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进行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2</m:t>
                        </m:r>
                      </m:sub>
                    </m:sSub>
                  </m:oMath>
                </a14:m>
                <a:r>
                  <a:rPr lang="zh-CN" altLang="en-US" dirty="0"/>
                  <a:t>缩放</a:t>
                </a:r>
              </a:p>
            </p:txBody>
          </p:sp>
        </mc:Choice>
        <mc:Fallback xmlns="">
          <p:sp>
            <p:nvSpPr>
              <p:cNvPr id="10" name="文本框 9">
                <a:extLst>
                  <a:ext uri="{FF2B5EF4-FFF2-40B4-BE49-F238E27FC236}">
                    <a16:creationId xmlns:a16="http://schemas.microsoft.com/office/drawing/2014/main" id="{B113EB46-BC9A-43BE-8E3C-DB617496CAD5}"/>
                  </a:ext>
                </a:extLst>
              </p:cNvPr>
              <p:cNvSpPr txBox="1">
                <a:spLocks noRot="1" noChangeAspect="1" noMove="1" noResize="1" noEditPoints="1" noAdjustHandles="1" noChangeArrowheads="1" noChangeShapeType="1" noTextEdit="1"/>
              </p:cNvSpPr>
              <p:nvPr/>
            </p:nvSpPr>
            <p:spPr>
              <a:xfrm>
                <a:off x="7460466" y="6428451"/>
                <a:ext cx="2416687" cy="369332"/>
              </a:xfrm>
              <a:prstGeom prst="rect">
                <a:avLst/>
              </a:prstGeom>
              <a:blipFill>
                <a:blip r:embed="rId9"/>
                <a:stretch>
                  <a:fillRect l="-2273" t="-10000" r="-2020" b="-26667"/>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798B3764-E104-4B6B-9B01-EA269D0657AE}"/>
              </a:ext>
            </a:extLst>
          </p:cNvPr>
          <p:cNvPicPr>
            <a:picLocks noChangeAspect="1"/>
          </p:cNvPicPr>
          <p:nvPr/>
        </p:nvPicPr>
        <p:blipFill>
          <a:blip r:embed="rId10"/>
          <a:stretch>
            <a:fillRect/>
          </a:stretch>
        </p:blipFill>
        <p:spPr>
          <a:xfrm>
            <a:off x="6321286" y="739633"/>
            <a:ext cx="5138242" cy="591126"/>
          </a:xfrm>
          <a:prstGeom prst="rect">
            <a:avLst/>
          </a:prstGeom>
        </p:spPr>
      </p:pic>
    </p:spTree>
    <p:extLst>
      <p:ext uri="{BB962C8B-B14F-4D97-AF65-F5344CB8AC3E}">
        <p14:creationId xmlns:p14="http://schemas.microsoft.com/office/powerpoint/2010/main" val="35688774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7932D-CE48-4C14-95B1-B275DBCCDB16}"/>
              </a:ext>
            </a:extLst>
          </p:cNvPr>
          <p:cNvSpPr>
            <a:spLocks noGrp="1"/>
          </p:cNvSpPr>
          <p:nvPr>
            <p:ph type="title"/>
          </p:nvPr>
        </p:nvSpPr>
        <p:spPr/>
        <p:txBody>
          <a:bodyPr/>
          <a:lstStyle/>
          <a:p>
            <a:r>
              <a:rPr lang="zh-CN" altLang="en-US" dirty="0"/>
              <a:t>机器学习中的基本问题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E536B6-8E60-4DD6-A1F0-8CAEB50CDB72}"/>
                  </a:ext>
                </a:extLst>
              </p:cNvPr>
              <p:cNvSpPr>
                <a:spLocks noGrp="1"/>
              </p:cNvSpPr>
              <p:nvPr>
                <p:ph idx="1"/>
              </p:nvPr>
            </p:nvSpPr>
            <p:spPr>
              <a:xfrm>
                <a:off x="838200" y="1825624"/>
                <a:ext cx="10515600" cy="4879975"/>
              </a:xfrm>
            </p:spPr>
            <p:txBody>
              <a:bodyPr>
                <a:normAutofit fontScale="92500" lnSpcReduction="20000"/>
              </a:bodyPr>
              <a:lstStyle/>
              <a:p>
                <a:pPr>
                  <a:lnSpc>
                    <a:spcPct val="120000"/>
                  </a:lnSpc>
                </a:pPr>
                <a:r>
                  <a:rPr lang="zh-CN" altLang="en-US" sz="2400" dirty="0"/>
                  <a:t>在观测数据上构造模型，观测数据对应数据矩阵的一行，并用来对未见过的数据进行预测，这就是学习</a:t>
                </a:r>
                <a:endParaRPr lang="en-US" altLang="zh-CN" sz="2400" dirty="0"/>
              </a:p>
              <a:p>
                <a:pPr>
                  <a:lnSpc>
                    <a:spcPct val="120000"/>
                  </a:lnSpc>
                </a:pPr>
                <a:r>
                  <a:rPr lang="zh-CN" altLang="en-US" sz="2400" dirty="0"/>
                  <a:t>假设有</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r>
                  <a:rPr lang="zh-CN" altLang="en-US" sz="2400" dirty="0"/>
                  <a:t>的数据矩阵</a:t>
                </a:r>
                <a14:m>
                  <m:oMath xmlns:m="http://schemas.openxmlformats.org/officeDocument/2006/math">
                    <m:r>
                      <a:rPr lang="en-US" altLang="zh-CN" sz="2400" b="0" i="1" smtClean="0">
                        <a:latin typeface="Cambria Math" panose="02040503050406030204" pitchFamily="18" charset="0"/>
                      </a:rPr>
                      <m:t>𝐷</m:t>
                    </m:r>
                    <m:r>
                      <a:rPr lang="zh-CN" altLang="en-US" sz="2400" i="1">
                        <a:latin typeface="Cambria Math" panose="02040503050406030204" pitchFamily="18" charset="0"/>
                      </a:rPr>
                      <m:t>，</m:t>
                    </m:r>
                  </m:oMath>
                </a14:m>
                <a:r>
                  <a:rPr lang="zh-CN" altLang="en-US" sz="2400" dirty="0"/>
                  <a:t>包含</a:t>
                </a:r>
                <a14:m>
                  <m:oMath xmlns:m="http://schemas.openxmlformats.org/officeDocument/2006/math">
                    <m:r>
                      <a:rPr lang="en-US" altLang="zh-CN" sz="2400" b="0" i="1" dirty="0" smtClean="0">
                        <a:latin typeface="Cambria Math" panose="02040503050406030204" pitchFamily="18" charset="0"/>
                      </a:rPr>
                      <m:t>𝑛</m:t>
                    </m:r>
                  </m:oMath>
                </a14:m>
                <a:r>
                  <a:rPr lang="zh-CN" altLang="en-US" sz="2400" dirty="0"/>
                  <a:t>个</a:t>
                </a:r>
                <a14:m>
                  <m:oMath xmlns:m="http://schemas.openxmlformats.org/officeDocument/2006/math">
                    <m:r>
                      <a:rPr lang="en-US" altLang="zh-CN" sz="2400" b="0" i="1" dirty="0" smtClean="0">
                        <a:latin typeface="Cambria Math" panose="02040503050406030204" pitchFamily="18" charset="0"/>
                      </a:rPr>
                      <m:t>𝑑</m:t>
                    </m:r>
                  </m:oMath>
                </a14:m>
                <a:r>
                  <a:rPr lang="zh-CN" altLang="en-US" sz="2400" dirty="0"/>
                  <a:t>维的数据点，</a:t>
                </a:r>
                <a14:m>
                  <m:oMath xmlns:m="http://schemas.openxmlformats.org/officeDocument/2006/math">
                    <m:r>
                      <a:rPr lang="en-US" altLang="zh-CN" sz="2400" b="0" i="1" smtClean="0">
                        <a:latin typeface="Cambria Math" panose="02040503050406030204" pitchFamily="18" charset="0"/>
                      </a:rPr>
                      <m:t>𝑑</m:t>
                    </m:r>
                  </m:oMath>
                </a14:m>
                <a:r>
                  <a:rPr lang="zh-CN" altLang="en-US" sz="2400" dirty="0"/>
                  <a:t>维中的每一维表示数据的属性，</a:t>
                </a:r>
                <a14:m>
                  <m:oMath xmlns:m="http://schemas.openxmlformats.org/officeDocument/2006/math">
                    <m:r>
                      <a:rPr lang="en-US" altLang="zh-CN" sz="2400" b="0" i="1" smtClean="0">
                        <a:latin typeface="Cambria Math" panose="02040503050406030204" pitchFamily="18" charset="0"/>
                      </a:rPr>
                      <m:t>𝑛</m:t>
                    </m:r>
                  </m:oMath>
                </a14:m>
                <a:r>
                  <a:rPr lang="zh-CN" altLang="en-US" sz="2400" dirty="0"/>
                  <a:t>个表示每个数据实例。</a:t>
                </a:r>
                <a:endParaRPr lang="en-US" altLang="zh-CN" sz="2400" dirty="0"/>
              </a:p>
              <a:p>
                <a:pPr lvl="1">
                  <a:lnSpc>
                    <a:spcPct val="120000"/>
                  </a:lnSpc>
                </a:pPr>
                <a:r>
                  <a:rPr lang="zh-CN" altLang="en-US" sz="2000" dirty="0"/>
                  <a:t>例如医疗数据中，每行表示一个病人，每列表示病人的一种属性，例如身高，测试结果，血液检测结果等</a:t>
                </a:r>
                <a:endParaRPr lang="en-US" altLang="zh-CN" sz="2000" dirty="0"/>
              </a:p>
              <a:p>
                <a:pPr lvl="1">
                  <a:lnSpc>
                    <a:spcPct val="120000"/>
                  </a:lnSpc>
                </a:pPr>
                <a:r>
                  <a:rPr lang="zh-CN" altLang="en-US" sz="2000" dirty="0"/>
                  <a:t>利用机器学习模型来预测某个维度的值，找到异常病人，或对相似病人进行分组</a:t>
                </a:r>
                <a:endParaRPr lang="en-US" altLang="zh-CN" sz="2000" dirty="0"/>
              </a:p>
              <a:p>
                <a:pPr lvl="1">
                  <a:lnSpc>
                    <a:spcPct val="120000"/>
                  </a:lnSpc>
                </a:pPr>
                <a:r>
                  <a:rPr lang="zh-CN" altLang="en-US" sz="2000" dirty="0"/>
                  <a:t>如分类，异常检测，聚类都是些经典问题</a:t>
                </a:r>
                <a:endParaRPr lang="en-US" altLang="zh-CN" sz="2000" dirty="0"/>
              </a:p>
              <a:p>
                <a:pPr>
                  <a:lnSpc>
                    <a:spcPct val="120000"/>
                  </a:lnSpc>
                </a:pPr>
                <a:r>
                  <a:rPr lang="zh-CN" altLang="en-US" sz="2400" dirty="0"/>
                  <a:t>矩阵因子分解：</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𝑈</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ub>
                    </m:sSub>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𝑇</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min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oMath>
                </a14:m>
                <a:r>
                  <a:rPr lang="zh-CN" altLang="en-US" sz="2400" dirty="0"/>
                  <a:t>称为因子的秩，控制分解的简洁性！在</a:t>
                </a:r>
                <a14:m>
                  <m:oMath xmlns:m="http://schemas.openxmlformats.org/officeDocument/2006/math">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oMath>
                </a14:m>
                <a:r>
                  <a:rPr lang="zh-CN" altLang="en-US" sz="2400" dirty="0"/>
                  <a:t>之后给你所有数值数目是</a:t>
                </a:r>
                <a14:m>
                  <m:oMath xmlns:m="http://schemas.openxmlformats.org/officeDocument/2006/math">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oMath>
                </a14:m>
                <a:r>
                  <a:rPr lang="zh-CN" altLang="en-US" sz="2400" dirty="0"/>
                  <a:t>维，远小于原始矩阵</a:t>
                </a:r>
                <a14:m>
                  <m:oMath xmlns:m="http://schemas.openxmlformats.org/officeDocument/2006/math">
                    <m:r>
                      <a:rPr lang="en-US" altLang="zh-CN" sz="2400" b="0" i="1" smtClean="0">
                        <a:latin typeface="Cambria Math" panose="02040503050406030204" pitchFamily="18" charset="0"/>
                      </a:rPr>
                      <m:t>𝐷</m:t>
                    </m:r>
                  </m:oMath>
                </a14:m>
                <a:r>
                  <a:rPr lang="zh-CN" altLang="en-US" sz="2400" dirty="0"/>
                  <a:t>的维数！</a:t>
                </a:r>
                <a:endParaRPr lang="en-US" altLang="zh-CN" sz="2400" dirty="0"/>
              </a:p>
              <a:p>
                <a:pPr>
                  <a:lnSpc>
                    <a:spcPct val="120000"/>
                  </a:lnSpc>
                </a:pPr>
                <a:r>
                  <a:rPr lang="zh-CN" altLang="en-US" sz="2400" dirty="0"/>
                  <a:t>通用的形式为：</a:t>
                </a:r>
                <a14:m>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min</m:t>
                        </m:r>
                      </m:fName>
                      <m:e>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𝑈</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b="0" i="1" smtClean="0">
                                <a:latin typeface="Cambria Math" panose="02040503050406030204" pitchFamily="18" charset="0"/>
                              </a:rPr>
                              <m:t>𝑇</m:t>
                            </m:r>
                          </m:sup>
                        </m:sSup>
                        <m:r>
                          <m:rPr>
                            <m:lit/>
                          </m:rP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m:rPr>
                                <m:lit/>
                              </m:rPr>
                              <a:rPr lang="en-US" altLang="zh-CN" sz="2400" b="0" i="1" smtClean="0">
                                <a:latin typeface="Cambria Math" panose="02040503050406030204" pitchFamily="18" charset="0"/>
                              </a:rPr>
                              <m:t>|</m:t>
                            </m:r>
                          </m:e>
                          <m:sub>
                            <m:r>
                              <a:rPr lang="en-US" altLang="zh-CN" sz="2400" b="0" i="1" smtClean="0">
                                <a:latin typeface="Cambria Math" panose="02040503050406030204" pitchFamily="18" charset="0"/>
                              </a:rPr>
                              <m:t>𝐹</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e>
                    </m:func>
                  </m:oMath>
                </a14:m>
                <a:r>
                  <a:rPr lang="zh-CN" altLang="en-US" sz="2400" dirty="0"/>
                  <a:t>残差和最小！</a:t>
                </a:r>
                <a14:m>
                  <m:oMath xmlns:m="http://schemas.openxmlformats.org/officeDocument/2006/math">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oMath>
                </a14:m>
                <a:r>
                  <a:rPr lang="zh-CN" altLang="en-US" sz="2400" dirty="0"/>
                  <a:t>的元素是变量，这种类型的函数称为损失函数，表示</a:t>
                </a:r>
                <a14:m>
                  <m:oMath xmlns:m="http://schemas.openxmlformats.org/officeDocument/2006/math">
                    <m:r>
                      <a:rPr lang="en-US" altLang="zh-CN" sz="2400" b="0" i="1" smtClean="0">
                        <a:latin typeface="Cambria Math" panose="02040503050406030204" pitchFamily="18" charset="0"/>
                      </a:rPr>
                      <m:t>𝑈</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b="0" i="1" smtClean="0">
                            <a:latin typeface="Cambria Math" panose="02040503050406030204" pitchFamily="18" charset="0"/>
                          </a:rPr>
                          <m:t>𝑇</m:t>
                        </m:r>
                      </m:sup>
                    </m:sSup>
                  </m:oMath>
                </a14:m>
                <a:r>
                  <a:rPr lang="zh-CN" altLang="en-US" sz="2400" dirty="0"/>
                  <a:t>相对于原始矩阵</a:t>
                </a:r>
                <a14:m>
                  <m:oMath xmlns:m="http://schemas.openxmlformats.org/officeDocument/2006/math">
                    <m:r>
                      <a:rPr lang="en-US" altLang="zh-CN" sz="2400" b="0" i="1" smtClean="0">
                        <a:latin typeface="Cambria Math" panose="02040503050406030204" pitchFamily="18" charset="0"/>
                      </a:rPr>
                      <m:t>𝐷</m:t>
                    </m:r>
                  </m:oMath>
                </a14:m>
                <a:r>
                  <a:rPr lang="zh-CN" altLang="en-US" sz="2400" dirty="0"/>
                  <a:t>有多少信息损失！</a:t>
                </a:r>
                <a:endParaRPr lang="en-US" altLang="zh-CN" sz="2400" dirty="0"/>
              </a:p>
              <a:p>
                <a:pPr lvl="1">
                  <a:lnSpc>
                    <a:spcPct val="120000"/>
                  </a:lnSpc>
                </a:pPr>
                <a:r>
                  <a:rPr lang="zh-CN" altLang="en-US" sz="2000" dirty="0"/>
                  <a:t>如推荐系统</a:t>
                </a:r>
              </a:p>
            </p:txBody>
          </p:sp>
        </mc:Choice>
        <mc:Fallback xmlns="">
          <p:sp>
            <p:nvSpPr>
              <p:cNvPr id="3" name="内容占位符 2">
                <a:extLst>
                  <a:ext uri="{FF2B5EF4-FFF2-40B4-BE49-F238E27FC236}">
                    <a16:creationId xmlns:a16="http://schemas.microsoft.com/office/drawing/2014/main" id="{CBE536B6-8E60-4DD6-A1F0-8CAEB50CDB72}"/>
                  </a:ext>
                </a:extLst>
              </p:cNvPr>
              <p:cNvSpPr>
                <a:spLocks noGrp="1" noRot="1" noChangeAspect="1" noMove="1" noResize="1" noEditPoints="1" noAdjustHandles="1" noChangeArrowheads="1" noChangeShapeType="1" noTextEdit="1"/>
              </p:cNvSpPr>
              <p:nvPr>
                <p:ph idx="1"/>
              </p:nvPr>
            </p:nvSpPr>
            <p:spPr>
              <a:xfrm>
                <a:off x="838200" y="1825624"/>
                <a:ext cx="10515600" cy="4879975"/>
              </a:xfrm>
              <a:blipFill>
                <a:blip r:embed="rId2"/>
                <a:stretch>
                  <a:fillRect l="-696" t="-624" r="-3362" b="-19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3E2D13-CFA6-455C-AFED-0963AB87F75B}"/>
              </a:ext>
            </a:extLst>
          </p:cNvPr>
          <p:cNvSpPr>
            <a:spLocks noGrp="1"/>
          </p:cNvSpPr>
          <p:nvPr>
            <p:ph type="title"/>
          </p:nvPr>
        </p:nvSpPr>
        <p:spPr/>
        <p:txBody>
          <a:bodyPr/>
          <a:lstStyle/>
          <a:p>
            <a:r>
              <a:rPr lang="zh-CN" altLang="en-US" dirty="0"/>
              <a:t>机器学习中的基本问题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62BE471-9E58-4E01-91DF-C9196C183903}"/>
                  </a:ext>
                </a:extLst>
              </p:cNvPr>
              <p:cNvSpPr>
                <a:spLocks noGrp="1"/>
              </p:cNvSpPr>
              <p:nvPr>
                <p:ph idx="1"/>
              </p:nvPr>
            </p:nvSpPr>
            <p:spPr/>
            <p:txBody>
              <a:bodyPr>
                <a:noAutofit/>
              </a:bodyPr>
              <a:lstStyle/>
              <a:p>
                <a:r>
                  <a:rPr lang="zh-CN" altLang="en-US" sz="2400" dirty="0"/>
                  <a:t>聚类（</a:t>
                </a:r>
                <a:r>
                  <a:rPr lang="en-US" altLang="zh-CN" sz="2400" dirty="0"/>
                  <a:t>Clustering</a:t>
                </a:r>
                <a:r>
                  <a:rPr lang="zh-CN" altLang="en-US" sz="2400" dirty="0"/>
                  <a:t>）</a:t>
                </a:r>
                <a:endParaRPr lang="en-US" altLang="zh-CN" sz="2400" dirty="0"/>
              </a:p>
              <a:p>
                <a:pPr lvl="1"/>
                <a14:m>
                  <m:oMath xmlns:m="http://schemas.openxmlformats.org/officeDocument/2006/math">
                    <m:r>
                      <a:rPr lang="zh-CN" altLang="en-US" sz="1800" b="0" i="1" dirty="0">
                        <a:latin typeface="Cambria Math" panose="02040503050406030204" pitchFamily="18" charset="0"/>
                      </a:rPr>
                      <m:t>将</m:t>
                    </m:r>
                    <m:r>
                      <a:rPr lang="en-US" altLang="zh-CN" sz="1800" b="0" i="1" smtClean="0">
                        <a:latin typeface="Cambria Math" panose="02040503050406030204" pitchFamily="18" charset="0"/>
                      </a:rPr>
                      <m:t>𝑛</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𝑑</m:t>
                    </m:r>
                  </m:oMath>
                </a14:m>
                <a:r>
                  <a:rPr lang="zh-CN" altLang="en-US" sz="1800" dirty="0"/>
                  <a:t>的数据矩阵</a:t>
                </a:r>
                <a14:m>
                  <m:oMath xmlns:m="http://schemas.openxmlformats.org/officeDocument/2006/math">
                    <m:r>
                      <a:rPr lang="en-US" altLang="zh-CN" sz="1800" b="0" i="1" smtClean="0">
                        <a:latin typeface="Cambria Math" panose="02040503050406030204" pitchFamily="18" charset="0"/>
                      </a:rPr>
                      <m:t>𝐷</m:t>
                    </m:r>
                  </m:oMath>
                </a14:m>
                <a:r>
                  <a:rPr lang="zh-CN" altLang="en-US" sz="1800" dirty="0"/>
                  <a:t>分成相似的行组</a:t>
                </a:r>
                <a:endParaRPr lang="en-US" altLang="zh-CN" sz="1800" dirty="0"/>
              </a:p>
              <a:p>
                <a:pPr lvl="1"/>
                <a:r>
                  <a:rPr lang="zh-CN" altLang="en-US" sz="1800" dirty="0"/>
                  <a:t>例如，一行表示一个个体，一列表示超市中的每种产品的数目</a:t>
                </a:r>
                <a:endParaRPr lang="en-US" altLang="zh-CN" sz="1800" dirty="0"/>
              </a:p>
              <a:p>
                <a:pPr lvl="1"/>
                <a:r>
                  <a:rPr lang="zh-CN" altLang="en-US" sz="1800" dirty="0"/>
                  <a:t>聚类：表示将数据集分割成一组具有特定购买行为的相似个体</a:t>
                </a:r>
                <a:endParaRPr lang="en-US" altLang="zh-CN" sz="1800" dirty="0"/>
              </a:p>
              <a:p>
                <a:pPr lvl="1"/>
                <a:r>
                  <a:rPr lang="zh-CN" altLang="en-US" sz="1800" dirty="0"/>
                  <a:t>类别的数目事先确定或启发式确定</a:t>
                </a:r>
                <a:endParaRPr lang="en-US" altLang="zh-CN" sz="1800" dirty="0"/>
              </a:p>
              <a:p>
                <a:pPr lvl="1"/>
                <a:r>
                  <a:rPr lang="zh-CN" altLang="en-US" sz="1800" dirty="0"/>
                  <a:t>可用于进一步分析：可能用来了解特定个体在杂货铺中对某些物品感兴趣，而其他人可能对水果感兴趣，从而用于推荐系统的设计！</a:t>
                </a:r>
                <a:endParaRPr lang="en-US" altLang="zh-CN" sz="1800" dirty="0"/>
              </a:p>
              <a:p>
                <a:r>
                  <a:rPr lang="zh-CN" altLang="en-US" sz="2400" dirty="0"/>
                  <a:t>分类（</a:t>
                </a:r>
                <a:r>
                  <a:rPr lang="en-US" altLang="zh-CN" sz="2400" dirty="0"/>
                  <a:t>classification</a:t>
                </a:r>
                <a:r>
                  <a:rPr lang="zh-CN" altLang="en-US" sz="2400" dirty="0"/>
                  <a:t>）</a:t>
                </a:r>
                <a:endParaRPr lang="en-US" altLang="zh-CN" sz="2400" dirty="0"/>
              </a:p>
              <a:p>
                <a:pPr lvl="1"/>
                <a:r>
                  <a:rPr lang="zh-CN" altLang="en-US" sz="1800" dirty="0"/>
                  <a:t>具有监督信息，类别设定好，有标签列</a:t>
                </a:r>
                <a14:m>
                  <m:oMath xmlns:m="http://schemas.openxmlformats.org/officeDocument/2006/math">
                    <m:sSub>
                      <m:sSubPr>
                        <m:ctrlPr>
                          <a:rPr lang="en-US" altLang="zh-CN" sz="1800" b="0" i="1" dirty="0" smtClean="0">
                            <a:latin typeface="Cambria Math" panose="02040503050406030204" pitchFamily="18" charset="0"/>
                          </a:rPr>
                        </m:ctrlPr>
                      </m:sSub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𝑦</m:t>
                            </m:r>
                          </m:e>
                        </m:acc>
                      </m:e>
                      <m:sub>
                        <m:r>
                          <a:rPr lang="en-US" altLang="zh-CN" sz="1800" b="0" i="1" dirty="0" smtClean="0">
                            <a:latin typeface="Cambria Math" panose="02040503050406030204" pitchFamily="18" charset="0"/>
                          </a:rPr>
                          <m:t>𝑛</m:t>
                        </m:r>
                        <m:r>
                          <a:rPr lang="en-US" altLang="zh-CN" sz="1800" b="0" i="1" dirty="0" smtClean="0">
                            <a:latin typeface="Cambria Math" panose="02040503050406030204" pitchFamily="18" charset="0"/>
                          </a:rPr>
                          <m:t>×1</m:t>
                        </m:r>
                      </m:sub>
                    </m:sSub>
                  </m:oMath>
                </a14:m>
                <a:r>
                  <a:rPr lang="en-US" altLang="zh-CN" sz="1800" dirty="0"/>
                  <a:t>,</a:t>
                </a:r>
                <a:r>
                  <a:rPr lang="zh-CN" altLang="en-US" sz="1800" dirty="0"/>
                  <a:t>上述例子中，类别标签可能是</a:t>
                </a:r>
                <a14:m>
                  <m:oMath xmlns:m="http://schemas.openxmlformats.org/officeDocument/2006/math">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m:t>
                    </m:r>
                  </m:oMath>
                </a14:m>
                <a:r>
                  <a:rPr lang="zh-CN" altLang="en-US" sz="1800" dirty="0"/>
                  <a:t>水果，肉类，其它</a:t>
                </a:r>
                <a:r>
                  <a:rPr lang="en-US" altLang="zh-CN" sz="1800" dirty="0"/>
                  <a:t>}</a:t>
                </a:r>
                <a:r>
                  <a:rPr lang="zh-CN" altLang="en-US" sz="1800" dirty="0"/>
                  <a:t>，这样将候选顾客与类别进行关联，从而用于设计促销产品等！</a:t>
                </a:r>
                <a:endParaRPr lang="en-US" altLang="zh-CN" sz="1800" dirty="0"/>
              </a:p>
              <a:p>
                <a:pPr lvl="1"/>
                <a:r>
                  <a:rPr lang="zh-CN" altLang="en-US" sz="1800" dirty="0"/>
                  <a:t>如果类别为二值，例如</a:t>
                </a:r>
                <a14:m>
                  <m:oMath xmlns:m="http://schemas.openxmlformats.org/officeDocument/2006/math">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−1,+1</m:t>
                        </m:r>
                      </m:e>
                    </m:d>
                    <m:r>
                      <a:rPr lang="en-US" altLang="zh-CN" sz="1800" b="0" i="1" smtClean="0">
                        <a:latin typeface="Cambria Math" panose="02040503050406030204" pitchFamily="18" charset="0"/>
                      </a:rPr>
                      <m:t>,</m:t>
                    </m:r>
                  </m:oMath>
                </a14:m>
                <a:r>
                  <a:rPr lang="zh-CN" altLang="en-US" sz="1800" dirty="0"/>
                  <a:t>目的就是学习第</a:t>
                </a:r>
                <a14:m>
                  <m:oMath xmlns:m="http://schemas.openxmlformats.org/officeDocument/2006/math">
                    <m:r>
                      <a:rPr lang="en-US" altLang="zh-CN" sz="1800" b="0" i="1" smtClean="0">
                        <a:latin typeface="Cambria Math" panose="02040503050406030204" pitchFamily="18" charset="0"/>
                      </a:rPr>
                      <m:t>𝑖</m:t>
                    </m:r>
                  </m:oMath>
                </a14:m>
                <a:r>
                  <a:rPr lang="zh-CN" altLang="en-US" sz="1800" dirty="0"/>
                  <a:t>个值</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𝑦</m:t>
                            </m:r>
                          </m:e>
                        </m:acc>
                      </m:e>
                      <m:sub>
                        <m:r>
                          <a:rPr lang="en-US" altLang="zh-CN" sz="1800" b="0" i="1" smtClean="0">
                            <a:latin typeface="Cambria Math" panose="02040503050406030204" pitchFamily="18" charset="0"/>
                          </a:rPr>
                          <m:t>𝑛</m:t>
                        </m:r>
                        <m:r>
                          <a:rPr lang="en-US" altLang="zh-CN" sz="1800" b="0" i="1" smtClean="0">
                            <a:latin typeface="Cambria Math" panose="02040503050406030204" pitchFamily="18" charset="0"/>
                          </a:rPr>
                          <m:t>×1</m:t>
                        </m:r>
                      </m:sub>
                    </m:sSub>
                  </m:oMath>
                </a14:m>
                <a:r>
                  <a:rPr lang="zh-CN" altLang="en-US" sz="1800" dirty="0"/>
                  <a:t>作为第</a:t>
                </a:r>
                <a14:m>
                  <m:oMath xmlns:m="http://schemas.openxmlformats.org/officeDocument/2006/math">
                    <m:r>
                      <a:rPr lang="en-US" altLang="zh-CN" sz="1800" b="0" i="1" smtClean="0">
                        <a:latin typeface="Cambria Math" panose="02040503050406030204" pitchFamily="18" charset="0"/>
                      </a:rPr>
                      <m:t>𝑖</m:t>
                    </m:r>
                  </m:oMath>
                </a14:m>
                <a:r>
                  <a:rPr lang="zh-CN" altLang="en-US" sz="1800" dirty="0"/>
                  <a:t>行</a:t>
                </a:r>
                <a14:m>
                  <m:oMath xmlns:m="http://schemas.openxmlformats.org/officeDocument/2006/math">
                    <m:sSub>
                      <m:sSubPr>
                        <m:ctrlPr>
                          <a:rPr lang="en-US" altLang="zh-CN" sz="1800" b="0" i="1" dirty="0" smtClean="0">
                            <a:latin typeface="Cambria Math" panose="02040503050406030204" pitchFamily="18" charset="0"/>
                          </a:rPr>
                        </m:ctrlPr>
                      </m:sSubPr>
                      <m:e>
                        <m:acc>
                          <m:accPr>
                            <m:chr m:val="̅"/>
                            <m:ctrlPr>
                              <a:rPr lang="en-US" altLang="zh-CN" sz="1800" b="0" i="1" dirty="0" smtClean="0">
                                <a:latin typeface="Cambria Math" panose="02040503050406030204" pitchFamily="18" charset="0"/>
                              </a:rPr>
                            </m:ctrlPr>
                          </m:accPr>
                          <m:e>
                            <m:r>
                              <a:rPr lang="en-US" altLang="zh-CN" sz="1800" b="0" i="1" dirty="0" smtClean="0">
                                <a:latin typeface="Cambria Math" panose="02040503050406030204" pitchFamily="18" charset="0"/>
                              </a:rPr>
                              <m:t>𝑋</m:t>
                            </m:r>
                          </m:e>
                        </m:acc>
                      </m:e>
                      <m:sub>
                        <m:r>
                          <a:rPr lang="en-US" altLang="zh-CN" sz="1800" b="0" i="1" dirty="0" smtClean="0">
                            <a:latin typeface="Cambria Math" panose="02040503050406030204" pitchFamily="18" charset="0"/>
                          </a:rPr>
                          <m:t>𝑖</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𝐷</m:t>
                    </m:r>
                  </m:oMath>
                </a14:m>
                <a:r>
                  <a:rPr lang="zh-CN" altLang="en-US" sz="1800" dirty="0"/>
                  <a:t>的函数：</a:t>
                </a:r>
                <a:endParaRPr lang="en-US" altLang="zh-CN" sz="1800"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𝑋</m:t>
                                  </m:r>
                                </m:e>
                              </m:acc>
                            </m:e>
                            <m:sub>
                              <m:r>
                                <a:rPr lang="en-US" altLang="zh-CN" sz="1800" b="0" i="1" smtClean="0">
                                  <a:latin typeface="Cambria Math" panose="02040503050406030204" pitchFamily="18" charset="0"/>
                                </a:rPr>
                                <m:t>𝑖</m:t>
                              </m:r>
                            </m:sub>
                          </m:sSub>
                        </m:e>
                      </m:d>
                      <m:r>
                        <a:rPr lang="en-US" altLang="zh-CN" sz="1800" b="0" i="1" smtClean="0">
                          <a:latin typeface="Cambria Math" panose="02040503050406030204" pitchFamily="18" charset="0"/>
                        </a:rPr>
                        <m:t>,</m:t>
                      </m:r>
                    </m:oMath>
                  </m:oMathPara>
                </a14:m>
                <a:endParaRPr lang="en-US" altLang="zh-CN" sz="1800" dirty="0"/>
              </a:p>
              <a:p>
                <a:pPr lvl="1"/>
                <a:r>
                  <a:rPr lang="zh-CN" altLang="en-US" sz="1800" dirty="0"/>
                  <a:t>其中函数</a:t>
                </a:r>
                <a14:m>
                  <m:oMath xmlns:m="http://schemas.openxmlformats.org/officeDocument/2006/math">
                    <m:r>
                      <a:rPr lang="en-US" altLang="zh-CN" sz="1800" b="0" i="1" smtClean="0">
                        <a:latin typeface="Cambria Math" panose="02040503050406030204" pitchFamily="18" charset="0"/>
                      </a:rPr>
                      <m:t>𝑓</m:t>
                    </m:r>
                    <m:r>
                      <a:rPr lang="en-US" altLang="zh-CN" sz="1800" b="0" i="1" smtClean="0">
                        <a:latin typeface="Cambria Math" panose="02040503050406030204" pitchFamily="18" charset="0"/>
                      </a:rPr>
                      <m:t>(⋅)</m:t>
                    </m:r>
                  </m:oMath>
                </a14:m>
                <a:r>
                  <a:rPr lang="zh-CN" altLang="en-US" sz="1800" dirty="0"/>
                  <a:t>由权值向量</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𝑊</m:t>
                        </m:r>
                      </m:e>
                    </m:acc>
                  </m:oMath>
                </a14:m>
                <a:r>
                  <a:rPr lang="zh-CN" altLang="en-US" sz="1800" dirty="0"/>
                  <a:t>参数化表示。</a:t>
                </a:r>
                <a:endParaRPr lang="en-US" altLang="zh-CN" sz="1800" dirty="0"/>
              </a:p>
              <a:p>
                <a:pPr lvl="1"/>
                <a:r>
                  <a:rPr lang="zh-CN" altLang="en-US" sz="1800" dirty="0"/>
                  <a:t>例如：</a:t>
                </a:r>
                <a:endParaRPr lang="en-US" altLang="zh-CN" sz="1800"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𝑓</m:t>
                          </m:r>
                        </m:e>
                        <m:sub>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𝑊</m:t>
                              </m:r>
                            </m:e>
                          </m:acc>
                        </m:sub>
                      </m:sSub>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𝑋</m:t>
                                  </m:r>
                                </m:e>
                              </m:acc>
                            </m:e>
                            <m:sub>
                              <m:r>
                                <a:rPr lang="en-US" altLang="zh-CN" sz="1800" b="0" i="1" smtClean="0">
                                  <a:latin typeface="Cambria Math" panose="02040503050406030204" pitchFamily="18" charset="0"/>
                                </a:rPr>
                                <m:t>𝑖</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𝑠𝑖𝑔𝑛</m:t>
                      </m:r>
                      <m:r>
                        <a:rPr lang="en-US" altLang="zh-CN" sz="1800" b="0" i="1" smtClean="0">
                          <a:latin typeface="Cambria Math" panose="02040503050406030204" pitchFamily="18" charset="0"/>
                        </a:rPr>
                        <m:t>(</m:t>
                      </m:r>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𝑊</m:t>
                          </m:r>
                        </m:e>
                      </m:acc>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𝑋</m:t>
                              </m:r>
                            </m:e>
                          </m:acc>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oMath>
                  </m:oMathPara>
                </a14:m>
                <a:endParaRPr lang="zh-CN" altLang="en-US" sz="1800" dirty="0"/>
              </a:p>
            </p:txBody>
          </p:sp>
        </mc:Choice>
        <mc:Fallback xmlns="">
          <p:sp>
            <p:nvSpPr>
              <p:cNvPr id="3" name="内容占位符 2">
                <a:extLst>
                  <a:ext uri="{FF2B5EF4-FFF2-40B4-BE49-F238E27FC236}">
                    <a16:creationId xmlns:a16="http://schemas.microsoft.com/office/drawing/2014/main" id="{662BE471-9E58-4E01-91DF-C9196C183903}"/>
                  </a:ext>
                </a:extLst>
              </p:cNvPr>
              <p:cNvSpPr>
                <a:spLocks noGrp="1" noRot="1" noChangeAspect="1" noMove="1" noResize="1" noEditPoints="1" noAdjustHandles="1" noChangeArrowheads="1" noChangeShapeType="1" noTextEdit="1"/>
              </p:cNvSpPr>
              <p:nvPr>
                <p:ph idx="1"/>
              </p:nvPr>
            </p:nvSpPr>
            <p:spPr>
              <a:blipFill>
                <a:blip r:embed="rId2"/>
                <a:stretch>
                  <a:fillRect l="-812" t="-980" r="-232" b="-182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769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97312-4AF4-4891-933D-981C01DB828C}"/>
              </a:ext>
            </a:extLst>
          </p:cNvPr>
          <p:cNvSpPr>
            <a:spLocks noGrp="1"/>
          </p:cNvSpPr>
          <p:nvPr>
            <p:ph type="title"/>
          </p:nvPr>
        </p:nvSpPr>
        <p:spPr/>
        <p:txBody>
          <a:bodyPr/>
          <a:lstStyle/>
          <a:p>
            <a:r>
              <a:rPr lang="zh-CN" altLang="en-US" dirty="0"/>
              <a:t>机器学习中的基本问题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53D373-9FB2-40F4-A5C6-2DBFB071CED2}"/>
                  </a:ext>
                </a:extLst>
              </p:cNvPr>
              <p:cNvSpPr>
                <a:spLocks noGrp="1"/>
              </p:cNvSpPr>
              <p:nvPr>
                <p:ph idx="1"/>
              </p:nvPr>
            </p:nvSpPr>
            <p:spPr/>
            <p:txBody>
              <a:bodyPr>
                <a:normAutofit fontScale="85000" lnSpcReduction="20000"/>
              </a:bodyPr>
              <a:lstStyle/>
              <a:p>
                <a:r>
                  <a:rPr lang="zh-CN" altLang="en-US" dirty="0"/>
                  <a:t>如何求解</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r>
                      <a:rPr lang="en-US" altLang="zh-CN" b="0" i="1" dirty="0" smtClean="0">
                        <a:latin typeface="Cambria Math" panose="02040503050406030204" pitchFamily="18" charset="0"/>
                      </a:rPr>
                      <m:t>?</m:t>
                    </m:r>
                  </m:oMath>
                </a14:m>
                <a:endParaRPr lang="en-US" altLang="zh-CN" b="0" dirty="0"/>
              </a:p>
              <a:p>
                <a:pPr lvl="1"/>
                <a:r>
                  <a:rPr lang="zh-CN" altLang="en-US" dirty="0"/>
                  <a:t>惩罚观察值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t>和预测值</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不匹配的性，也就是损失函数</a:t>
                </a:r>
                <a:r>
                  <a:rPr lang="en-US" altLang="zh-CN" dirty="0"/>
                  <a:t>(Loss function)</a:t>
                </a:r>
              </a:p>
              <a:p>
                <a:pPr lvl="1"/>
                <a:r>
                  <a:rPr lang="zh-CN" altLang="en-US" dirty="0"/>
                  <a:t>从而将问题转化为下面的优化问题：</a:t>
                </a:r>
                <a:endParaRPr lang="en-US" altLang="zh-CN" dirty="0"/>
              </a:p>
              <a:p>
                <a:pPr lvl="1"/>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limLow>
                          <m:limLowPr>
                            <m:ctrlPr>
                              <a:rPr lang="en-US" altLang="zh-CN" b="0" i="1" smtClean="0">
                                <a:solidFill>
                                  <a:srgbClr val="FF0000"/>
                                </a:solidFill>
                                <a:latin typeface="Cambria Math" panose="02040503050406030204" pitchFamily="18" charset="0"/>
                              </a:rPr>
                            </m:ctrlPr>
                          </m:limLowPr>
                          <m:e>
                            <m:r>
                              <m:rPr>
                                <m:sty m:val="p"/>
                              </m:rPr>
                              <a:rPr lang="en-US" altLang="zh-CN" b="0" i="0" smtClean="0">
                                <a:solidFill>
                                  <a:srgbClr val="FF0000"/>
                                </a:solidFill>
                                <a:latin typeface="Cambria Math" panose="02040503050406030204" pitchFamily="18" charset="0"/>
                              </a:rPr>
                              <m:t>min</m:t>
                            </m:r>
                          </m:e>
                          <m:lim>
                            <m:acc>
                              <m:accPr>
                                <m:chr m:val="̅"/>
                                <m:ctrlPr>
                                  <a:rPr lang="en-US" altLang="zh-CN" b="0"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𝑊</m:t>
                                </m:r>
                              </m:e>
                            </m:acc>
                          </m:lim>
                        </m:limLow>
                      </m:fName>
                      <m:e>
                        <m:nary>
                          <m:naryPr>
                            <m:chr m:val="∑"/>
                            <m:supHide m:val="on"/>
                            <m:ctrlPr>
                              <a:rPr lang="en-US" altLang="zh-CN" b="0" i="1" smtClean="0">
                                <a:solidFill>
                                  <a:srgbClr val="FF0000"/>
                                </a:solidFill>
                                <a:latin typeface="Cambria Math" panose="02040503050406030204" pitchFamily="18" charset="0"/>
                              </a:rPr>
                            </m:ctrlPr>
                          </m:naryPr>
                          <m:sub>
                            <m:r>
                              <a:rPr lang="en-US" altLang="zh-CN" b="0" i="1" smtClean="0">
                                <a:solidFill>
                                  <a:srgbClr val="FF0000"/>
                                </a:solidFill>
                                <a:latin typeface="Cambria Math" panose="02040503050406030204" pitchFamily="18" charset="0"/>
                              </a:rPr>
                              <m:t>𝑖</m:t>
                            </m:r>
                          </m:sub>
                          <m:sup/>
                          <m:e>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𝑦</m:t>
                                </m:r>
                              </m:e>
                              <m:sub>
                                <m:r>
                                  <a:rPr lang="en-US" altLang="zh-CN" b="0" i="1" smtClean="0">
                                    <a:solidFill>
                                      <a:srgbClr val="FF0000"/>
                                    </a:solidFill>
                                    <a:latin typeface="Cambria Math" panose="02040503050406030204" pitchFamily="18" charset="0"/>
                                  </a:rPr>
                                  <m:t>𝑖</m:t>
                                </m:r>
                              </m:sub>
                            </m:sSub>
                            <m:r>
                              <a:rPr lang="zh-CN" altLang="en-US" i="1">
                                <a:solidFill>
                                  <a:srgbClr val="FF0000"/>
                                </a:solidFill>
                                <a:latin typeface="Cambria Math" panose="02040503050406030204" pitchFamily="18" charset="0"/>
                              </a:rPr>
                              <m:t>与</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acc>
                                  <m:accPr>
                                    <m:chr m:val="̅"/>
                                    <m:ctrlPr>
                                      <a:rPr lang="en-US" altLang="zh-CN" b="0"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𝑊</m:t>
                                    </m:r>
                                  </m:e>
                                </m:acc>
                              </m:sub>
                            </m:sSub>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acc>
                                      <m:accPr>
                                        <m:chr m:val="̅"/>
                                        <m:ctrlPr>
                                          <a:rPr lang="en-US" altLang="zh-CN" b="0"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𝑋</m:t>
                                        </m:r>
                                      </m:e>
                                    </m:acc>
                                  </m:e>
                                  <m:sub>
                                    <m:r>
                                      <a:rPr lang="en-US" altLang="zh-CN" b="0" i="1" smtClean="0">
                                        <a:solidFill>
                                          <a:srgbClr val="FF0000"/>
                                        </a:solidFill>
                                        <a:latin typeface="Cambria Math" panose="02040503050406030204" pitchFamily="18" charset="0"/>
                                      </a:rPr>
                                      <m:t>𝑖</m:t>
                                    </m:r>
                                  </m:sub>
                                </m:sSub>
                              </m:e>
                            </m:d>
                            <m:r>
                              <a:rPr lang="zh-CN" altLang="en-US" i="1">
                                <a:solidFill>
                                  <a:srgbClr val="FF0000"/>
                                </a:solidFill>
                                <a:latin typeface="Cambria Math" panose="02040503050406030204" pitchFamily="18" charset="0"/>
                              </a:rPr>
                              <m:t>的</m:t>
                            </m:r>
                            <m:r>
                              <a:rPr lang="zh-CN" altLang="en-US" i="1" smtClean="0">
                                <a:solidFill>
                                  <a:srgbClr val="FF0000"/>
                                </a:solidFill>
                                <a:latin typeface="Cambria Math" panose="02040503050406030204" pitchFamily="18" charset="0"/>
                              </a:rPr>
                              <m:t>不匹配</m:t>
                            </m:r>
                            <m:r>
                              <a:rPr lang="zh-CN" altLang="en-US" i="1">
                                <a:solidFill>
                                  <a:srgbClr val="FF0000"/>
                                </a:solidFill>
                                <a:latin typeface="Cambria Math" panose="02040503050406030204" pitchFamily="18" charset="0"/>
                              </a:rPr>
                              <m:t>程度</m:t>
                            </m:r>
                            <m:r>
                              <a:rPr lang="en-US" altLang="zh-CN" b="0" i="1" smtClean="0">
                                <a:solidFill>
                                  <a:srgbClr val="FF0000"/>
                                </a:solidFill>
                                <a:latin typeface="Cambria Math" panose="02040503050406030204" pitchFamily="18" charset="0"/>
                              </a:rPr>
                              <m:t>)</m:t>
                            </m:r>
                          </m:e>
                        </m:nary>
                      </m:e>
                    </m:func>
                  </m:oMath>
                </a14:m>
                <a:endParaRPr lang="en-US" altLang="zh-CN" dirty="0"/>
              </a:p>
              <a:p>
                <a:pPr lvl="1"/>
                <a:r>
                  <a:rPr lang="zh-CN" altLang="en-US" dirty="0"/>
                  <a:t>一旦计算出权值</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r>
                      <a:rPr lang="en-US" altLang="zh-CN" b="0" i="1" dirty="0" smtClean="0">
                        <a:latin typeface="Cambria Math" panose="02040503050406030204" pitchFamily="18" charset="0"/>
                      </a:rPr>
                      <m:t>,</m:t>
                    </m:r>
                  </m:oMath>
                </a14:m>
                <a:r>
                  <a:rPr lang="zh-CN" altLang="en-US" dirty="0"/>
                  <a:t>就可以用模型</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oMath>
                </a14:m>
                <a:r>
                  <a:rPr lang="zh-CN" altLang="en-US" dirty="0"/>
                  <a:t>去预测观测值的结果</a:t>
                </a:r>
                <a:endParaRPr lang="en-US" altLang="zh-CN" dirty="0"/>
              </a:p>
              <a:p>
                <a:pPr lvl="1"/>
                <a:r>
                  <a:rPr lang="zh-CN" altLang="en-US" dirty="0"/>
                  <a:t>这种形式一般称为</a:t>
                </a:r>
                <a:r>
                  <a:rPr lang="zh-CN" altLang="en-US" dirty="0">
                    <a:solidFill>
                      <a:srgbClr val="FF0000"/>
                    </a:solidFill>
                  </a:rPr>
                  <a:t>有监督学习</a:t>
                </a:r>
                <a:r>
                  <a:rPr lang="zh-CN" altLang="en-US" dirty="0"/>
                  <a:t>，使用训练数据构建模型</a:t>
                </a:r>
                <a:endParaRPr lang="en-US" altLang="zh-CN" dirty="0"/>
              </a:p>
              <a:p>
                <a:pPr lvl="1"/>
                <a:r>
                  <a:rPr lang="zh-CN" altLang="en-US" dirty="0"/>
                  <a:t>而对没有标记数据进行预测，称为模型的泛化能力（</a:t>
                </a:r>
                <a:r>
                  <a:rPr lang="en-US" altLang="zh-CN" dirty="0"/>
                  <a:t>Generalization</a:t>
                </a:r>
                <a:r>
                  <a:rPr lang="zh-CN" altLang="en-US" dirty="0"/>
                  <a:t>）</a:t>
                </a:r>
                <a:endParaRPr lang="en-US" altLang="zh-CN" dirty="0"/>
              </a:p>
              <a:p>
                <a:r>
                  <a:rPr lang="zh-CN" altLang="en-US" dirty="0"/>
                  <a:t>回归（</a:t>
                </a:r>
                <a:r>
                  <a:rPr lang="en-US" altLang="zh-CN" dirty="0"/>
                  <a:t>Regression</a:t>
                </a:r>
                <a:r>
                  <a:rPr lang="zh-CN" altLang="en-US" dirty="0"/>
                  <a:t>）</a:t>
                </a:r>
                <a:endParaRPr lang="en-US" altLang="zh-CN" dirty="0"/>
              </a:p>
              <a:p>
                <a:pPr lvl="1"/>
                <a:r>
                  <a:rPr lang="zh-CN" altLang="en-US" dirty="0"/>
                  <a:t>上述的标签也称为因变量（</a:t>
                </a:r>
                <a:r>
                  <a:rPr lang="en-US" altLang="zh-CN" dirty="0"/>
                  <a:t>dependent variable</a:t>
                </a:r>
                <a:r>
                  <a:rPr lang="zh-CN" altLang="en-US" dirty="0"/>
                  <a:t>）</a:t>
                </a:r>
                <a:r>
                  <a:rPr lang="en-US" altLang="zh-CN" dirty="0"/>
                  <a:t>,</a:t>
                </a:r>
                <a:r>
                  <a:rPr lang="zh-CN" altLang="en-US" dirty="0"/>
                  <a:t>但是具有类别属性</a:t>
                </a:r>
                <a:endParaRPr lang="en-US" altLang="zh-CN" dirty="0"/>
              </a:p>
              <a:p>
                <a:pPr lvl="1"/>
                <a:r>
                  <a:rPr lang="zh-CN" altLang="en-US" dirty="0"/>
                  <a:t>而在回归中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Sub>
                  </m:oMath>
                </a14:m>
                <a:r>
                  <a:rPr lang="zh-CN" altLang="en-US" dirty="0"/>
                  <a:t>与因变量</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𝑦</m:t>
                            </m:r>
                          </m:e>
                        </m:acc>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oMath>
                </a14:m>
                <a:r>
                  <a:rPr lang="zh-CN" altLang="en-US" dirty="0"/>
                  <a:t>关联，但因变量是数值，一般是连续的</a:t>
                </a:r>
                <a:endParaRPr lang="en-US" altLang="zh-CN" dirty="0"/>
              </a:p>
              <a:p>
                <a:pPr lvl="1"/>
                <a:r>
                  <a:rPr lang="zh-CN" altLang="en-US" dirty="0"/>
                  <a:t>有时也用回归来进行分类，尤其是二值分类的时候，二分类问题比较容易处理成数值问题</a:t>
                </a:r>
                <a:endParaRPr lang="en-US" altLang="zh-CN" dirty="0"/>
              </a:p>
              <a:p>
                <a:pPr lvl="1"/>
                <a:r>
                  <a:rPr lang="zh-CN" altLang="en-US" b="1" dirty="0">
                    <a:solidFill>
                      <a:srgbClr val="FF0000"/>
                    </a:solidFill>
                  </a:rPr>
                  <a:t>思考：多分类问题能否用回归来处理呢</a:t>
                </a:r>
                <a:r>
                  <a:rPr lang="zh-CN" altLang="en-US" dirty="0"/>
                  <a:t>？</a:t>
                </a:r>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3A53D373-9FB2-40F4-A5C6-2DBFB071CED2}"/>
                  </a:ext>
                </a:extLst>
              </p:cNvPr>
              <p:cNvSpPr>
                <a:spLocks noGrp="1" noRot="1" noChangeAspect="1" noMove="1" noResize="1" noEditPoints="1" noAdjustHandles="1" noChangeArrowheads="1" noChangeShapeType="1" noTextEdit="1"/>
              </p:cNvSpPr>
              <p:nvPr>
                <p:ph idx="1"/>
              </p:nvPr>
            </p:nvSpPr>
            <p:spPr>
              <a:blipFill>
                <a:blip r:embed="rId2"/>
                <a:stretch>
                  <a:fillRect l="-812" t="-2521" b="-12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716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611AF-458E-4609-BBC3-7C5E373DDF9D}"/>
              </a:ext>
            </a:extLst>
          </p:cNvPr>
          <p:cNvSpPr>
            <a:spLocks noGrp="1"/>
          </p:cNvSpPr>
          <p:nvPr>
            <p:ph type="title"/>
          </p:nvPr>
        </p:nvSpPr>
        <p:spPr/>
        <p:txBody>
          <a:bodyPr/>
          <a:lstStyle/>
          <a:p>
            <a:r>
              <a:rPr lang="zh-CN" altLang="en-US" dirty="0"/>
              <a:t>机器学习中的基本问题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55C171-5117-4055-85EB-7A3B3AFB63C1}"/>
                  </a:ext>
                </a:extLst>
              </p:cNvPr>
              <p:cNvSpPr>
                <a:spLocks noGrp="1"/>
              </p:cNvSpPr>
              <p:nvPr>
                <p:ph idx="1"/>
              </p:nvPr>
            </p:nvSpPr>
            <p:spPr/>
            <p:txBody>
              <a:bodyPr>
                <a:normAutofit fontScale="92500" lnSpcReduction="10000"/>
              </a:bodyPr>
              <a:lstStyle/>
              <a:p>
                <a:r>
                  <a:rPr lang="zh-CN" altLang="en-US" dirty="0"/>
                  <a:t>回归建模</a:t>
                </a:r>
                <a:endParaRPr lang="en-US" altLang="zh-CN" dirty="0"/>
              </a:p>
              <a:p>
                <a:pPr lvl="1"/>
                <a:r>
                  <a:rPr lang="zh-CN" altLang="en-US" dirty="0"/>
                  <a:t>用</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𝑑</m:t>
                                </m:r>
                              </m:sub>
                            </m:sSub>
                          </m:e>
                        </m:d>
                      </m:e>
                      <m:sup>
                        <m:r>
                          <a:rPr lang="en-US" altLang="zh-CN" b="0" i="1" dirty="0" smtClean="0">
                            <a:latin typeface="Cambria Math" panose="02040503050406030204" pitchFamily="18" charset="0"/>
                          </a:rPr>
                          <m:t>𝑇</m:t>
                        </m:r>
                      </m:sup>
                    </m:sSup>
                  </m:oMath>
                </a14:m>
                <a:r>
                  <a:rPr lang="zh-CN" altLang="en-US" dirty="0"/>
                  <a:t>表示不同维数的权重，标签</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zh-CN" altLang="en-US" dirty="0"/>
                  <a:t>的第</a:t>
                </a:r>
                <a14:m>
                  <m:oMath xmlns:m="http://schemas.openxmlformats.org/officeDocument/2006/math">
                    <m:r>
                      <a:rPr lang="en-US" altLang="zh-CN" b="0" i="1" smtClean="0">
                        <a:latin typeface="Cambria Math" panose="02040503050406030204" pitchFamily="18" charset="0"/>
                      </a:rPr>
                      <m:t>𝑖</m:t>
                    </m:r>
                  </m:oMath>
                </a14:m>
                <a:r>
                  <a:rPr lang="zh-CN" altLang="en-US" dirty="0"/>
                  <a:t>个分量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t>通过数据</a:t>
                </a:r>
                <a14:m>
                  <m:oMath xmlns:m="http://schemas.openxmlformats.org/officeDocument/2006/math">
                    <m:r>
                      <a:rPr lang="en-US" altLang="zh-CN" b="0" i="1" smtClean="0">
                        <a:latin typeface="Cambria Math" panose="02040503050406030204" pitchFamily="18" charset="0"/>
                      </a:rPr>
                      <m:t>𝐷</m:t>
                    </m:r>
                  </m:oMath>
                </a14:m>
                <a:r>
                  <a:rPr lang="zh-CN" altLang="en-US" dirty="0"/>
                  <a:t>的第</a:t>
                </a:r>
                <a14:m>
                  <m:oMath xmlns:m="http://schemas.openxmlformats.org/officeDocument/2006/math">
                    <m:r>
                      <a:rPr lang="en-US" altLang="zh-CN" i="1">
                        <a:latin typeface="Cambria Math" panose="02040503050406030204" pitchFamily="18" charset="0"/>
                      </a:rPr>
                      <m:t>𝑖</m:t>
                    </m:r>
                  </m:oMath>
                </a14:m>
                <a:r>
                  <a:rPr lang="zh-CN" altLang="en-US" dirty="0"/>
                  <a:t>行</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𝑋</m:t>
                            </m:r>
                          </m:e>
                        </m:acc>
                      </m:e>
                      <m:sub>
                        <m:r>
                          <a:rPr lang="en-US" altLang="zh-CN" b="0" i="1" dirty="0" smtClean="0">
                            <a:latin typeface="Cambria Math" panose="02040503050406030204" pitchFamily="18" charset="0"/>
                          </a:rPr>
                          <m:t>𝑖</m:t>
                        </m:r>
                      </m:sub>
                    </m:sSub>
                  </m:oMath>
                </a14:m>
                <a:r>
                  <a:rPr lang="zh-CN" altLang="en-US" dirty="0"/>
                  <a:t>与权重向量</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oMath>
                </a14:m>
                <a:r>
                  <a:rPr lang="zh-CN" altLang="en-US" dirty="0"/>
                  <a:t>的内积得到，假设回归函数为</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r>
                  <a:rPr lang="en-US" altLang="zh-CN" b="0" dirty="0"/>
                  <a:t>,</a:t>
                </a:r>
                <a:r>
                  <a:rPr lang="zh-CN" altLang="en-US" b="0" dirty="0"/>
                  <a:t>则有</a:t>
                </a:r>
                <a:endParaRPr lang="en-US" altLang="zh-CN" b="0"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𝑊</m:t>
                        </m:r>
                      </m:e>
                    </m:acc>
                  </m:oMath>
                </a14:m>
                <a:endParaRPr lang="en-US" altLang="zh-CN" b="0" dirty="0"/>
              </a:p>
              <a:p>
                <a:pPr lvl="1"/>
                <a:r>
                  <a:rPr lang="zh-CN" altLang="en-US" b="0" dirty="0"/>
                  <a:t>即：</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𝐷</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𝑊</m:t>
                        </m:r>
                      </m:e>
                    </m:acc>
                  </m:oMath>
                </a14:m>
                <a:r>
                  <a:rPr lang="en-US" altLang="zh-CN" b="0" dirty="0"/>
                  <a:t>,</a:t>
                </a:r>
                <a:r>
                  <a:rPr lang="zh-CN" altLang="en-US" b="0" dirty="0"/>
                  <a:t>这正好是线性方程</a:t>
                </a:r>
                <a14:m>
                  <m:oMath xmlns:m="http://schemas.openxmlformats.org/officeDocument/2006/math">
                    <m:r>
                      <a:rPr lang="en-US" altLang="zh-CN" b="0" i="1" smtClean="0">
                        <a:latin typeface="Cambria Math" panose="02040503050406030204" pitchFamily="18" charset="0"/>
                      </a:rPr>
                      <m:t>𝐴𝑋</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b="0" dirty="0"/>
                  <a:t>的形式！并且一般：</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en-US" altLang="zh-CN" b="0" dirty="0"/>
                  <a:t>,</a:t>
                </a:r>
                <a:r>
                  <a:rPr lang="zh-CN" altLang="en-US" b="0" dirty="0"/>
                  <a:t>观察的样本数目多于自变量的个数（对应影响结果的因素）</a:t>
                </a:r>
                <a:endParaRPr lang="en-US" altLang="zh-CN" b="0" dirty="0"/>
              </a:p>
              <a:p>
                <a:pPr lvl="2"/>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zh-CN" altLang="en-US" i="1">
                        <a:latin typeface="Cambria Math" panose="02040503050406030204" pitchFamily="18" charset="0"/>
                      </a:rPr>
                      <m:t>，</m:t>
                    </m:r>
                  </m:oMath>
                </a14:m>
                <a:r>
                  <a:rPr lang="zh-CN" altLang="en-US" b="0" dirty="0"/>
                  <a:t>超定系统（</a:t>
                </a:r>
                <a:r>
                  <a:rPr lang="en-US" altLang="zh-CN" b="0" dirty="0"/>
                  <a:t>over-determined system</a:t>
                </a:r>
                <a:r>
                  <a:rPr lang="zh-CN" altLang="en-US" b="0" dirty="0"/>
                  <a:t>）</a:t>
                </a:r>
                <a:r>
                  <a:rPr lang="en-US" altLang="zh-CN" b="0" dirty="0"/>
                  <a:t>,</a:t>
                </a:r>
                <a:r>
                  <a:rPr lang="zh-CN" altLang="en-US" b="0" dirty="0"/>
                  <a:t>一般无精确解</a:t>
                </a:r>
                <a:endParaRPr lang="en-US" altLang="zh-CN" b="0" dirty="0"/>
              </a:p>
              <a:p>
                <a:pPr lvl="2"/>
                <a:r>
                  <a:rPr lang="zh-CN" altLang="en-US" b="0" dirty="0"/>
                  <a:t>此时一般要求，回归的结果与真实的结果的残差尽可能小：</a:t>
                </a:r>
                <a:endParaRPr lang="en-US" altLang="zh-CN" b="0" dirty="0"/>
              </a:p>
              <a:p>
                <a:pPr lvl="2"/>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limLow>
                          <m:limLowPr>
                            <m:ctrlPr>
                              <a:rPr lang="en-US" altLang="zh-CN" b="0" i="1" smtClean="0">
                                <a:solidFill>
                                  <a:srgbClr val="FF0000"/>
                                </a:solidFill>
                                <a:latin typeface="Cambria Math" panose="02040503050406030204" pitchFamily="18" charset="0"/>
                              </a:rPr>
                            </m:ctrlPr>
                          </m:limLowPr>
                          <m:e>
                            <m:r>
                              <m:rPr>
                                <m:sty m:val="p"/>
                              </m:rPr>
                              <a:rPr lang="en-US" altLang="zh-CN" b="0" i="0" smtClean="0">
                                <a:solidFill>
                                  <a:srgbClr val="FF0000"/>
                                </a:solidFill>
                                <a:latin typeface="Cambria Math" panose="02040503050406030204" pitchFamily="18" charset="0"/>
                              </a:rPr>
                              <m:t>min</m:t>
                            </m:r>
                          </m:e>
                          <m:lim>
                            <m:acc>
                              <m:accPr>
                                <m:chr m:val="̅"/>
                                <m:ctrlPr>
                                  <a:rPr lang="en-US" altLang="zh-CN" b="0"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𝑊</m:t>
                                </m:r>
                              </m:e>
                            </m:acc>
                          </m:lim>
                        </m:limLow>
                      </m:fName>
                      <m:e>
                        <m:r>
                          <a:rPr lang="en-US" altLang="zh-CN" i="1">
                            <a:solidFill>
                              <a:srgbClr val="FF0000"/>
                            </a:solidFill>
                            <a:latin typeface="Cambria Math" panose="02040503050406030204" pitchFamily="18" charset="0"/>
                          </a:rPr>
                          <m:t>𝐽</m:t>
                        </m:r>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1</m:t>
                            </m:r>
                          </m:num>
                          <m:den>
                            <m:r>
                              <a:rPr lang="en-US" altLang="zh-CN" i="1">
                                <a:solidFill>
                                  <a:srgbClr val="FF0000"/>
                                </a:solidFill>
                                <a:latin typeface="Cambria Math" panose="02040503050406030204" pitchFamily="18" charset="0"/>
                              </a:rPr>
                              <m:t>2</m:t>
                            </m:r>
                          </m:den>
                        </m:f>
                        <m:r>
                          <m:rPr>
                            <m:lit/>
                          </m:rP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𝐷</m:t>
                        </m:r>
                        <m:acc>
                          <m:accPr>
                            <m:chr m:val="̅"/>
                            <m:ctrlPr>
                              <a:rPr lang="en-US" altLang="zh-CN"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𝑊</m:t>
                            </m:r>
                          </m:e>
                        </m:acc>
                        <m:r>
                          <a:rPr lang="en-US" altLang="zh-CN" i="1" dirty="0">
                            <a:solidFill>
                              <a:srgbClr val="FF0000"/>
                            </a:solidFill>
                            <a:latin typeface="Cambria Math" panose="02040503050406030204" pitchFamily="18" charset="0"/>
                          </a:rPr>
                          <m:t>−</m:t>
                        </m:r>
                        <m:acc>
                          <m:accPr>
                            <m:chr m:val="̅"/>
                            <m:ctrlPr>
                              <a:rPr lang="en-US" altLang="zh-CN" i="1" dirty="0">
                                <a:solidFill>
                                  <a:srgbClr val="FF0000"/>
                                </a:solidFill>
                                <a:latin typeface="Cambria Math" panose="02040503050406030204" pitchFamily="18" charset="0"/>
                              </a:rPr>
                            </m:ctrlPr>
                          </m:accPr>
                          <m:e>
                            <m:r>
                              <a:rPr lang="en-US" altLang="zh-CN" i="1" dirty="0">
                                <a:solidFill>
                                  <a:srgbClr val="FF0000"/>
                                </a:solidFill>
                                <a:latin typeface="Cambria Math" panose="02040503050406030204" pitchFamily="18" charset="0"/>
                              </a:rPr>
                              <m:t>𝑦</m:t>
                            </m:r>
                          </m:e>
                        </m:acc>
                        <m:r>
                          <m:rPr>
                            <m:lit/>
                          </m:rPr>
                          <a:rPr lang="en-US" altLang="zh-CN" i="1" dirty="0">
                            <a:solidFill>
                              <a:srgbClr val="FF0000"/>
                            </a:solidFill>
                            <a:latin typeface="Cambria Math" panose="02040503050406030204" pitchFamily="18" charset="0"/>
                          </a:rPr>
                          <m:t>|</m:t>
                        </m:r>
                        <m:sSup>
                          <m:sSupPr>
                            <m:ctrlPr>
                              <a:rPr lang="en-US" altLang="zh-CN" i="1" dirty="0">
                                <a:solidFill>
                                  <a:srgbClr val="FF0000"/>
                                </a:solidFill>
                                <a:latin typeface="Cambria Math" panose="02040503050406030204" pitchFamily="18" charset="0"/>
                              </a:rPr>
                            </m:ctrlPr>
                          </m:sSupPr>
                          <m:e>
                            <m:r>
                              <m:rPr>
                                <m:lit/>
                              </m:rPr>
                              <a:rPr lang="en-US" altLang="zh-CN" i="1" dirty="0">
                                <a:solidFill>
                                  <a:srgbClr val="FF0000"/>
                                </a:solidFill>
                                <a:latin typeface="Cambria Math" panose="02040503050406030204" pitchFamily="18" charset="0"/>
                              </a:rPr>
                              <m:t>|</m:t>
                            </m:r>
                          </m:e>
                          <m:sup>
                            <m:r>
                              <a:rPr lang="en-US" altLang="zh-CN" i="1" dirty="0">
                                <a:solidFill>
                                  <a:srgbClr val="FF0000"/>
                                </a:solidFill>
                                <a:latin typeface="Cambria Math" panose="02040503050406030204" pitchFamily="18" charset="0"/>
                              </a:rPr>
                              <m:t>2</m:t>
                            </m:r>
                          </m:sup>
                        </m:sSup>
                      </m:e>
                    </m:func>
                  </m:oMath>
                </a14:m>
                <a:endParaRPr lang="en-US" altLang="zh-CN" b="0" dirty="0"/>
              </a:p>
              <a:p>
                <a:pPr lvl="2"/>
                <a:r>
                  <a:rPr lang="zh-CN" altLang="en-US" b="0" dirty="0"/>
                  <a:t>注意这有解析解：</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𝐷</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𝐷</m:t>
                            </m:r>
                          </m:e>
                        </m:d>
                      </m:e>
                      <m:sup>
                        <m:r>
                          <a:rPr lang="en-US" altLang="zh-CN" b="0" i="1" dirty="0" smtClean="0">
                            <a:latin typeface="Cambria Math" panose="02040503050406030204" pitchFamily="18" charset="0"/>
                          </a:rPr>
                          <m:t>−1</m:t>
                        </m:r>
                      </m:sup>
                    </m:s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𝐷</m:t>
                        </m:r>
                      </m:e>
                      <m:sup>
                        <m:r>
                          <a:rPr lang="en-US" altLang="zh-CN" b="0" i="1" dirty="0" smtClean="0">
                            <a:latin typeface="Cambria Math" panose="02040503050406030204" pitchFamily="18" charset="0"/>
                          </a:rPr>
                          <m:t>𝑇</m:t>
                        </m:r>
                      </m:sup>
                    </m:sSup>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𝑦</m:t>
                        </m:r>
                      </m:e>
                    </m:acc>
                  </m:oMath>
                </a14:m>
                <a:r>
                  <a:rPr lang="en-US" altLang="zh-CN" b="0" dirty="0"/>
                  <a:t>   </a:t>
                </a:r>
                <a:r>
                  <a:rPr lang="en-US" altLang="zh-CN" b="1" dirty="0">
                    <a:solidFill>
                      <a:srgbClr val="FF0000"/>
                    </a:solidFill>
                  </a:rPr>
                  <a:t>(</a:t>
                </a:r>
                <a:r>
                  <a:rPr lang="zh-CN" altLang="en-US" b="1" dirty="0">
                    <a:solidFill>
                      <a:srgbClr val="FF0000"/>
                    </a:solidFill>
                  </a:rPr>
                  <a:t>为什么</a:t>
                </a:r>
                <a:r>
                  <a:rPr lang="en-US" altLang="zh-CN" b="1" dirty="0">
                    <a:solidFill>
                      <a:srgbClr val="FF0000"/>
                    </a:solidFill>
                  </a:rPr>
                  <a:t>)</a:t>
                </a:r>
              </a:p>
              <a:p>
                <a:pPr lvl="2"/>
                <a:r>
                  <a:rPr lang="zh-CN" altLang="en-US" b="0" dirty="0"/>
                  <a:t>对于测试矩阵</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oMath>
                </a14:m>
                <a:r>
                  <a:rPr lang="zh-CN" altLang="en-US" b="0" dirty="0"/>
                  <a:t>每行是一个观测因素的行向量，此时其回归结果就是：</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𝑍</m:t>
                        </m:r>
                      </m:e>
                    </m:acc>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𝑊</m:t>
                        </m:r>
                      </m:e>
                    </m:acc>
                  </m:oMath>
                </a14:m>
                <a:r>
                  <a:rPr lang="en-US" altLang="zh-CN" b="0" dirty="0"/>
                  <a:t>,</a:t>
                </a:r>
                <a:r>
                  <a:rPr lang="zh-CN" altLang="en-US" b="0" dirty="0"/>
                  <a:t>称为预测值</a:t>
                </a:r>
                <a:r>
                  <a:rPr lang="en-US" altLang="zh-CN" b="0" dirty="0"/>
                  <a:t>!</a:t>
                </a:r>
              </a:p>
            </p:txBody>
          </p:sp>
        </mc:Choice>
        <mc:Fallback xmlns="">
          <p:sp>
            <p:nvSpPr>
              <p:cNvPr id="3" name="内容占位符 2">
                <a:extLst>
                  <a:ext uri="{FF2B5EF4-FFF2-40B4-BE49-F238E27FC236}">
                    <a16:creationId xmlns:a16="http://schemas.microsoft.com/office/drawing/2014/main" id="{FF55C171-5117-4055-85EB-7A3B3AFB63C1}"/>
                  </a:ext>
                </a:extLst>
              </p:cNvPr>
              <p:cNvSpPr>
                <a:spLocks noGrp="1" noRot="1" noChangeAspect="1" noMove="1" noResize="1" noEditPoints="1" noAdjustHandles="1" noChangeArrowheads="1" noChangeShapeType="1" noTextEdit="1"/>
              </p:cNvSpPr>
              <p:nvPr>
                <p:ph idx="1"/>
              </p:nvPr>
            </p:nvSpPr>
            <p:spPr>
              <a:blipFill>
                <a:blip r:embed="rId2"/>
                <a:stretch>
                  <a:fillRect l="-928" t="-210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48F86E63-81DB-4704-8646-34CB05A3D568}"/>
              </a:ext>
            </a:extLst>
          </p:cNvPr>
          <p:cNvSpPr txBox="1"/>
          <p:nvPr/>
        </p:nvSpPr>
        <p:spPr>
          <a:xfrm>
            <a:off x="8348869" y="3762928"/>
            <a:ext cx="2531165" cy="923330"/>
          </a:xfrm>
          <a:prstGeom prst="rect">
            <a:avLst/>
          </a:prstGeom>
          <a:noFill/>
        </p:spPr>
        <p:txBody>
          <a:bodyPr wrap="square" rtlCol="0">
            <a:spAutoFit/>
          </a:bodyPr>
          <a:lstStyle/>
          <a:p>
            <a:r>
              <a:rPr lang="zh-CN" altLang="en-US" dirty="0">
                <a:solidFill>
                  <a:srgbClr val="FF0000"/>
                </a:solidFill>
              </a:rPr>
              <a:t>思考：如果用迭代求解的思路，例如用梯度下降法，如何求解？</a:t>
            </a:r>
          </a:p>
        </p:txBody>
      </p:sp>
    </p:spTree>
    <p:extLst>
      <p:ext uri="{BB962C8B-B14F-4D97-AF65-F5344CB8AC3E}">
        <p14:creationId xmlns:p14="http://schemas.microsoft.com/office/powerpoint/2010/main" val="11341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611AF-458E-4609-BBC3-7C5E373DDF9D}"/>
              </a:ext>
            </a:extLst>
          </p:cNvPr>
          <p:cNvSpPr>
            <a:spLocks noGrp="1"/>
          </p:cNvSpPr>
          <p:nvPr>
            <p:ph type="title"/>
          </p:nvPr>
        </p:nvSpPr>
        <p:spPr/>
        <p:txBody>
          <a:bodyPr/>
          <a:lstStyle/>
          <a:p>
            <a:r>
              <a:rPr lang="zh-CN" altLang="en-US" dirty="0"/>
              <a:t>机器学习中的基本问题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55C171-5117-4055-85EB-7A3B3AFB63C1}"/>
                  </a:ext>
                </a:extLst>
              </p:cNvPr>
              <p:cNvSpPr>
                <a:spLocks noGrp="1"/>
              </p:cNvSpPr>
              <p:nvPr>
                <p:ph idx="1"/>
              </p:nvPr>
            </p:nvSpPr>
            <p:spPr/>
            <p:txBody>
              <a:bodyPr>
                <a:normAutofit/>
              </a:bodyPr>
              <a:lstStyle/>
              <a:p>
                <a:r>
                  <a:rPr lang="zh-CN" altLang="en-US" sz="2000" dirty="0"/>
                  <a:t>回归问题和最小二乘问题</a:t>
                </a:r>
                <a:endParaRPr lang="en-US" altLang="zh-CN" sz="2000" dirty="0"/>
              </a:p>
              <a:p>
                <a:pPr lvl="1"/>
                <a:r>
                  <a:rPr lang="zh-CN" altLang="en-US" sz="1800" dirty="0"/>
                  <a:t>输入</a:t>
                </a:r>
                <a14:m>
                  <m:oMath xmlns:m="http://schemas.openxmlformats.org/officeDocument/2006/math">
                    <m:r>
                      <a:rPr lang="en-US" altLang="zh-CN" sz="1800" b="0" i="1" smtClean="0">
                        <a:latin typeface="Cambria Math" panose="02040503050406030204" pitchFamily="18" charset="0"/>
                      </a:rPr>
                      <m:t>𝑑</m:t>
                    </m:r>
                  </m:oMath>
                </a14:m>
                <a:r>
                  <a:rPr lang="zh-CN" altLang="en-US" sz="1800" dirty="0"/>
                  <a:t>个变量值</a:t>
                </a:r>
                <a14:m>
                  <m:oMath xmlns:m="http://schemas.openxmlformats.org/officeDocument/2006/math">
                    <m:r>
                      <a:rPr lang="en-US" altLang="zh-CN" sz="1800" b="0" i="1" smtClean="0">
                        <a:latin typeface="Cambria Math" panose="02040503050406030204" pitchFamily="18" charset="0"/>
                      </a:rPr>
                      <m:t>⇒</m:t>
                    </m:r>
                  </m:oMath>
                </a14:m>
                <a:r>
                  <a:rPr lang="zh-CN" altLang="en-US" sz="1800" dirty="0"/>
                  <a:t>与参数向量</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𝑊</m:t>
                        </m:r>
                      </m:e>
                    </m:acc>
                  </m:oMath>
                </a14:m>
                <a:r>
                  <a:rPr lang="zh-CN" altLang="en-US" sz="1800" dirty="0"/>
                  <a:t>做点积</a:t>
                </a:r>
                <a14:m>
                  <m:oMath xmlns:m="http://schemas.openxmlformats.org/officeDocument/2006/math">
                    <m:r>
                      <a:rPr lang="en-US" altLang="zh-CN" sz="1800" b="0" i="1" smtClean="0">
                        <a:latin typeface="Cambria Math" panose="02040503050406030204" pitchFamily="18" charset="0"/>
                      </a:rPr>
                      <m:t>⇒</m:t>
                    </m:r>
                  </m:oMath>
                </a14:m>
                <a:r>
                  <a:rPr lang="zh-CN" altLang="en-US" sz="1800" dirty="0"/>
                  <a:t>得到预测值</a:t>
                </a:r>
                <a14:m>
                  <m:oMath xmlns:m="http://schemas.openxmlformats.org/officeDocument/2006/math">
                    <m:r>
                      <a:rPr lang="en-US" altLang="zh-CN" sz="1800" b="0" i="1" smtClean="0">
                        <a:latin typeface="Cambria Math" panose="02040503050406030204" pitchFamily="18" charset="0"/>
                      </a:rPr>
                      <m:t>⇒</m:t>
                    </m:r>
                  </m:oMath>
                </a14:m>
                <a:r>
                  <a:rPr lang="zh-CN" altLang="en-US" sz="1800" dirty="0"/>
                  <a:t>与标签值做平方损失函数</a:t>
                </a:r>
                <a:endParaRPr lang="en-US" altLang="zh-CN" sz="1800" dirty="0"/>
              </a:p>
              <a:p>
                <a:pPr lvl="1"/>
                <a:r>
                  <a:rPr lang="zh-CN" altLang="en-US" sz="1800" dirty="0"/>
                  <a:t>大家都知道深度学习，实际这可以表示为如下的图形化形式：有</a:t>
                </a:r>
                <a14:m>
                  <m:oMath xmlns:m="http://schemas.openxmlformats.org/officeDocument/2006/math">
                    <m:r>
                      <a:rPr lang="en-US" altLang="zh-CN" sz="1800" b="0" i="1" smtClean="0">
                        <a:latin typeface="Cambria Math" panose="02040503050406030204" pitchFamily="18" charset="0"/>
                      </a:rPr>
                      <m:t>𝑑</m:t>
                    </m:r>
                  </m:oMath>
                </a14:m>
                <a:r>
                  <a:rPr lang="zh-CN" altLang="en-US" sz="1800" dirty="0"/>
                  <a:t>个输入节点，包含数据的</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𝑑</m:t>
                        </m:r>
                      </m:sub>
                    </m:sSub>
                  </m:oMath>
                </a14:m>
                <a:r>
                  <a:rPr lang="zh-CN" altLang="en-US" sz="1800" dirty="0"/>
                  <a:t>的特征值，然后创建单个输出节点，计算点积值</a:t>
                </a:r>
                <a14:m>
                  <m:oMath xmlns:m="http://schemas.openxmlformats.org/officeDocument/2006/math">
                    <m:nary>
                      <m:naryPr>
                        <m:chr m:val="∑"/>
                        <m:ctrlPr>
                          <a:rPr lang="en-US" altLang="zh-CN" sz="1800" b="0" i="1" smtClean="0">
                            <a:latin typeface="Cambria Math" panose="02040503050406030204" pitchFamily="18" charset="0"/>
                          </a:rPr>
                        </m:ctrlPr>
                      </m:naryPr>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𝑑</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sub>
                        </m:s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𝑖</m:t>
                            </m:r>
                          </m:sub>
                        </m:sSub>
                      </m:e>
                    </m:nary>
                  </m:oMath>
                </a14:m>
                <a:r>
                  <a:rPr lang="zh-CN" altLang="en-US" sz="1800" dirty="0"/>
                  <a:t>，权值</a:t>
                </a:r>
                <a14:m>
                  <m:oMath xmlns:m="http://schemas.openxmlformats.org/officeDocument/2006/math">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𝑑</m:t>
                        </m:r>
                      </m:sub>
                    </m:sSub>
                    <m:r>
                      <a:rPr lang="en-US" altLang="zh-CN" sz="1800" b="0" i="1" smtClean="0">
                        <a:latin typeface="Cambria Math" panose="02040503050406030204" pitchFamily="18" charset="0"/>
                      </a:rPr>
                      <m:t>]</m:t>
                    </m:r>
                  </m:oMath>
                </a14:m>
                <a:r>
                  <a:rPr lang="zh-CN" altLang="en-US" sz="1800" dirty="0"/>
                  <a:t>与边相关。因此，每个节点计算输入和权值有关的待学习参数的函数。如果选择更复杂的具有更多节点的可计算的图结构，就更构建更强大的模型！</a:t>
                </a:r>
                <a:r>
                  <a:rPr lang="zh-CN" altLang="en-US" sz="1800" b="1" dirty="0">
                    <a:solidFill>
                      <a:srgbClr val="FF0000"/>
                    </a:solidFill>
                  </a:rPr>
                  <a:t>深度网络</a:t>
                </a:r>
                <a:r>
                  <a:rPr lang="zh-CN" altLang="en-US" sz="1800" dirty="0"/>
                  <a:t>：层数很多的网络，可学习复杂的非线性关系</a:t>
                </a:r>
                <a:endParaRPr lang="en-US" altLang="zh-CN" sz="1800" dirty="0"/>
              </a:p>
              <a:p>
                <a:endParaRPr lang="en-US" altLang="zh-CN" sz="2000" dirty="0"/>
              </a:p>
            </p:txBody>
          </p:sp>
        </mc:Choice>
        <mc:Fallback xmlns="">
          <p:sp>
            <p:nvSpPr>
              <p:cNvPr id="3" name="内容占位符 2">
                <a:extLst>
                  <a:ext uri="{FF2B5EF4-FFF2-40B4-BE49-F238E27FC236}">
                    <a16:creationId xmlns:a16="http://schemas.microsoft.com/office/drawing/2014/main" id="{FF55C171-5117-4055-85EB-7A3B3AFB63C1}"/>
                  </a:ext>
                </a:extLst>
              </p:cNvPr>
              <p:cNvSpPr>
                <a:spLocks noGrp="1" noRot="1" noChangeAspect="1" noMove="1" noResize="1" noEditPoints="1" noAdjustHandles="1" noChangeArrowheads="1" noChangeShapeType="1" noTextEdit="1"/>
              </p:cNvSpPr>
              <p:nvPr>
                <p:ph idx="1"/>
              </p:nvPr>
            </p:nvSpPr>
            <p:spPr>
              <a:blipFill>
                <a:blip r:embed="rId2"/>
                <a:stretch>
                  <a:fillRect l="-522" t="-700" r="-260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5026C0F-ABFF-47A6-A2D8-A841D5A0F331}"/>
              </a:ext>
            </a:extLst>
          </p:cNvPr>
          <p:cNvPicPr>
            <a:picLocks noChangeAspect="1"/>
          </p:cNvPicPr>
          <p:nvPr/>
        </p:nvPicPr>
        <p:blipFill>
          <a:blip r:embed="rId3"/>
          <a:stretch>
            <a:fillRect/>
          </a:stretch>
        </p:blipFill>
        <p:spPr>
          <a:xfrm>
            <a:off x="1313006" y="3955774"/>
            <a:ext cx="3666723" cy="2802835"/>
          </a:xfrm>
          <a:prstGeom prst="rect">
            <a:avLst/>
          </a:prstGeom>
        </p:spPr>
      </p:pic>
      <p:pic>
        <p:nvPicPr>
          <p:cNvPr id="6" name="图片 5">
            <a:extLst>
              <a:ext uri="{FF2B5EF4-FFF2-40B4-BE49-F238E27FC236}">
                <a16:creationId xmlns:a16="http://schemas.microsoft.com/office/drawing/2014/main" id="{B730C8BB-7AE1-4D48-ACAB-AD7A3D26FD4A}"/>
              </a:ext>
            </a:extLst>
          </p:cNvPr>
          <p:cNvPicPr>
            <a:picLocks noChangeAspect="1"/>
          </p:cNvPicPr>
          <p:nvPr/>
        </p:nvPicPr>
        <p:blipFill>
          <a:blip r:embed="rId4"/>
          <a:stretch>
            <a:fillRect/>
          </a:stretch>
        </p:blipFill>
        <p:spPr>
          <a:xfrm>
            <a:off x="6209472" y="3811846"/>
            <a:ext cx="5144328" cy="3090690"/>
          </a:xfrm>
          <a:prstGeom prst="rect">
            <a:avLst/>
          </a:prstGeom>
        </p:spPr>
      </p:pic>
    </p:spTree>
    <p:extLst>
      <p:ext uri="{BB962C8B-B14F-4D97-AF65-F5344CB8AC3E}">
        <p14:creationId xmlns:p14="http://schemas.microsoft.com/office/powerpoint/2010/main" val="54700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E0AD-5450-48F5-88EB-C314373E5B7D}"/>
              </a:ext>
            </a:extLst>
          </p:cNvPr>
          <p:cNvSpPr>
            <a:spLocks noGrp="1"/>
          </p:cNvSpPr>
          <p:nvPr>
            <p:ph type="title"/>
          </p:nvPr>
        </p:nvSpPr>
        <p:spPr/>
        <p:txBody>
          <a:bodyPr/>
          <a:lstStyle/>
          <a:p>
            <a:r>
              <a:rPr lang="zh-CN" altLang="en-US" dirty="0"/>
              <a:t>内容介绍</a:t>
            </a:r>
          </a:p>
        </p:txBody>
      </p:sp>
      <p:sp>
        <p:nvSpPr>
          <p:cNvPr id="3" name="内容占位符 2">
            <a:extLst>
              <a:ext uri="{FF2B5EF4-FFF2-40B4-BE49-F238E27FC236}">
                <a16:creationId xmlns:a16="http://schemas.microsoft.com/office/drawing/2014/main" id="{78CE6A42-39A3-4E00-B0D6-E2191CA41B47}"/>
              </a:ext>
            </a:extLst>
          </p:cNvPr>
          <p:cNvSpPr>
            <a:spLocks noGrp="1"/>
          </p:cNvSpPr>
          <p:nvPr>
            <p:ph idx="1"/>
          </p:nvPr>
        </p:nvSpPr>
        <p:spPr/>
        <p:txBody>
          <a:bodyPr>
            <a:normAutofit/>
          </a:bodyPr>
          <a:lstStyle/>
          <a:p>
            <a:r>
              <a:rPr lang="en-US" altLang="zh-CN" b="1" dirty="0">
                <a:solidFill>
                  <a:srgbClr val="FF0000"/>
                </a:solidFill>
              </a:rPr>
              <a:t>2.0 </a:t>
            </a:r>
            <a:r>
              <a:rPr lang="zh-CN" altLang="en-US" b="1" dirty="0">
                <a:solidFill>
                  <a:srgbClr val="FF0000"/>
                </a:solidFill>
              </a:rPr>
              <a:t>向量、向量范数、矩阵范数</a:t>
            </a:r>
            <a:endParaRPr lang="en-US" altLang="zh-CN" b="1" dirty="0">
              <a:solidFill>
                <a:srgbClr val="FF0000"/>
              </a:solidFill>
            </a:endParaRPr>
          </a:p>
          <a:p>
            <a:r>
              <a:rPr lang="en-US" altLang="zh-CN" b="1" dirty="0">
                <a:solidFill>
                  <a:srgbClr val="FF0000"/>
                </a:solidFill>
              </a:rPr>
              <a:t>2.1 </a:t>
            </a:r>
            <a:r>
              <a:rPr lang="zh-CN" altLang="en-US" b="1" dirty="0">
                <a:solidFill>
                  <a:srgbClr val="FF0000"/>
                </a:solidFill>
              </a:rPr>
              <a:t>线性空间与子空间</a:t>
            </a:r>
            <a:endParaRPr lang="en-US" altLang="zh-CN" b="1" dirty="0">
              <a:solidFill>
                <a:srgbClr val="FF0000"/>
              </a:solidFill>
            </a:endParaRPr>
          </a:p>
          <a:p>
            <a:r>
              <a:rPr lang="en-US" altLang="zh-CN" b="1" dirty="0">
                <a:solidFill>
                  <a:srgbClr val="FF0000"/>
                </a:solidFill>
              </a:rPr>
              <a:t>2.2 </a:t>
            </a:r>
            <a:r>
              <a:rPr lang="zh-CN" altLang="en-US" b="1" dirty="0">
                <a:solidFill>
                  <a:srgbClr val="FF0000"/>
                </a:solidFill>
              </a:rPr>
              <a:t>线性方程</a:t>
            </a:r>
            <a:endParaRPr lang="en-US" altLang="zh-CN" b="1" dirty="0">
              <a:solidFill>
                <a:srgbClr val="FF0000"/>
              </a:solidFill>
            </a:endParaRPr>
          </a:p>
          <a:p>
            <a:r>
              <a:rPr lang="en-US" altLang="zh-CN" b="1" dirty="0">
                <a:solidFill>
                  <a:srgbClr val="FF0000"/>
                </a:solidFill>
              </a:rPr>
              <a:t>2.3 AX=b</a:t>
            </a:r>
            <a:r>
              <a:rPr lang="zh-CN" altLang="en-US" b="1" dirty="0">
                <a:solidFill>
                  <a:srgbClr val="FF0000"/>
                </a:solidFill>
              </a:rPr>
              <a:t>解的稳定性</a:t>
            </a:r>
            <a:endParaRPr lang="en-US" altLang="zh-CN" b="1" dirty="0">
              <a:solidFill>
                <a:srgbClr val="FF0000"/>
              </a:solidFill>
            </a:endParaRPr>
          </a:p>
          <a:p>
            <a:r>
              <a:rPr lang="en-US" altLang="zh-CN" b="1" dirty="0">
                <a:solidFill>
                  <a:srgbClr val="FF0000"/>
                </a:solidFill>
              </a:rPr>
              <a:t>2.4 </a:t>
            </a:r>
            <a:r>
              <a:rPr lang="zh-CN" altLang="en-US" b="1" dirty="0">
                <a:solidFill>
                  <a:srgbClr val="FF0000"/>
                </a:solidFill>
              </a:rPr>
              <a:t>计算机中常见问题的矩阵描述</a:t>
            </a:r>
            <a:endParaRPr lang="en-US" altLang="zh-CN" b="1" dirty="0">
              <a:solidFill>
                <a:srgbClr val="FF0000"/>
              </a:solidFill>
            </a:endParaRPr>
          </a:p>
          <a:p>
            <a:r>
              <a:rPr lang="en-US" altLang="zh-CN" b="1" dirty="0">
                <a:solidFill>
                  <a:srgbClr val="FF0000"/>
                </a:solidFill>
              </a:rPr>
              <a:t>2.5 </a:t>
            </a:r>
            <a:r>
              <a:rPr lang="zh-CN" altLang="en-US" b="1" dirty="0">
                <a:solidFill>
                  <a:srgbClr val="FF0000"/>
                </a:solidFill>
              </a:rPr>
              <a:t>矩阵的零空间与列空间、赋范空间、内积空间</a:t>
            </a:r>
            <a:endParaRPr lang="en-US" altLang="zh-CN" b="1" dirty="0">
              <a:solidFill>
                <a:srgbClr val="FF0000"/>
              </a:solidFill>
            </a:endParaRPr>
          </a:p>
          <a:p>
            <a:r>
              <a:rPr lang="en-US" altLang="zh-CN" b="1" dirty="0">
                <a:solidFill>
                  <a:srgbClr val="FF0000"/>
                </a:solidFill>
              </a:rPr>
              <a:t>2.6 </a:t>
            </a:r>
            <a:r>
              <a:rPr lang="zh-CN" altLang="en-US" b="1" dirty="0">
                <a:solidFill>
                  <a:srgbClr val="FF0000"/>
                </a:solidFill>
              </a:rPr>
              <a:t>正交补和投影</a:t>
            </a:r>
            <a:endParaRPr lang="zh-CN" altLang="en-US" dirty="0"/>
          </a:p>
        </p:txBody>
      </p:sp>
    </p:spTree>
    <p:extLst>
      <p:ext uri="{BB962C8B-B14F-4D97-AF65-F5344CB8AC3E}">
        <p14:creationId xmlns:p14="http://schemas.microsoft.com/office/powerpoint/2010/main" val="782319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A8299-536E-4954-ACC3-B665613187C5}"/>
              </a:ext>
            </a:extLst>
          </p:cNvPr>
          <p:cNvSpPr>
            <a:spLocks noGrp="1"/>
          </p:cNvSpPr>
          <p:nvPr>
            <p:ph type="title"/>
          </p:nvPr>
        </p:nvSpPr>
        <p:spPr/>
        <p:txBody>
          <a:bodyPr/>
          <a:lstStyle/>
          <a:p>
            <a:r>
              <a:rPr lang="zh-CN" altLang="en-US" dirty="0"/>
              <a:t>机器学习中的基本问题</a:t>
            </a:r>
          </a:p>
        </p:txBody>
      </p:sp>
      <p:sp>
        <p:nvSpPr>
          <p:cNvPr id="3" name="内容占位符 2">
            <a:extLst>
              <a:ext uri="{FF2B5EF4-FFF2-40B4-BE49-F238E27FC236}">
                <a16:creationId xmlns:a16="http://schemas.microsoft.com/office/drawing/2014/main" id="{C0A64908-F3F4-4FA5-80D4-6A0A4EFEDE1A}"/>
              </a:ext>
            </a:extLst>
          </p:cNvPr>
          <p:cNvSpPr>
            <a:spLocks noGrp="1"/>
          </p:cNvSpPr>
          <p:nvPr>
            <p:ph idx="1"/>
          </p:nvPr>
        </p:nvSpPr>
        <p:spPr/>
        <p:txBody>
          <a:bodyPr>
            <a:normAutofit lnSpcReduction="10000"/>
          </a:bodyPr>
          <a:lstStyle/>
          <a:p>
            <a:r>
              <a:rPr lang="zh-CN" altLang="en-US" dirty="0"/>
              <a:t>噪声和外点</a:t>
            </a:r>
            <a:r>
              <a:rPr lang="en-US" altLang="zh-CN" dirty="0"/>
              <a:t>(outlier)</a:t>
            </a:r>
          </a:p>
          <a:p>
            <a:pPr lvl="1"/>
            <a:r>
              <a:rPr lang="zh-CN" altLang="en-US" dirty="0"/>
              <a:t>上述观测数据都是从实际应用中得到，但都带有噪声，甚至还有外点</a:t>
            </a:r>
            <a:endParaRPr lang="en-US" altLang="zh-CN" dirty="0"/>
          </a:p>
          <a:p>
            <a:pPr lvl="1"/>
            <a:r>
              <a:rPr lang="zh-CN" altLang="en-US" dirty="0"/>
              <a:t>噪声和外点如何处理？</a:t>
            </a:r>
            <a:endParaRPr lang="en-US" altLang="zh-CN" dirty="0"/>
          </a:p>
          <a:p>
            <a:pPr lvl="1"/>
            <a:r>
              <a:rPr lang="zh-CN" altLang="en-US" dirty="0"/>
              <a:t>与聚类是否有联系呢？</a:t>
            </a:r>
            <a:endParaRPr lang="en-US" altLang="zh-CN" dirty="0"/>
          </a:p>
          <a:p>
            <a:pPr lvl="1"/>
            <a:r>
              <a:rPr lang="zh-CN" altLang="en-US" dirty="0"/>
              <a:t>矩阵的因子分解能否用来检测外点呢？</a:t>
            </a:r>
            <a:endParaRPr lang="en-US" altLang="zh-CN" dirty="0"/>
          </a:p>
          <a:p>
            <a:r>
              <a:rPr lang="zh-CN" altLang="en-US" dirty="0"/>
              <a:t>优化（</a:t>
            </a:r>
            <a:r>
              <a:rPr lang="en-US" altLang="zh-CN" dirty="0"/>
              <a:t>optimization</a:t>
            </a:r>
            <a:r>
              <a:rPr lang="zh-CN" altLang="en-US" dirty="0"/>
              <a:t>）</a:t>
            </a:r>
            <a:endParaRPr lang="en-US" altLang="zh-CN" dirty="0"/>
          </a:p>
          <a:p>
            <a:pPr lvl="1"/>
            <a:r>
              <a:rPr lang="zh-CN" altLang="en-US" dirty="0"/>
              <a:t>在机器学习中，通常使用优化方法来定义一个参数化的模型！</a:t>
            </a:r>
            <a:endParaRPr lang="en-US" altLang="zh-CN" dirty="0"/>
          </a:p>
          <a:p>
            <a:pPr lvl="1"/>
            <a:r>
              <a:rPr lang="zh-CN" altLang="en-US" dirty="0"/>
              <a:t>这些模型将因变量定义为自变量的函数，就如上面的回归和最小二乘！</a:t>
            </a:r>
            <a:endParaRPr lang="en-US" altLang="zh-CN" dirty="0"/>
          </a:p>
          <a:p>
            <a:pPr lvl="1"/>
            <a:r>
              <a:rPr lang="zh-CN" altLang="en-US" dirty="0"/>
              <a:t>将模型预测值与因变量的观察数据的残差作为损失函数，并求损失函数的最小值</a:t>
            </a:r>
            <a:endParaRPr lang="en-US" altLang="zh-CN" dirty="0"/>
          </a:p>
          <a:p>
            <a:endParaRPr lang="zh-CN" altLang="en-US" dirty="0"/>
          </a:p>
        </p:txBody>
      </p:sp>
    </p:spTree>
    <p:extLst>
      <p:ext uri="{BB962C8B-B14F-4D97-AF65-F5344CB8AC3E}">
        <p14:creationId xmlns:p14="http://schemas.microsoft.com/office/powerpoint/2010/main" val="424519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A8299-536E-4954-ACC3-B665613187C5}"/>
              </a:ext>
            </a:extLst>
          </p:cNvPr>
          <p:cNvSpPr>
            <a:spLocks noGrp="1"/>
          </p:cNvSpPr>
          <p:nvPr>
            <p:ph type="title"/>
          </p:nvPr>
        </p:nvSpPr>
        <p:spPr/>
        <p:txBody>
          <a:bodyPr/>
          <a:lstStyle/>
          <a:p>
            <a:r>
              <a:rPr lang="zh-CN" altLang="en-US" dirty="0"/>
              <a:t>机器学习中的基本问题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A64908-F3F4-4FA5-80D4-6A0A4EFEDE1A}"/>
                  </a:ext>
                </a:extLst>
              </p:cNvPr>
              <p:cNvSpPr>
                <a:spLocks noGrp="1"/>
              </p:cNvSpPr>
              <p:nvPr>
                <p:ph idx="1"/>
              </p:nvPr>
            </p:nvSpPr>
            <p:spPr/>
            <p:txBody>
              <a:bodyPr>
                <a:normAutofit fontScale="85000" lnSpcReduction="20000"/>
              </a:bodyPr>
              <a:lstStyle/>
              <a:p>
                <a:r>
                  <a:rPr lang="zh-CN" altLang="en-US" dirty="0"/>
                  <a:t>优化（</a:t>
                </a:r>
                <a:r>
                  <a:rPr lang="en-US" altLang="zh-CN" dirty="0"/>
                  <a:t>optimization</a:t>
                </a:r>
                <a:r>
                  <a:rPr lang="zh-CN" altLang="en-US" dirty="0"/>
                  <a:t>）</a:t>
                </a:r>
                <a:endParaRPr lang="en-US" altLang="zh-CN" dirty="0"/>
              </a:p>
              <a:p>
                <a:pPr lvl="1"/>
                <a:r>
                  <a:rPr lang="zh-CN" altLang="en-US" dirty="0"/>
                  <a:t>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oMath>
                </a14:m>
                <a:r>
                  <a:rPr lang="zh-CN" altLang="en-US" dirty="0"/>
                  <a:t>在点</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oMath>
                </a14:m>
                <a:r>
                  <a:rPr lang="zh-CN" altLang="en-US" dirty="0"/>
                  <a:t>取最优值的必要条件是</a:t>
                </a:r>
                <a:endParaRPr lang="en-US" altLang="zh-CN" dirty="0"/>
              </a:p>
              <a:p>
                <a:pPr lvl="1"/>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𝑑</m:t>
                                </m:r>
                              </m:sub>
                            </m:sSub>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𝑟</m:t>
                            </m:r>
                          </m:sub>
                        </m:sSub>
                      </m:den>
                    </m:f>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𝛿</m:t>
                            </m:r>
                            <m:r>
                              <a:rPr lang="en-US" altLang="zh-CN" b="0" i="1" smtClean="0">
                                <a:latin typeface="Cambria Math" panose="02040503050406030204" pitchFamily="18" charset="0"/>
                              </a:rPr>
                              <m:t>→0</m:t>
                            </m:r>
                          </m:lim>
                        </m:limLow>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𝑑</m:t>
                                    </m:r>
                                  </m:sub>
                                </m:sSub>
                              </m:e>
                            </m:d>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𝑟</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𝑑</m:t>
                                    </m:r>
                                  </m:sub>
                                </m:sSub>
                              </m:e>
                            </m:d>
                          </m:num>
                          <m:den>
                            <m:r>
                              <a:rPr lang="en-US" altLang="zh-CN" b="0" i="1" smtClean="0">
                                <a:latin typeface="Cambria Math" panose="02040503050406030204" pitchFamily="18" charset="0"/>
                              </a:rPr>
                              <m:t>𝛿</m:t>
                            </m:r>
                          </m:den>
                        </m:f>
                        <m:r>
                          <a:rPr lang="en-US" altLang="zh-CN" b="0" i="1" smtClean="0">
                            <a:latin typeface="Cambria Math" panose="02040503050406030204" pitchFamily="18" charset="0"/>
                          </a:rPr>
                          <m:t>=0</m:t>
                        </m:r>
                      </m:e>
                    </m:func>
                  </m:oMath>
                </a14:m>
                <a:r>
                  <a:rPr lang="zh-CN" altLang="en-US" dirty="0"/>
                  <a:t> </a:t>
                </a:r>
                <a:endParaRPr lang="en-US" altLang="zh-CN" dirty="0"/>
              </a:p>
              <a:p>
                <a:pPr lvl="1"/>
                <a:r>
                  <a:rPr lang="zh-CN" altLang="en-US" dirty="0"/>
                  <a:t>基本思想，从这个点出发，任意方向的变化率为</a:t>
                </a:r>
                <a:r>
                  <a:rPr lang="en-US" altLang="zh-CN" dirty="0"/>
                  <a:t>0</a:t>
                </a:r>
              </a:p>
              <a:p>
                <a:pPr lvl="1"/>
                <a:r>
                  <a:rPr lang="zh-CN" altLang="en-US" dirty="0"/>
                  <a:t>偏导数产生的</a:t>
                </a:r>
                <a14:m>
                  <m:oMath xmlns:m="http://schemas.openxmlformats.org/officeDocument/2006/math">
                    <m:r>
                      <a:rPr lang="en-US" altLang="zh-CN" b="0" i="1" smtClean="0">
                        <a:latin typeface="Cambria Math" panose="02040503050406030204" pitchFamily="18" charset="0"/>
                      </a:rPr>
                      <m:t>𝑑</m:t>
                    </m:r>
                  </m:oMath>
                </a14:m>
                <a:r>
                  <a:rPr lang="zh-CN" altLang="en-US" dirty="0"/>
                  <a:t>维向量称为梯度（</a:t>
                </a:r>
                <a:r>
                  <a:rPr lang="en-US" altLang="zh-CN" dirty="0"/>
                  <a:t>gradient</a:t>
                </a:r>
                <a:r>
                  <a:rPr lang="zh-CN" altLang="en-US" dirty="0"/>
                  <a:t>）</a:t>
                </a:r>
                <a:endParaRPr lang="en-US" altLang="zh-CN" dirty="0"/>
              </a:p>
              <a:p>
                <a:pPr lvl="1"/>
                <a14:m>
                  <m:oMath xmlns:m="http://schemas.openxmlformats.org/officeDocument/2006/math">
                    <m:r>
                      <m:rPr>
                        <m:sty m:val="p"/>
                      </m:rPr>
                      <a:rPr lang="en-US" altLang="zh-CN" b="0" i="0"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𝑓</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𝑑</m:t>
                            </m:r>
                          </m:sub>
                        </m:sSub>
                      </m:e>
                    </m:d>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d>
                          <m:dPr>
                            <m:begChr m:val="["/>
                            <m:endChr m:val="]"/>
                            <m:ctrlPr>
                              <a:rPr lang="en-US" altLang="zh-CN" b="0" i="1" smtClean="0">
                                <a:solidFill>
                                  <a:srgbClr val="FF0000"/>
                                </a:solidFill>
                                <a:latin typeface="Cambria Math" panose="02040503050406030204" pitchFamily="18" charset="0"/>
                              </a:rPr>
                            </m:ctrlPr>
                          </m:dPr>
                          <m:e>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𝑓</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m:t>
                                    </m:r>
                                  </m:e>
                                </m:d>
                              </m:num>
                              <m:den>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den>
                            </m:f>
                            <m:r>
                              <a:rPr lang="en-US" altLang="zh-CN" b="0" i="1" smtClean="0">
                                <a:solidFill>
                                  <a:srgbClr val="FF0000"/>
                                </a:solidFill>
                                <a:latin typeface="Cambria Math" panose="02040503050406030204" pitchFamily="18" charset="0"/>
                              </a:rPr>
                              <m:t> ⋯ </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𝑓</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m:t>
                                    </m:r>
                                  </m:e>
                                </m:d>
                              </m:num>
                              <m:den>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𝑑</m:t>
                                    </m:r>
                                  </m:sub>
                                </m:sSub>
                              </m:den>
                            </m:f>
                          </m:e>
                        </m:d>
                      </m:e>
                      <m:sup>
                        <m:r>
                          <a:rPr lang="en-US" altLang="zh-CN" b="0" i="1" smtClean="0">
                            <a:solidFill>
                              <a:srgbClr val="FF0000"/>
                            </a:solidFill>
                            <a:latin typeface="Cambria Math" panose="02040503050406030204" pitchFamily="18" charset="0"/>
                          </a:rPr>
                          <m:t>𝑇</m:t>
                        </m:r>
                      </m:sup>
                    </m:sSup>
                  </m:oMath>
                </a14:m>
                <a:endParaRPr lang="en-US" altLang="zh-CN" dirty="0"/>
              </a:p>
              <a:p>
                <a:r>
                  <a:rPr lang="zh-CN" altLang="en-US" dirty="0"/>
                  <a:t>跟优化相关的最基本的知识就是</a:t>
                </a:r>
                <a:r>
                  <a:rPr lang="en-US" altLang="zh-CN" dirty="0"/>
                  <a:t>Taylor</a:t>
                </a:r>
                <a:r>
                  <a:rPr lang="zh-CN" altLang="en-US" dirty="0"/>
                  <a:t>展开</a:t>
                </a:r>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𝑟</m:t>
                        </m:r>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e>
                      <m:sup>
                        <m:r>
                          <a:rPr lang="en-US" altLang="zh-CN" b="0" i="1" smtClean="0">
                            <a:latin typeface="Cambria Math" panose="02040503050406030204" pitchFamily="18" charset="0"/>
                          </a:rPr>
                          <m:t>𝑟</m:t>
                        </m:r>
                      </m:sup>
                    </m:sSup>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𝑟</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𝑟</m:t>
                                    </m:r>
                                  </m:sup>
                                </m:sSup>
                              </m:den>
                            </m:f>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oMath>
                </a14:m>
                <a:endParaRPr lang="en-US" altLang="zh-CN" dirty="0"/>
              </a:p>
              <a:p>
                <a:pPr lvl="1"/>
                <a:r>
                  <a:rPr lang="zh-CN" altLang="en-US" dirty="0"/>
                  <a:t>例：</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num>
                      <m:den>
                        <m:r>
                          <a:rPr lang="en-US" altLang="zh-CN" b="0" i="1" smtClean="0">
                            <a:latin typeface="Cambria Math" panose="02040503050406030204" pitchFamily="18" charset="0"/>
                          </a:rPr>
                          <m:t>3!</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oMath>
                </a14:m>
                <a:endParaRPr lang="en-US" altLang="zh-CN" dirty="0"/>
              </a:p>
              <a:p>
                <a:pPr lvl="1"/>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C0A64908-F3F4-4FA5-80D4-6A0A4EFEDE1A}"/>
                  </a:ext>
                </a:extLst>
              </p:cNvPr>
              <p:cNvSpPr>
                <a:spLocks noGrp="1" noRot="1" noChangeAspect="1" noMove="1" noResize="1" noEditPoints="1" noAdjustHandles="1" noChangeArrowheads="1" noChangeShapeType="1" noTextEdit="1"/>
              </p:cNvSpPr>
              <p:nvPr>
                <p:ph idx="1"/>
              </p:nvPr>
            </p:nvSpPr>
            <p:spPr>
              <a:blipFill>
                <a:blip r:embed="rId2"/>
                <a:stretch>
                  <a:fillRect l="-812" t="-252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2BF66101-1997-4348-9AE8-2BE29BD86419}"/>
              </a:ext>
            </a:extLst>
          </p:cNvPr>
          <p:cNvSpPr txBox="1"/>
          <p:nvPr/>
        </p:nvSpPr>
        <p:spPr>
          <a:xfrm>
            <a:off x="1391478" y="6176963"/>
            <a:ext cx="4801314" cy="461665"/>
          </a:xfrm>
          <a:prstGeom prst="rect">
            <a:avLst/>
          </a:prstGeom>
          <a:noFill/>
        </p:spPr>
        <p:txBody>
          <a:bodyPr wrap="none" rtlCol="0">
            <a:spAutoFit/>
          </a:bodyPr>
          <a:lstStyle/>
          <a:p>
            <a:r>
              <a:rPr lang="zh-CN" altLang="en-US" sz="2400" b="1" dirty="0">
                <a:solidFill>
                  <a:srgbClr val="FF0000"/>
                </a:solidFill>
              </a:rPr>
              <a:t>一阶近似，二阶近似和高阶近似？</a:t>
            </a:r>
          </a:p>
        </p:txBody>
      </p:sp>
    </p:spTree>
    <p:extLst>
      <p:ext uri="{BB962C8B-B14F-4D97-AF65-F5344CB8AC3E}">
        <p14:creationId xmlns:p14="http://schemas.microsoft.com/office/powerpoint/2010/main" val="290157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A8299-536E-4954-ACC3-B665613187C5}"/>
              </a:ext>
            </a:extLst>
          </p:cNvPr>
          <p:cNvSpPr>
            <a:spLocks noGrp="1"/>
          </p:cNvSpPr>
          <p:nvPr>
            <p:ph type="title"/>
          </p:nvPr>
        </p:nvSpPr>
        <p:spPr/>
        <p:txBody>
          <a:bodyPr/>
          <a:lstStyle/>
          <a:p>
            <a:r>
              <a:rPr lang="zh-CN" altLang="en-US" dirty="0"/>
              <a:t>机器学习中的基本问题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A64908-F3F4-4FA5-80D4-6A0A4EFEDE1A}"/>
                  </a:ext>
                </a:extLst>
              </p:cNvPr>
              <p:cNvSpPr>
                <a:spLocks noGrp="1"/>
              </p:cNvSpPr>
              <p:nvPr>
                <p:ph idx="1"/>
              </p:nvPr>
            </p:nvSpPr>
            <p:spPr/>
            <p:txBody>
              <a:bodyPr>
                <a:noAutofit/>
              </a:bodyPr>
              <a:lstStyle/>
              <a:p>
                <a:r>
                  <a:rPr lang="zh-CN" altLang="en-US" sz="2400" dirty="0"/>
                  <a:t>优化（</a:t>
                </a:r>
                <a:r>
                  <a:rPr lang="en-US" altLang="zh-CN" sz="2400" dirty="0"/>
                  <a:t>optimization</a:t>
                </a:r>
                <a:r>
                  <a:rPr lang="zh-CN" altLang="en-US" sz="2400" dirty="0"/>
                  <a:t>）</a:t>
                </a:r>
                <a:endParaRPr lang="en-US" altLang="zh-CN" sz="2400" dirty="0"/>
              </a:p>
              <a:p>
                <a:pPr lvl="1"/>
                <a:r>
                  <a:rPr lang="zh-CN" altLang="en-US" sz="2000" dirty="0"/>
                  <a:t>多变量函数</a:t>
                </a:r>
                <a14:m>
                  <m:oMath xmlns:m="http://schemas.openxmlformats.org/officeDocument/2006/math">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r>
                      <a:rPr lang="en-US" altLang="zh-CN" sz="2000" b="0" i="1" smtClean="0">
                        <a:latin typeface="Cambria Math" panose="02040503050406030204" pitchFamily="18" charset="0"/>
                      </a:rPr>
                      <m:t>)</m:t>
                    </m:r>
                    <m:r>
                      <a:rPr lang="zh-CN" altLang="en-US" sz="2000" i="1">
                        <a:latin typeface="Cambria Math" panose="02040503050406030204" pitchFamily="18" charset="0"/>
                      </a:rPr>
                      <m:t>，</m:t>
                    </m:r>
                  </m:oMath>
                </a14:m>
                <a:r>
                  <a:rPr lang="zh-CN" altLang="en-US" sz="2000" dirty="0"/>
                  <a:t>参数</a:t>
                </a:r>
                <a14:m>
                  <m:oMath xmlns:m="http://schemas.openxmlformats.org/officeDocument/2006/math">
                    <m:acc>
                      <m:accPr>
                        <m:chr m:val="̅"/>
                        <m:ctrlPr>
                          <a:rPr lang="en-US" altLang="zh-CN" sz="2000" b="0" i="1" dirty="0" smtClean="0">
                            <a:latin typeface="Cambria Math" panose="02040503050406030204" pitchFamily="18" charset="0"/>
                          </a:rPr>
                        </m:ctrlPr>
                      </m:accPr>
                      <m:e>
                        <m:r>
                          <a:rPr lang="en-US" altLang="zh-CN" sz="2000" b="0" i="1" dirty="0" smtClean="0">
                            <a:latin typeface="Cambria Math" panose="02040503050406030204" pitchFamily="18" charset="0"/>
                          </a:rPr>
                          <m:t>𝑤</m:t>
                        </m:r>
                      </m:e>
                    </m:acc>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d>
                          <m:dPr>
                            <m:begChr m:val="["/>
                            <m:endChr m:val="]"/>
                            <m:ctrlPr>
                              <a:rPr lang="en-US" altLang="zh-CN" sz="2000" b="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𝑑</m:t>
                                </m:r>
                              </m:sub>
                            </m:sSub>
                          </m:e>
                        </m:d>
                      </m:e>
                      <m:sup>
                        <m:r>
                          <a:rPr lang="en-US" altLang="zh-CN" sz="2000" b="0" i="1" dirty="0" smtClean="0">
                            <a:latin typeface="Cambria Math" panose="02040503050406030204" pitchFamily="18" charset="0"/>
                          </a:rPr>
                          <m:t>𝑇</m:t>
                        </m:r>
                      </m:sup>
                    </m:sSup>
                    <m:r>
                      <a:rPr lang="en-US" altLang="zh-CN" sz="2000" b="0" i="1" dirty="0" smtClean="0">
                        <a:latin typeface="Cambria Math" panose="02040503050406030204" pitchFamily="18" charset="0"/>
                      </a:rPr>
                      <m:t>,</m:t>
                    </m:r>
                  </m:oMath>
                </a14:m>
                <a:r>
                  <a:rPr lang="zh-CN" altLang="en-US" sz="2000" dirty="0"/>
                  <a:t>则其在</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r>
                      <a:rPr lang="en-US" altLang="zh-CN" sz="2000" b="0" i="1" dirty="0" smtClean="0">
                        <a:latin typeface="Cambria Math" panose="02040503050406030204" pitchFamily="18" charset="0"/>
                      </a:rPr>
                      <m:t>=</m:t>
                    </m:r>
                    <m:acc>
                      <m:accPr>
                        <m:chr m:val="̅"/>
                        <m:ctrlPr>
                          <a:rPr lang="en-US" altLang="zh-CN" sz="2000" b="0" i="1" dirty="0" smtClean="0">
                            <a:latin typeface="Cambria Math" panose="02040503050406030204" pitchFamily="18" charset="0"/>
                          </a:rPr>
                        </m:ctrlPr>
                      </m:accPr>
                      <m:e>
                        <m:r>
                          <a:rPr lang="en-US" altLang="zh-CN" sz="2000" b="0" i="1" dirty="0" smtClean="0">
                            <a:latin typeface="Cambria Math" panose="02040503050406030204" pitchFamily="18" charset="0"/>
                          </a:rPr>
                          <m:t>𝑎</m:t>
                        </m:r>
                      </m:e>
                    </m:acc>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d>
                          <m:dPr>
                            <m:begChr m:val="["/>
                            <m:endChr m:val="]"/>
                            <m:ctrlPr>
                              <a:rPr lang="en-US" altLang="zh-CN" sz="2000" b="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𝑎</m:t>
                                </m:r>
                              </m:e>
                              <m:sub>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𝑎</m:t>
                                </m:r>
                              </m:e>
                              <m:sub>
                                <m:r>
                                  <a:rPr lang="en-US" altLang="zh-CN" sz="2000" b="0" i="1" dirty="0" smtClean="0">
                                    <a:latin typeface="Cambria Math" panose="02040503050406030204" pitchFamily="18" charset="0"/>
                                  </a:rPr>
                                  <m:t>𝑑</m:t>
                                </m:r>
                              </m:sub>
                            </m:sSub>
                          </m:e>
                        </m:d>
                      </m:e>
                      <m:sup>
                        <m:r>
                          <a:rPr lang="en-US" altLang="zh-CN" sz="2000" b="0" i="1" dirty="0" smtClean="0">
                            <a:latin typeface="Cambria Math" panose="02040503050406030204" pitchFamily="18" charset="0"/>
                          </a:rPr>
                          <m:t>𝑇</m:t>
                        </m:r>
                      </m:sup>
                    </m:sSup>
                  </m:oMath>
                </a14:m>
                <a:r>
                  <a:rPr lang="zh-CN" altLang="en-US" sz="2000" dirty="0"/>
                  <a:t>的</a:t>
                </a:r>
                <a:r>
                  <a:rPr lang="en-US" altLang="zh-CN" sz="2000" dirty="0"/>
                  <a:t>Taylor</a:t>
                </a:r>
                <a:r>
                  <a:rPr lang="zh-CN" altLang="en-US" sz="2000" dirty="0"/>
                  <a:t>展开可以写为：</a:t>
                </a:r>
                <a:endParaRPr lang="en-US" altLang="zh-CN" sz="2000" dirty="0"/>
              </a:p>
              <a:p>
                <a:pPr lvl="1"/>
                <a14:m>
                  <m:oMath xmlns:m="http://schemas.openxmlformats.org/officeDocument/2006/math">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𝑎</m:t>
                            </m:r>
                          </m:e>
                        </m:acc>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𝑑</m:t>
                        </m:r>
                      </m:sup>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e>
                        </m:d>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e>
                                    </m:d>
                                  </m:num>
                                  <m:den>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sub>
                                    </m:sSub>
                                  </m:den>
                                </m:f>
                              </m:e>
                            </m:d>
                          </m:e>
                          <m:sub>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𝑎</m:t>
                                </m:r>
                              </m:e>
                            </m:acc>
                          </m:sub>
                        </m:sSub>
                      </m:e>
                    </m:nary>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𝑑</m:t>
                        </m:r>
                      </m:sup>
                      <m:e>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𝑑</m:t>
                            </m:r>
                          </m:sup>
                          <m:e>
                            <m:f>
                              <m:fPr>
                                <m:ctrlPr>
                                  <a:rPr lang="en-US" altLang="zh-CN" sz="2000" b="0" i="1" smtClean="0">
                                    <a:latin typeface="Cambria Math" panose="02040503050406030204" pitchFamily="18" charset="0"/>
                                  </a:rPr>
                                </m:ctrlPr>
                              </m:fPr>
                              <m:num>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e>
                                </m:d>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𝑗</m:t>
                                        </m:r>
                                      </m:sub>
                                    </m:sSub>
                                  </m:e>
                                </m:d>
                              </m:num>
                              <m:den>
                                <m:r>
                                  <a:rPr lang="en-US" altLang="zh-CN" sz="2000" b="0" i="1" smtClean="0">
                                    <a:latin typeface="Cambria Math" panose="02040503050406030204" pitchFamily="18" charset="0"/>
                                  </a:rPr>
                                  <m:t>2!</m:t>
                                </m:r>
                              </m:den>
                            </m:f>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e>
                                        </m:d>
                                      </m:num>
                                      <m:den>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𝑗</m:t>
                                            </m:r>
                                          </m:sub>
                                        </m:sSub>
                                      </m:den>
                                    </m:f>
                                  </m:e>
                                </m:d>
                              </m:e>
                              <m:sub>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𝑎</m:t>
                                    </m:r>
                                  </m:e>
                                </m:acc>
                              </m:sub>
                            </m:sSub>
                          </m:e>
                        </m:nary>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𝑑</m:t>
                            </m:r>
                          </m:sup>
                          <m:e>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𝑑</m:t>
                                </m:r>
                              </m:sup>
                              <m:e>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𝑑</m:t>
                                    </m:r>
                                  </m:sup>
                                  <m:e>
                                    <m:f>
                                      <m:fPr>
                                        <m:ctrlPr>
                                          <a:rPr lang="en-US" altLang="zh-CN" sz="2000" b="0" i="1" smtClean="0">
                                            <a:latin typeface="Cambria Math" panose="02040503050406030204" pitchFamily="18" charset="0"/>
                                          </a:rPr>
                                        </m:ctrlPr>
                                      </m:fPr>
                                      <m:num>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e>
                                        </m:d>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𝑗</m:t>
                                                </m:r>
                                              </m:sub>
                                            </m:sSub>
                                          </m:e>
                                        </m:d>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𝑘</m:t>
                                                </m:r>
                                              </m:sub>
                                            </m:sSub>
                                          </m:e>
                                        </m:d>
                                      </m:num>
                                      <m:den>
                                        <m:r>
                                          <a:rPr lang="en-US" altLang="zh-CN" sz="2000" b="0" i="1" smtClean="0">
                                            <a:latin typeface="Cambria Math" panose="02040503050406030204" pitchFamily="18" charset="0"/>
                                          </a:rPr>
                                          <m:t>3!</m:t>
                                        </m:r>
                                      </m:den>
                                    </m:f>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e>
                                                </m:d>
                                              </m:num>
                                              <m:den>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𝑘</m:t>
                                                    </m:r>
                                                  </m:sub>
                                                </m:sSub>
                                              </m:den>
                                            </m:f>
                                          </m:e>
                                        </m:d>
                                      </m:e>
                                      <m:sub>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𝑎</m:t>
                                            </m:r>
                                          </m:e>
                                        </m:acc>
                                      </m:sub>
                                    </m:sSub>
                                  </m:e>
                                </m:nary>
                              </m:e>
                            </m:nary>
                          </m:e>
                        </m:nary>
                        <m:r>
                          <a:rPr lang="en-US" altLang="zh-CN" sz="2000" b="0" i="1" smtClean="0">
                            <a:latin typeface="Cambria Math" panose="02040503050406030204" pitchFamily="18" charset="0"/>
                          </a:rPr>
                          <m:t>+⋯</m:t>
                        </m:r>
                      </m:e>
                    </m:nary>
                  </m:oMath>
                </a14:m>
                <a:endParaRPr lang="en-US" altLang="zh-CN" sz="2000" dirty="0"/>
              </a:p>
              <a:p>
                <a:pPr lvl="1"/>
                <a:r>
                  <a:rPr lang="zh-CN" altLang="en-US" sz="2000" dirty="0"/>
                  <a:t>项数很多，一般只到二阶近似！</a:t>
                </a:r>
                <a:endParaRPr lang="en-US" altLang="zh-CN" sz="2000" dirty="0"/>
              </a:p>
              <a:p>
                <a:r>
                  <a:rPr lang="zh-CN" altLang="en-US" sz="2400" dirty="0"/>
                  <a:t>写成向量形式</a:t>
                </a:r>
                <a:endParaRPr lang="en-US" altLang="zh-CN" sz="2400" dirty="0"/>
              </a:p>
              <a:p>
                <a:pPr lvl="1"/>
                <a14:m>
                  <m:oMath xmlns:m="http://schemas.openxmlformats.org/officeDocument/2006/math">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𝑎</m:t>
                            </m:r>
                          </m:e>
                        </m:acc>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𝑎</m:t>
                                </m:r>
                              </m:e>
                            </m:acc>
                          </m:e>
                        </m:d>
                      </m:e>
                      <m:sup>
                        <m:r>
                          <a:rPr lang="en-US" altLang="zh-CN" sz="2000" b="0" i="1" smtClean="0">
                            <a:latin typeface="Cambria Math" panose="02040503050406030204" pitchFamily="18" charset="0"/>
                          </a:rPr>
                          <m:t>𝑇</m:t>
                        </m:r>
                      </m:sup>
                    </m:sSup>
                    <m:r>
                      <m:rPr>
                        <m:sty m:val="p"/>
                      </m:rP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𝑎</m:t>
                                </m:r>
                              </m:e>
                            </m:acc>
                          </m:e>
                        </m:d>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𝑎</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𝑎</m:t>
                        </m:r>
                      </m:e>
                    </m:acc>
                    <m:r>
                      <a:rPr lang="en-US" altLang="zh-CN" sz="2000" b="0" i="1" smtClean="0">
                        <a:latin typeface="Cambria Math" panose="02040503050406030204" pitchFamily="18" charset="0"/>
                      </a:rPr>
                      <m:t>]</m:t>
                    </m:r>
                  </m:oMath>
                </a14:m>
                <a:endParaRPr lang="en-US" altLang="zh-CN" sz="2000" dirty="0"/>
              </a:p>
              <a:p>
                <a:pPr lvl="2"/>
                <a14:m>
                  <m:oMath xmlns:m="http://schemas.openxmlformats.org/officeDocument/2006/math">
                    <m:r>
                      <m:rPr>
                        <m:sty m:val="p"/>
                      </m:rPr>
                      <a:rPr lang="en-US" altLang="zh-CN" sz="1800">
                        <a:latin typeface="Cambria Math" panose="02040503050406030204" pitchFamily="18" charset="0"/>
                      </a:rPr>
                      <m:t>∇</m:t>
                    </m:r>
                    <m:r>
                      <a:rPr lang="en-US" altLang="zh-CN" sz="1800" i="1">
                        <a:latin typeface="Cambria Math" panose="02040503050406030204" pitchFamily="18" charset="0"/>
                      </a:rPr>
                      <m:t>𝐹</m:t>
                    </m:r>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𝑤</m:t>
                            </m:r>
                          </m:e>
                        </m:acc>
                      </m:e>
                    </m:d>
                    <m:r>
                      <a:rPr lang="zh-CN" altLang="en-US" sz="1800" i="1" smtClean="0">
                        <a:latin typeface="Cambria Math" panose="02040503050406030204" pitchFamily="18" charset="0"/>
                      </a:rPr>
                      <m:t>：</m:t>
                    </m:r>
                  </m:oMath>
                </a14:m>
                <a:r>
                  <a:rPr lang="zh-CN" altLang="en-US" sz="1800" dirty="0"/>
                  <a:t>梯度；</a:t>
                </a:r>
                <a:endParaRPr lang="en-US" altLang="zh-CN" sz="1800" dirty="0"/>
              </a:p>
              <a:p>
                <a:pPr lvl="2"/>
                <a14:m>
                  <m:oMath xmlns:m="http://schemas.openxmlformats.org/officeDocument/2006/math">
                    <m:r>
                      <a:rPr lang="en-US" altLang="zh-CN" sz="1800" i="1">
                        <a:latin typeface="Cambria Math" panose="02040503050406030204" pitchFamily="18" charset="0"/>
                      </a:rPr>
                      <m:t>𝐻</m:t>
                    </m:r>
                    <m:r>
                      <a:rPr lang="en-US" altLang="zh-CN" sz="1800" i="1">
                        <a:latin typeface="Cambria Math" panose="02040503050406030204" pitchFamily="18" charset="0"/>
                      </a:rPr>
                      <m:t>(</m:t>
                    </m:r>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𝑎</m:t>
                        </m:r>
                      </m:e>
                    </m:acc>
                    <m:r>
                      <a:rPr lang="en-US" altLang="zh-CN" sz="1800" i="1">
                        <a:latin typeface="Cambria Math" panose="02040503050406030204" pitchFamily="18" charset="0"/>
                      </a:rPr>
                      <m:t>)</m:t>
                    </m:r>
                    <m:r>
                      <a:rPr lang="zh-CN" altLang="en-US" sz="1800" i="1" smtClean="0">
                        <a:latin typeface="Cambria Math" panose="02040503050406030204" pitchFamily="18" charset="0"/>
                      </a:rPr>
                      <m:t>：</m:t>
                    </m:r>
                  </m:oMath>
                </a14:m>
                <a:r>
                  <a:rPr lang="en-US" altLang="zh-CN" sz="1800" dirty="0"/>
                  <a:t>Hessian</a:t>
                </a:r>
                <a:r>
                  <a:rPr lang="zh-CN" altLang="en-US" sz="1800" dirty="0"/>
                  <a:t>矩阵，二阶导数矩阵，</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h</m:t>
                        </m:r>
                      </m:e>
                      <m:sub>
                        <m:r>
                          <a:rPr lang="en-US" altLang="zh-CN" sz="1800" b="0" i="1" smtClean="0">
                            <a:latin typeface="Cambria Math" panose="02040503050406030204" pitchFamily="18" charset="0"/>
                          </a:rPr>
                          <m:t>𝑖𝑗</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d>
                          <m:dPr>
                            <m:begChr m:val="["/>
                            <m:endChr m:val="]"/>
                            <m:ctrlPr>
                              <a:rPr lang="en-US" altLang="zh-CN" sz="1800" i="1">
                                <a:latin typeface="Cambria Math" panose="02040503050406030204" pitchFamily="18" charset="0"/>
                              </a:rPr>
                            </m:ctrlPr>
                          </m:dPr>
                          <m:e>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𝐹</m:t>
                                </m:r>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𝑤</m:t>
                                        </m:r>
                                      </m:e>
                                    </m:acc>
                                  </m:e>
                                </m:d>
                              </m:num>
                              <m:den>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𝑗</m:t>
                                    </m:r>
                                  </m:sub>
                                </m:sSub>
                              </m:den>
                            </m:f>
                          </m:e>
                        </m:d>
                      </m:e>
                      <m:sub>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𝑤</m:t>
                            </m:r>
                          </m:e>
                        </m:acc>
                        <m:r>
                          <a:rPr lang="en-US" altLang="zh-CN" sz="1800" i="1">
                            <a:latin typeface="Cambria Math" panose="02040503050406030204" pitchFamily="18" charset="0"/>
                          </a:rPr>
                          <m:t>=</m:t>
                        </m:r>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𝑎</m:t>
                            </m:r>
                          </m:e>
                        </m:acc>
                      </m:sub>
                    </m:sSub>
                  </m:oMath>
                </a14:m>
                <a:endParaRPr lang="en-US" altLang="zh-CN" sz="1800" dirty="0"/>
              </a:p>
              <a:p>
                <a:pPr lvl="1"/>
                <a:endParaRPr lang="zh-CN" altLang="en-US" sz="2000" dirty="0"/>
              </a:p>
            </p:txBody>
          </p:sp>
        </mc:Choice>
        <mc:Fallback xmlns="">
          <p:sp>
            <p:nvSpPr>
              <p:cNvPr id="3" name="内容占位符 2">
                <a:extLst>
                  <a:ext uri="{FF2B5EF4-FFF2-40B4-BE49-F238E27FC236}">
                    <a16:creationId xmlns:a16="http://schemas.microsoft.com/office/drawing/2014/main" id="{C0A64908-F3F4-4FA5-80D4-6A0A4EFEDE1A}"/>
                  </a:ext>
                </a:extLst>
              </p:cNvPr>
              <p:cNvSpPr>
                <a:spLocks noGrp="1" noRot="1" noChangeAspect="1" noMove="1" noResize="1" noEditPoints="1" noAdjustHandles="1" noChangeArrowheads="1" noChangeShapeType="1" noTextEdit="1"/>
              </p:cNvSpPr>
              <p:nvPr>
                <p:ph idx="1"/>
              </p:nvPr>
            </p:nvSpPr>
            <p:spPr>
              <a:blipFill>
                <a:blip r:embed="rId2"/>
                <a:stretch>
                  <a:fillRect l="-812" t="-980" r="-4986" b="-5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101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FDE46-1DB4-43D3-A716-BF8F8A4B8B3E}"/>
              </a:ext>
            </a:extLst>
          </p:cNvPr>
          <p:cNvSpPr>
            <a:spLocks noGrp="1"/>
          </p:cNvSpPr>
          <p:nvPr>
            <p:ph type="title"/>
          </p:nvPr>
        </p:nvSpPr>
        <p:spPr/>
        <p:txBody>
          <a:bodyPr/>
          <a:lstStyle/>
          <a:p>
            <a:r>
              <a:rPr lang="zh-CN" altLang="en-US" dirty="0"/>
              <a:t>机器学习中的基本问题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849E343-4663-46C9-B89F-D4EC895F9C61}"/>
                  </a:ext>
                </a:extLst>
              </p:cNvPr>
              <p:cNvSpPr>
                <a:spLocks noGrp="1"/>
              </p:cNvSpPr>
              <p:nvPr>
                <p:ph idx="1"/>
              </p:nvPr>
            </p:nvSpPr>
            <p:spPr/>
            <p:txBody>
              <a:bodyPr>
                <a:normAutofit fontScale="92500" lnSpcReduction="10000"/>
              </a:bodyPr>
              <a:lstStyle/>
              <a:p>
                <a:r>
                  <a:rPr lang="zh-CN" altLang="en-US" dirty="0"/>
                  <a:t>优化，会议线性回归中</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𝐷</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sub>
                    </m:sSub>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𝑊</m:t>
                            </m:r>
                          </m:e>
                        </m:acc>
                      </m:e>
                      <m:sub>
                        <m:r>
                          <a:rPr lang="en-US" altLang="zh-CN" b="0" i="1" dirty="0" smtClean="0">
                            <a:latin typeface="Cambria Math" panose="02040503050406030204" pitchFamily="18" charset="0"/>
                          </a:rPr>
                          <m:t>𝑑</m:t>
                        </m:r>
                        <m:r>
                          <a:rPr lang="en-US" altLang="zh-CN" b="0" i="1" dirty="0" smtClean="0">
                            <a:latin typeface="Cambria Math" panose="02040503050406030204" pitchFamily="18" charset="0"/>
                          </a:rPr>
                          <m:t>×1</m:t>
                        </m:r>
                      </m:sub>
                    </m:sSub>
                  </m:oMath>
                </a14:m>
                <a:r>
                  <a:rPr lang="en-US" altLang="zh-CN" dirty="0"/>
                  <a:t>,</a:t>
                </a:r>
                <a:r>
                  <a:rPr lang="zh-CN" altLang="en-US" dirty="0"/>
                  <a:t>为了最小化预测值和观测值之间的差别，相当于最小化如下目标函数</a:t>
                </a:r>
                <a:endParaRPr lang="en-US" altLang="zh-CN" dirty="0"/>
              </a:p>
              <a:p>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𝑦</m:t>
                        </m:r>
                      </m:e>
                    </m:acc>
                    <m:r>
                      <m:rPr>
                        <m:lit/>
                      </m:rP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m:rPr>
                            <m:lit/>
                          </m:rP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2</m:t>
                        </m:r>
                      </m:sup>
                    </m:sSup>
                  </m:oMath>
                </a14:m>
                <a:endParaRPr lang="en-US" altLang="zh-CN" b="0" dirty="0"/>
              </a:p>
              <a:p>
                <a:r>
                  <a:rPr lang="zh-CN" altLang="en-US" dirty="0"/>
                  <a:t>根据前述的</a:t>
                </a:r>
                <a:r>
                  <a:rPr lang="zh-CN" altLang="en-US" b="1" dirty="0">
                    <a:solidFill>
                      <a:srgbClr val="FF0000"/>
                    </a:solidFill>
                  </a:rPr>
                  <a:t>必要条件</a:t>
                </a:r>
                <a:r>
                  <a:rPr lang="zh-CN" altLang="en-US" dirty="0"/>
                  <a:t>：</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𝐽</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=0,∀</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oMath>
                </a14:m>
                <a:endParaRPr lang="en-US" altLang="zh-CN" dirty="0"/>
              </a:p>
              <a:p>
                <a:r>
                  <a:rPr lang="zh-CN" altLang="en-US" dirty="0"/>
                  <a:t>理解可得：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𝐷</m:t>
                        </m:r>
                      </m:e>
                      <m:sup>
                        <m:r>
                          <a:rPr lang="en-US" altLang="zh-CN" b="0" i="1" dirty="0" smtClean="0">
                            <a:latin typeface="Cambria Math" panose="02040503050406030204" pitchFamily="18" charset="0"/>
                          </a:rPr>
                          <m:t>𝑇</m:t>
                        </m:r>
                      </m:sup>
                    </m:sSup>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𝑦</m:t>
                        </m:r>
                      </m:e>
                    </m:acc>
                    <m:r>
                      <a:rPr lang="en-US" altLang="zh-CN" b="0" i="1" dirty="0" smtClean="0">
                        <a:latin typeface="Cambria Math" panose="02040503050406030204" pitchFamily="18" charset="0"/>
                      </a:rPr>
                      <m:t>=0</m:t>
                    </m:r>
                  </m:oMath>
                </a14:m>
                <a:endParaRPr lang="en-US" altLang="zh-CN" dirty="0"/>
              </a:p>
              <a:p>
                <a:r>
                  <a:rPr lang="zh-CN" altLang="en-US" dirty="0"/>
                  <a:t>从而得</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𝐷</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𝐷</m:t>
                            </m:r>
                          </m:e>
                        </m:d>
                      </m:e>
                      <m:sup>
                        <m:r>
                          <a:rPr lang="en-US" altLang="zh-CN" b="0" i="1" dirty="0" smtClean="0">
                            <a:latin typeface="Cambria Math" panose="02040503050406030204" pitchFamily="18" charset="0"/>
                          </a:rPr>
                          <m:t>−1</m:t>
                        </m:r>
                      </m:sup>
                    </m:s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𝐷</m:t>
                        </m:r>
                      </m:e>
                      <m:sup>
                        <m:r>
                          <a:rPr lang="en-US" altLang="zh-CN" b="0" i="1" dirty="0" smtClean="0">
                            <a:latin typeface="Cambria Math" panose="02040503050406030204" pitchFamily="18" charset="0"/>
                          </a:rPr>
                          <m:t>𝑇</m:t>
                        </m:r>
                      </m:sup>
                    </m:sSup>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𝑦</m:t>
                        </m:r>
                      </m:e>
                    </m:acc>
                  </m:oMath>
                </a14:m>
                <a:endParaRPr lang="en-US" altLang="zh-CN" dirty="0"/>
              </a:p>
              <a:p>
                <a:r>
                  <a:rPr lang="zh-CN" altLang="en-US" dirty="0"/>
                  <a:t>如果是别的目标函数，没有封闭形式的解，采用梯度下降法求解</a:t>
                </a:r>
                <a:endParaRPr lang="en-US" altLang="zh-CN" dirty="0"/>
              </a:p>
              <a:p>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e>
                      <m:sub>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𝑊</m:t>
                            </m:r>
                          </m:e>
                        </m:acc>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𝛼</m:t>
                    </m:r>
                    <m:r>
                      <m:rPr>
                        <m:sty m:val="p"/>
                      </m:rPr>
                      <a:rPr lang="en-US" altLang="zh-CN" b="0" i="0" dirty="0" smtClean="0">
                        <a:latin typeface="Cambria Math" panose="02040503050406030204" pitchFamily="18" charset="0"/>
                      </a:rPr>
                      <m:t>∇</m:t>
                    </m:r>
                    <m:r>
                      <a:rPr lang="en-US" altLang="zh-CN" b="0" i="1" dirty="0" smtClean="0">
                        <a:latin typeface="Cambria Math" panose="02040503050406030204" pitchFamily="18" charset="0"/>
                      </a:rPr>
                      <m:t>𝐽</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𝑊</m:t>
                                </m:r>
                              </m:e>
                            </m:acc>
                          </m:e>
                          <m:sub>
                            <m:r>
                              <a:rPr lang="en-US" altLang="zh-CN" b="0" i="1" dirty="0" smtClean="0">
                                <a:latin typeface="Cambria Math" panose="02040503050406030204" pitchFamily="18" charset="0"/>
                              </a:rPr>
                              <m:t>𝑘</m:t>
                            </m:r>
                          </m:sub>
                        </m:sSub>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𝑊</m:t>
                            </m:r>
                          </m:e>
                        </m:acc>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𝛼</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𝐷</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𝐷</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𝑊</m:t>
                        </m:r>
                      </m:e>
                    </m:acc>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𝐷</m:t>
                        </m:r>
                      </m:e>
                      <m:sup>
                        <m:r>
                          <a:rPr lang="en-US" altLang="zh-CN" b="0" i="1" dirty="0" smtClean="0">
                            <a:latin typeface="Cambria Math" panose="02040503050406030204" pitchFamily="18" charset="0"/>
                          </a:rPr>
                          <m:t>𝑇</m:t>
                        </m:r>
                      </m:sup>
                    </m:sSup>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𝑦</m:t>
                        </m:r>
                      </m:e>
                    </m:acc>
                    <m:r>
                      <a:rPr lang="en-US" altLang="zh-CN" b="0" i="1" dirty="0"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4849E343-4663-46C9-B89F-D4EC895F9C61}"/>
                  </a:ext>
                </a:extLst>
              </p:cNvPr>
              <p:cNvSpPr>
                <a:spLocks noGrp="1" noRot="1" noChangeAspect="1" noMove="1" noResize="1" noEditPoints="1" noAdjustHandles="1" noChangeArrowheads="1" noChangeShapeType="1" noTextEdit="1"/>
              </p:cNvSpPr>
              <p:nvPr>
                <p:ph idx="1"/>
              </p:nvPr>
            </p:nvSpPr>
            <p:spPr>
              <a:blipFill>
                <a:blip r:embed="rId2"/>
                <a:stretch>
                  <a:fillRect l="-928" t="-1961" r="-63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32FA7F3E-01C6-4EDE-936D-BAA35964F35D}"/>
              </a:ext>
            </a:extLst>
          </p:cNvPr>
          <p:cNvSpPr txBox="1"/>
          <p:nvPr/>
        </p:nvSpPr>
        <p:spPr>
          <a:xfrm>
            <a:off x="8812695" y="3601184"/>
            <a:ext cx="3005951" cy="400110"/>
          </a:xfrm>
          <a:prstGeom prst="rect">
            <a:avLst/>
          </a:prstGeom>
          <a:noFill/>
        </p:spPr>
        <p:txBody>
          <a:bodyPr wrap="none" rtlCol="0">
            <a:spAutoFit/>
          </a:bodyPr>
          <a:lstStyle/>
          <a:p>
            <a:r>
              <a:rPr lang="zh-CN" altLang="en-US" sz="2000" b="1" dirty="0">
                <a:solidFill>
                  <a:srgbClr val="FF0000"/>
                </a:solidFill>
              </a:rPr>
              <a:t>什么时候成为充要条件？</a:t>
            </a:r>
          </a:p>
        </p:txBody>
      </p:sp>
    </p:spTree>
    <p:extLst>
      <p:ext uri="{BB962C8B-B14F-4D97-AF65-F5344CB8AC3E}">
        <p14:creationId xmlns:p14="http://schemas.microsoft.com/office/powerpoint/2010/main" val="50183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10</a:t>
                </a:r>
                <a:r>
                  <a:rPr lang="zh-CN" altLang="en-US" dirty="0"/>
                  <a:t>个训练数据点：圆圈代表 输入变量</a:t>
                </a:r>
                <a14:m>
                  <m:oMath xmlns:m="http://schemas.openxmlformats.org/officeDocument/2006/math">
                    <m:r>
                      <a:rPr lang="en-US" altLang="zh-CN" b="1" i="1" smtClean="0">
                        <a:latin typeface="Cambria Math" panose="02040503050406030204" pitchFamily="18" charset="0"/>
                      </a:rPr>
                      <m:t>𝒙</m:t>
                    </m:r>
                  </m:oMath>
                </a14:m>
                <a:r>
                  <a:rPr lang="zh-CN" altLang="en-US" dirty="0"/>
                  <a:t>的观察值，</a:t>
                </a:r>
                <a14:m>
                  <m:oMath xmlns:m="http://schemas.openxmlformats.org/officeDocument/2006/math">
                    <m:r>
                      <a:rPr lang="en-US" altLang="zh-CN" b="1" i="1" smtClean="0">
                        <a:latin typeface="Cambria Math" panose="02040503050406030204" pitchFamily="18" charset="0"/>
                      </a:rPr>
                      <m:t>𝒕</m:t>
                    </m:r>
                  </m:oMath>
                </a14:m>
                <a:r>
                  <a:rPr lang="zh-CN" altLang="en-US" dirty="0"/>
                  <a:t>代表对应的目标值，绿色线表示</a:t>
                </a:r>
                <a14:m>
                  <m:oMath xmlns:m="http://schemas.openxmlformats.org/officeDocument/2006/math">
                    <m:r>
                      <a:rPr lang="en-US" altLang="zh-CN" b="1" i="1" smtClean="0">
                        <a:latin typeface="Cambria Math" panose="02040503050406030204" pitchFamily="18" charset="0"/>
                      </a:rPr>
                      <m:t>𝒔𝒊𝒏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𝝅</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，用来生成数据</a:t>
                </a:r>
                <a:endParaRPr lang="en-US" altLang="zh-CN" dirty="0"/>
              </a:p>
              <a:p>
                <a:r>
                  <a:rPr lang="zh-CN" altLang="en-US" dirty="0"/>
                  <a:t>问题：如何预测任意输入变量</a:t>
                </a:r>
                <a14:m>
                  <m:oMath xmlns:m="http://schemas.openxmlformats.org/officeDocument/2006/math">
                    <m:r>
                      <a:rPr lang="en-US" altLang="zh-CN" b="1" i="1" smtClean="0">
                        <a:latin typeface="Cambria Math" panose="02040503050406030204" pitchFamily="18" charset="0"/>
                      </a:rPr>
                      <m:t>𝒙</m:t>
                    </m:r>
                  </m:oMath>
                </a14:m>
                <a:r>
                  <a:rPr lang="zh-CN" altLang="en-US" dirty="0"/>
                  <a:t>所对应的输出值</a:t>
                </a:r>
                <a14:m>
                  <m:oMath xmlns:m="http://schemas.openxmlformats.org/officeDocument/2006/math">
                    <m:r>
                      <a:rPr lang="en-US" altLang="zh-CN" b="1" i="1" smtClean="0">
                        <a:latin typeface="Cambria Math" panose="02040503050406030204" pitchFamily="18" charset="0"/>
                      </a:rPr>
                      <m:t>𝒕</m:t>
                    </m:r>
                  </m:oMath>
                </a14:m>
                <a:r>
                  <a:rPr lang="en-US" altLang="zh-CN" dirty="0"/>
                  <a:t>?</a:t>
                </a:r>
                <a:r>
                  <a:rPr lang="zh-CN" altLang="en-US" dirty="0"/>
                  <a:t>注意</a:t>
                </a:r>
                <a:r>
                  <a:rPr lang="en-US" altLang="zh-CN" dirty="0"/>
                  <a:t>,</a:t>
                </a:r>
                <a:r>
                  <a:rPr lang="zh-CN" altLang="en-US" dirty="0"/>
                  <a:t>绿色线未知</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124"/>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4248342" y="3357044"/>
            <a:ext cx="4583681" cy="33372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20000"/>
              </a:bodyPr>
              <a:lstStyle/>
              <a:p>
                <a:r>
                  <a:rPr lang="zh-CN" altLang="en-US" dirty="0"/>
                  <a:t>简单采用多项式来进行逼近</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𝒘</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𝑴</m:t>
                          </m:r>
                        </m:sub>
                      </m:s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𝑴</m:t>
                          </m:r>
                        </m:sup>
                      </m:sSup>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up>
                          <m:r>
                            <a:rPr lang="en-US" altLang="zh-CN" b="1" i="1" smtClean="0">
                              <a:latin typeface="Cambria Math" panose="02040503050406030204" pitchFamily="18" charset="0"/>
                            </a:rPr>
                            <m:t>𝑴</m:t>
                          </m:r>
                        </m:sup>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𝒋</m:t>
                              </m:r>
                            </m:sub>
                          </m:s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𝒋</m:t>
                              </m:r>
                            </m:sup>
                          </m:sSup>
                        </m:e>
                      </m:nary>
                    </m:oMath>
                  </m:oMathPara>
                </a14:m>
                <a:endParaRPr lang="en-US" altLang="zh-CN" b="1" i="1" dirty="0"/>
              </a:p>
              <a:p>
                <a:r>
                  <a:rPr lang="zh-CN" altLang="en-US" dirty="0"/>
                  <a:t>未知量与目标，函数之间为线性关系，称为线性模型，如何来确定系数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𝒊</m:t>
                        </m:r>
                      </m:sub>
                    </m:sSub>
                  </m:oMath>
                </a14:m>
                <a:r>
                  <a:rPr lang="zh-CN" altLang="en-US" dirty="0"/>
                  <a:t>呢</a:t>
                </a:r>
                <a:r>
                  <a:rPr lang="en-US" altLang="zh-CN" dirty="0"/>
                  <a:t>?</a:t>
                </a:r>
              </a:p>
              <a:p>
                <a:endParaRPr lang="en-US" altLang="zh-CN" dirty="0"/>
              </a:p>
              <a:p>
                <a:r>
                  <a:rPr lang="zh-CN" altLang="en-US" dirty="0"/>
                  <a:t>通过训练数据，如何做？</a:t>
                </a:r>
                <a:endParaRPr lang="en-US" altLang="zh-CN" dirty="0"/>
              </a:p>
              <a:p>
                <a:r>
                  <a:rPr lang="zh-CN" altLang="en-US" dirty="0"/>
                  <a:t>形式化为一个</a:t>
                </a:r>
                <a:r>
                  <a:rPr lang="zh-CN" altLang="en-US" dirty="0">
                    <a:solidFill>
                      <a:srgbClr val="FF0000"/>
                    </a:solidFill>
                  </a:rPr>
                  <a:t>最优化问题</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𝐦𝐢𝐧</m:t>
                      </m:r>
                      <m:r>
                        <a:rPr lang="en-US" altLang="zh-CN" b="1" i="0" smtClean="0">
                          <a:latin typeface="Cambria Math" panose="02040503050406030204" pitchFamily="18" charset="0"/>
                        </a:rPr>
                        <m:t> </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𝒘</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𝒘</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𝑵</m:t>
                          </m:r>
                        </m:sup>
                        <m:e>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𝒘</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𝒏</m:t>
                                      </m:r>
                                    </m:sub>
                                  </m:sSub>
                                </m:e>
                              </m:d>
                            </m:e>
                            <m:sup>
                              <m:r>
                                <a:rPr lang="en-US" altLang="zh-CN" b="1" i="1" smtClean="0">
                                  <a:latin typeface="Cambria Math" panose="02040503050406030204" pitchFamily="18" charset="0"/>
                                </a:rPr>
                                <m:t>𝟐</m:t>
                              </m:r>
                            </m:sup>
                          </m:sSup>
                        </m:e>
                      </m:nary>
                    </m:oMath>
                  </m:oMathPara>
                </a14:m>
                <a:endParaRPr lang="en-US" altLang="zh-CN" b="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12" t="-2521" r="-214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8877367" y="3834766"/>
            <a:ext cx="3022828" cy="22531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如何求解？不同的</a:t>
                </a:r>
                <a14:m>
                  <m:oMath xmlns:m="http://schemas.openxmlformats.org/officeDocument/2006/math">
                    <m:r>
                      <a:rPr lang="en-US" altLang="zh-CN" b="1" i="1" smtClean="0">
                        <a:latin typeface="Cambria Math" panose="02040503050406030204" pitchFamily="18" charset="0"/>
                      </a:rPr>
                      <m:t>𝑴</m:t>
                    </m:r>
                  </m:oMath>
                </a14:m>
                <a:r>
                  <a:rPr lang="zh-CN" altLang="en-US" dirty="0"/>
                  <a:t>有什么影响？</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3338004" y="2300936"/>
            <a:ext cx="5682565" cy="42358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采用</a:t>
                </a:r>
                <a14:m>
                  <m:oMath xmlns:m="http://schemas.openxmlformats.org/officeDocument/2006/math">
                    <m:r>
                      <a:rPr lang="en-US" altLang="zh-CN" b="1" i="1" smtClean="0">
                        <a:latin typeface="Cambria Math" panose="02040503050406030204" pitchFamily="18" charset="0"/>
                      </a:rPr>
                      <m:t>𝑹𝒐𝒐𝒕</m:t>
                    </m:r>
                    <m:r>
                      <a:rPr lang="en-US" altLang="zh-CN" b="1" i="1" smtClean="0">
                        <a:latin typeface="Cambria Math" panose="02040503050406030204" pitchFamily="18" charset="0"/>
                      </a:rPr>
                      <m:t>−</m:t>
                    </m:r>
                    <m:r>
                      <a:rPr lang="en-US" altLang="zh-CN" b="1" i="1" smtClean="0">
                        <a:latin typeface="Cambria Math" panose="02040503050406030204" pitchFamily="18" charset="0"/>
                      </a:rPr>
                      <m:t>𝑴𝒆𝒂𝒏</m:t>
                    </m:r>
                    <m:r>
                      <a:rPr lang="en-US" altLang="zh-CN" b="1" i="1" smtClean="0">
                        <a:latin typeface="Cambria Math" panose="02040503050406030204" pitchFamily="18" charset="0"/>
                      </a:rPr>
                      <m:t>−</m:t>
                    </m:r>
                    <m:r>
                      <a:rPr lang="en-US" altLang="zh-CN" b="1" i="1" smtClean="0">
                        <a:latin typeface="Cambria Math" panose="02040503050406030204" pitchFamily="18" charset="0"/>
                      </a:rPr>
                      <m:t>𝑺𝒒𝒖𝒓𝒆</m:t>
                    </m:r>
                    <m:r>
                      <a:rPr lang="en-US" altLang="zh-CN" b="1" i="1" smtClean="0">
                        <a:latin typeface="Cambria Math" panose="02040503050406030204" pitchFamily="18" charset="0"/>
                      </a:rPr>
                      <m:t>(</m:t>
                    </m:r>
                    <m:r>
                      <a:rPr lang="en-US" altLang="zh-CN" b="1" i="1" smtClean="0">
                        <a:latin typeface="Cambria Math" panose="02040503050406030204" pitchFamily="18" charset="0"/>
                      </a:rPr>
                      <m:t>𝑹𝑴𝑺</m:t>
                    </m:r>
                    <m:r>
                      <a:rPr lang="en-US" altLang="zh-CN" b="1" i="1" smtClean="0">
                        <a:latin typeface="Cambria Math" panose="02040503050406030204" pitchFamily="18" charset="0"/>
                      </a:rPr>
                      <m:t>)</m:t>
                    </m:r>
                  </m:oMath>
                </a14:m>
                <a:r>
                  <a:rPr lang="zh-CN" altLang="en-US" dirty="0"/>
                  <a:t>误差评价：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r>
                          <a:rPr lang="en-US" altLang="zh-CN" b="1" i="1" smtClean="0">
                            <a:latin typeface="Cambria Math" panose="02040503050406030204" pitchFamily="18" charset="0"/>
                          </a:rPr>
                          <m:t>𝑹𝑴𝑺</m:t>
                        </m:r>
                      </m:sub>
                    </m:sSub>
                    <m:r>
                      <a:rPr lang="en-US" altLang="zh-CN" b="1" i="1" smtClean="0">
                        <a:latin typeface="Cambria Math" panose="02040503050406030204" pitchFamily="18" charset="0"/>
                      </a:rPr>
                      <m:t>=</m:t>
                    </m:r>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𝟐</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𝑵</m:t>
                        </m:r>
                      </m:e>
                    </m:rad>
                  </m:oMath>
                </a14:m>
                <a:endParaRPr lang="en-US" altLang="zh-CN" b="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3582843" y="2624124"/>
            <a:ext cx="5026314" cy="35528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p:sp>
        <p:nvSpPr>
          <p:cNvPr id="3" name="内容占位符 2"/>
          <p:cNvSpPr>
            <a:spLocks noGrp="1"/>
          </p:cNvSpPr>
          <p:nvPr>
            <p:ph idx="1"/>
          </p:nvPr>
        </p:nvSpPr>
        <p:spPr/>
        <p:txBody>
          <a:bodyPr/>
          <a:lstStyle/>
          <a:p>
            <a:r>
              <a:rPr lang="zh-CN" altLang="en-US" dirty="0"/>
              <a:t>权系数的情况</a:t>
            </a:r>
          </a:p>
        </p:txBody>
      </p:sp>
      <p:pic>
        <p:nvPicPr>
          <p:cNvPr id="4" name="图片 3"/>
          <p:cNvPicPr>
            <a:picLocks noChangeAspect="1"/>
          </p:cNvPicPr>
          <p:nvPr/>
        </p:nvPicPr>
        <p:blipFill>
          <a:blip r:embed="rId2"/>
          <a:stretch>
            <a:fillRect/>
          </a:stretch>
        </p:blipFill>
        <p:spPr>
          <a:xfrm>
            <a:off x="2474170" y="2302190"/>
            <a:ext cx="7243660" cy="4555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zh-CN" altLang="en-US" dirty="0"/>
                  <a:t>提升训练数据量</a:t>
                </a:r>
                <a:r>
                  <a:rPr lang="en-US" altLang="zh-CN" dirty="0"/>
                  <a:t>(</a:t>
                </a:r>
                <a14:m>
                  <m:oMath xmlns:m="http://schemas.openxmlformats.org/officeDocument/2006/math">
                    <m:r>
                      <a:rPr lang="en-US" altLang="zh-CN" b="1" i="1" smtClean="0">
                        <a:latin typeface="Cambria Math" panose="02040503050406030204" pitchFamily="18" charset="0"/>
                      </a:rPr>
                      <m:t>𝑴</m:t>
                    </m:r>
                    <m:r>
                      <a:rPr lang="en-US" altLang="zh-CN" b="1" i="1" smtClean="0">
                        <a:latin typeface="Cambria Math" panose="02040503050406030204" pitchFamily="18" charset="0"/>
                      </a:rPr>
                      <m:t>=</m:t>
                    </m:r>
                    <m:r>
                      <a:rPr lang="en-US" altLang="zh-CN" b="1" i="1" smtClean="0">
                        <a:latin typeface="Cambria Math" panose="02040503050406030204" pitchFamily="18" charset="0"/>
                      </a:rPr>
                      <m:t>𝟗</m:t>
                    </m:r>
                  </m:oMath>
                </a14:m>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一般数据大小为参数的</a:t>
                </a:r>
                <a:r>
                  <a:rPr lang="en-US" altLang="zh-CN" dirty="0"/>
                  <a:t>5-10</a:t>
                </a:r>
                <a:r>
                  <a:rPr lang="zh-CN" altLang="en-US" dirty="0"/>
                  <a:t>倍左右，那是否需要限制模型参数的数量呢？</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8" t="-2801" b="-224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916074" y="2197564"/>
            <a:ext cx="8710088" cy="3151353"/>
          </a:xfrm>
          <a:prstGeom prst="rect">
            <a:avLst/>
          </a:prstGeom>
        </p:spPr>
      </p:pic>
      <p:sp>
        <p:nvSpPr>
          <p:cNvPr id="5" name="文本框 4"/>
          <p:cNvSpPr txBox="1"/>
          <p:nvPr/>
        </p:nvSpPr>
        <p:spPr>
          <a:xfrm>
            <a:off x="5685521" y="6261018"/>
            <a:ext cx="4104789" cy="355482"/>
          </a:xfrm>
          <a:prstGeom prst="rect">
            <a:avLst/>
          </a:prstGeom>
          <a:noFill/>
        </p:spPr>
        <p:txBody>
          <a:bodyPr wrap="square" rtlCol="0">
            <a:spAutoFit/>
          </a:bodyPr>
          <a:lstStyle/>
          <a:p>
            <a:r>
              <a:rPr lang="en-US" altLang="zh-CN" sz="1710" dirty="0">
                <a:solidFill>
                  <a:srgbClr val="FF0000"/>
                </a:solidFill>
              </a:rPr>
              <a:t>Deep Learning(</a:t>
            </a:r>
            <a:r>
              <a:rPr lang="zh-CN" altLang="en-US" sz="1710" dirty="0">
                <a:solidFill>
                  <a:srgbClr val="FF0000"/>
                </a:solidFill>
              </a:rPr>
              <a:t>深度学习</a:t>
            </a:r>
            <a:r>
              <a:rPr lang="en-US" altLang="zh-CN" sz="1710" dirty="0">
                <a:solidFill>
                  <a:srgbClr val="FF0000"/>
                </a:solidFill>
              </a:rPr>
              <a:t>)</a:t>
            </a:r>
            <a:endParaRPr lang="zh-CN" altLang="en-US" sz="171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1000"/>
                                        <p:tgtEl>
                                          <p:spTgt spid="3">
                                            <p:txEl>
                                              <p:pRg st="8" end="8"/>
                                            </p:txEl>
                                          </p:spTgt>
                                        </p:tgtEl>
                                      </p:cBhvr>
                                    </p:animEffect>
                                    <p:anim calcmode="lin" valueType="num">
                                      <p:cBhvr>
                                        <p:cTn id="2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660" dirty="0"/>
              <a:t>Vector Norms and Matrix Norms</a:t>
            </a:r>
            <a:endParaRPr lang="zh-CN" altLang="en-US" sz="266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zh-CN" altLang="en-US" sz="2280" dirty="0"/>
                  <a:t>向量范数</a:t>
                </a:r>
                <a:r>
                  <a:rPr lang="en-US" altLang="zh-CN" sz="2280" dirty="0"/>
                  <a:t>(Vector Norms),</a:t>
                </a:r>
                <a:r>
                  <a:rPr lang="en-US" altLang="zh-CN" sz="2280" dirty="0" err="1"/>
                  <a:t>Matlab</a:t>
                </a:r>
                <a:r>
                  <a:rPr lang="zh-CN" altLang="en-US" sz="2280" dirty="0"/>
                  <a:t>调用</a:t>
                </a:r>
                <a:r>
                  <a:rPr lang="en-US" altLang="zh-CN" sz="2280" dirty="0"/>
                  <a:t>:norm(x,1,2,inf,-inf,p)</a:t>
                </a:r>
              </a:p>
              <a:p>
                <a14:m>
                  <m:oMath xmlns:m="http://schemas.openxmlformats.org/officeDocument/2006/math">
                    <m:r>
                      <a:rPr lang="en-US" altLang="zh-CN" sz="2280" i="1">
                        <a:latin typeface="Cambria Math"/>
                      </a:rPr>
                      <m:t>𝟏</m:t>
                    </m:r>
                    <m:r>
                      <a:rPr lang="en-US" altLang="zh-CN" sz="2280" i="1">
                        <a:latin typeface="Cambria Math"/>
                      </a:rPr>
                      <m:t>−</m:t>
                    </m:r>
                    <m:r>
                      <a:rPr lang="zh-CN" altLang="en-US" sz="2280" i="1">
                        <a:latin typeface="Cambria Math"/>
                      </a:rPr>
                      <m:t>范数</m:t>
                    </m:r>
                  </m:oMath>
                </a14:m>
                <a:r>
                  <a:rPr lang="en-US" altLang="zh-CN" sz="2280" dirty="0"/>
                  <a:t>: </a:t>
                </a:r>
                <a14:m>
                  <m:oMath xmlns:m="http://schemas.openxmlformats.org/officeDocument/2006/math">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𝒙</m:t>
                            </m:r>
                          </m:e>
                        </m:d>
                      </m:e>
                      <m:sub>
                        <m:r>
                          <a:rPr lang="en-US" altLang="zh-CN" sz="2280" i="1">
                            <a:latin typeface="Cambria Math"/>
                          </a:rPr>
                          <m:t>𝟏</m:t>
                        </m:r>
                      </m:sub>
                    </m:sSub>
                    <m:r>
                      <a:rPr lang="en-US" altLang="zh-CN" sz="2280" i="1">
                        <a:latin typeface="Cambria Math"/>
                      </a:rPr>
                      <m:t>=</m:t>
                    </m:r>
                    <m:nary>
                      <m:naryPr>
                        <m:chr m:val="∑"/>
                        <m:ctrlPr>
                          <a:rPr lang="en-US" altLang="zh-CN" sz="2280" i="1">
                            <a:latin typeface="Cambria Math" panose="02040503050406030204" pitchFamily="18" charset="0"/>
                          </a:rPr>
                        </m:ctrlPr>
                      </m:naryPr>
                      <m:sub>
                        <m:r>
                          <m:rPr>
                            <m:brk m:alnAt="23"/>
                          </m:rPr>
                          <a:rPr lang="en-US" altLang="zh-CN" sz="2280" i="1">
                            <a:latin typeface="Cambria Math"/>
                          </a:rPr>
                          <m:t>𝒊</m:t>
                        </m:r>
                        <m:r>
                          <a:rPr lang="en-US" altLang="zh-CN" sz="2280" i="1">
                            <a:latin typeface="Cambria Math"/>
                          </a:rPr>
                          <m:t>=</m:t>
                        </m:r>
                        <m:r>
                          <a:rPr lang="en-US" altLang="zh-CN" sz="2280" i="1">
                            <a:latin typeface="Cambria Math"/>
                          </a:rPr>
                          <m:t>𝟏</m:t>
                        </m:r>
                      </m:sub>
                      <m:sup>
                        <m:r>
                          <a:rPr lang="en-US" altLang="zh-CN" sz="2280" i="1">
                            <a:latin typeface="Cambria Math"/>
                          </a:rPr>
                          <m:t>𝑵</m:t>
                        </m:r>
                      </m:sup>
                      <m:e>
                        <m:d>
                          <m:dPr>
                            <m:begChr m:val="|"/>
                            <m:endChr m:val="|"/>
                            <m:ctrlPr>
                              <a:rPr lang="en-US" altLang="zh-CN" sz="2280" i="1">
                                <a:latin typeface="Cambria Math" panose="02040503050406030204" pitchFamily="18" charset="0"/>
                              </a:rPr>
                            </m:ctrlPr>
                          </m:dPr>
                          <m:e>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𝒊</m:t>
                                </m:r>
                              </m:sub>
                            </m:sSub>
                          </m:e>
                        </m:d>
                      </m:e>
                    </m:nary>
                  </m:oMath>
                </a14:m>
                <a:endParaRPr lang="en-US" altLang="zh-CN" sz="2280" dirty="0"/>
              </a:p>
              <a:p>
                <a14:m>
                  <m:oMath xmlns:m="http://schemas.openxmlformats.org/officeDocument/2006/math">
                    <m:r>
                      <a:rPr lang="en-US" altLang="zh-CN" sz="2280" i="1">
                        <a:latin typeface="Cambria Math"/>
                      </a:rPr>
                      <m:t>𝟐</m:t>
                    </m:r>
                    <m:r>
                      <a:rPr lang="en-US" altLang="zh-CN" sz="2280" i="1">
                        <a:latin typeface="Cambria Math"/>
                      </a:rPr>
                      <m:t>−</m:t>
                    </m:r>
                    <m:r>
                      <a:rPr lang="zh-CN" altLang="en-US" sz="2280" i="1">
                        <a:latin typeface="Cambria Math"/>
                      </a:rPr>
                      <m:t>范数</m:t>
                    </m:r>
                  </m:oMath>
                </a14:m>
                <a:r>
                  <a:rPr lang="en-US" altLang="zh-CN" sz="2280" dirty="0"/>
                  <a:t>: </a:t>
                </a:r>
                <a14:m>
                  <m:oMath xmlns:m="http://schemas.openxmlformats.org/officeDocument/2006/math">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𝒙</m:t>
                            </m:r>
                          </m:e>
                        </m:d>
                      </m:e>
                      <m:sub>
                        <m:r>
                          <a:rPr lang="en-US" altLang="zh-CN" sz="2280" i="1">
                            <a:latin typeface="Cambria Math"/>
                          </a:rPr>
                          <m:t>𝟐</m:t>
                        </m:r>
                      </m:sub>
                    </m:sSub>
                    <m:r>
                      <a:rPr lang="en-US" altLang="zh-CN" sz="2280" i="1">
                        <a:latin typeface="Cambria Math"/>
                      </a:rPr>
                      <m:t>=</m:t>
                    </m:r>
                    <m:sSup>
                      <m:sSupPr>
                        <m:ctrlPr>
                          <a:rPr lang="en-US" altLang="zh-CN" sz="2280" i="1">
                            <a:latin typeface="Cambria Math" panose="02040503050406030204" pitchFamily="18" charset="0"/>
                          </a:rPr>
                        </m:ctrlPr>
                      </m:sSupPr>
                      <m:e>
                        <m:d>
                          <m:dPr>
                            <m:ctrlPr>
                              <a:rPr lang="en-US" altLang="zh-CN" sz="2280" i="1">
                                <a:latin typeface="Cambria Math" panose="02040503050406030204" pitchFamily="18" charset="0"/>
                              </a:rPr>
                            </m:ctrlPr>
                          </m:dPr>
                          <m:e>
                            <m:sSup>
                              <m:sSupPr>
                                <m:ctrlPr>
                                  <a:rPr lang="en-US" altLang="zh-CN" sz="2280" i="1">
                                    <a:latin typeface="Cambria Math" panose="02040503050406030204" pitchFamily="18" charset="0"/>
                                  </a:rPr>
                                </m:ctrlPr>
                              </m:sSupPr>
                              <m:e>
                                <m:nary>
                                  <m:naryPr>
                                    <m:chr m:val="∑"/>
                                    <m:ctrlPr>
                                      <a:rPr lang="en-US" altLang="zh-CN" sz="2280" i="1">
                                        <a:latin typeface="Cambria Math" panose="02040503050406030204" pitchFamily="18" charset="0"/>
                                      </a:rPr>
                                    </m:ctrlPr>
                                  </m:naryPr>
                                  <m:sub>
                                    <m:r>
                                      <m:rPr>
                                        <m:brk m:alnAt="23"/>
                                      </m:rPr>
                                      <a:rPr lang="en-US" altLang="zh-CN" sz="2280" i="1">
                                        <a:latin typeface="Cambria Math"/>
                                      </a:rPr>
                                      <m:t>𝒊</m:t>
                                    </m:r>
                                    <m:r>
                                      <a:rPr lang="en-US" altLang="zh-CN" sz="2280" i="1">
                                        <a:latin typeface="Cambria Math"/>
                                      </a:rPr>
                                      <m:t>=</m:t>
                                    </m:r>
                                    <m:r>
                                      <a:rPr lang="en-US" altLang="zh-CN" sz="2280" i="1">
                                        <a:latin typeface="Cambria Math"/>
                                      </a:rPr>
                                      <m:t>𝟏</m:t>
                                    </m:r>
                                  </m:sub>
                                  <m:sup>
                                    <m:r>
                                      <a:rPr lang="en-US" altLang="zh-CN" sz="2280" i="1">
                                        <a:latin typeface="Cambria Math"/>
                                      </a:rPr>
                                      <m:t>𝑵</m:t>
                                    </m:r>
                                  </m:sup>
                                  <m:e>
                                    <m:d>
                                      <m:dPr>
                                        <m:begChr m:val="|"/>
                                        <m:endChr m:val="|"/>
                                        <m:ctrlPr>
                                          <a:rPr lang="en-US" altLang="zh-CN" sz="2280" i="1">
                                            <a:latin typeface="Cambria Math" panose="02040503050406030204" pitchFamily="18" charset="0"/>
                                          </a:rPr>
                                        </m:ctrlPr>
                                      </m:dPr>
                                      <m:e>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𝒊</m:t>
                                            </m:r>
                                          </m:sub>
                                        </m:sSub>
                                      </m:e>
                                    </m:d>
                                  </m:e>
                                </m:nary>
                              </m:e>
                              <m:sup>
                                <m:r>
                                  <a:rPr lang="en-US" altLang="zh-CN" sz="2280">
                                    <a:latin typeface="Cambria Math"/>
                                  </a:rPr>
                                  <m:t>𝟐</m:t>
                                </m:r>
                              </m:sup>
                            </m:sSup>
                          </m:e>
                        </m:d>
                      </m:e>
                      <m:sup>
                        <m:f>
                          <m:fPr>
                            <m:ctrlPr>
                              <a:rPr lang="en-US" altLang="zh-CN" sz="2280" i="1">
                                <a:latin typeface="Cambria Math" panose="02040503050406030204" pitchFamily="18" charset="0"/>
                              </a:rPr>
                            </m:ctrlPr>
                          </m:fPr>
                          <m:num>
                            <m:r>
                              <a:rPr lang="en-US" altLang="zh-CN" sz="2280" i="1">
                                <a:latin typeface="Cambria Math"/>
                              </a:rPr>
                              <m:t>𝟏</m:t>
                            </m:r>
                          </m:num>
                          <m:den>
                            <m:r>
                              <a:rPr lang="en-US" altLang="zh-CN" sz="2280" i="1">
                                <a:latin typeface="Cambria Math"/>
                              </a:rPr>
                              <m:t>𝟐</m:t>
                            </m:r>
                          </m:den>
                        </m:f>
                      </m:sup>
                    </m:sSup>
                  </m:oMath>
                </a14:m>
                <a:r>
                  <a:rPr lang="en-US" altLang="zh-CN" sz="2280" dirty="0"/>
                  <a:t>, Euclidean Norm,</a:t>
                </a:r>
                <a:r>
                  <a:rPr lang="zh-CN" altLang="en-US" sz="2280" dirty="0"/>
                  <a:t>欧几里德范数</a:t>
                </a:r>
                <a:endParaRPr lang="en-US" altLang="zh-CN" sz="2280" dirty="0"/>
              </a:p>
              <a:p>
                <a14:m>
                  <m:oMath xmlns:m="http://schemas.openxmlformats.org/officeDocument/2006/math">
                    <m:r>
                      <a:rPr lang="zh-CN" altLang="en-US" sz="2280" i="1">
                        <a:latin typeface="Cambria Math"/>
                      </a:rPr>
                      <m:t>∞</m:t>
                    </m:r>
                    <m:r>
                      <a:rPr lang="en-US" altLang="zh-CN" sz="2280" i="1">
                        <a:latin typeface="Cambria Math"/>
                      </a:rPr>
                      <m:t>−</m:t>
                    </m:r>
                    <m:r>
                      <a:rPr lang="zh-CN" altLang="en-US" sz="2280" i="1">
                        <a:latin typeface="Cambria Math"/>
                      </a:rPr>
                      <m:t>范数</m:t>
                    </m:r>
                  </m:oMath>
                </a14:m>
                <a:r>
                  <a:rPr lang="en-US" altLang="zh-CN" sz="2280" dirty="0"/>
                  <a:t>: </a:t>
                </a:r>
                <a14:m>
                  <m:oMath xmlns:m="http://schemas.openxmlformats.org/officeDocument/2006/math">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𝒙</m:t>
                            </m:r>
                          </m:e>
                        </m:d>
                      </m:e>
                      <m:sub>
                        <m:r>
                          <a:rPr lang="en-US" altLang="zh-CN" sz="2280" i="1">
                            <a:latin typeface="Cambria Math"/>
                            <a:ea typeface="Cambria Math"/>
                          </a:rPr>
                          <m:t>∞</m:t>
                        </m:r>
                      </m:sub>
                    </m:sSub>
                    <m:r>
                      <a:rPr lang="en-US" altLang="zh-CN" sz="2280" i="1">
                        <a:latin typeface="Cambria Math"/>
                      </a:rPr>
                      <m:t>=</m:t>
                    </m:r>
                    <m:r>
                      <a:rPr lang="en-US" altLang="zh-CN" sz="2280" i="1">
                        <a:latin typeface="Cambria Math"/>
                      </a:rPr>
                      <m:t>𝒎𝒂</m:t>
                    </m:r>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𝒊</m:t>
                        </m:r>
                      </m:sub>
                    </m:sSub>
                    <m:d>
                      <m:dPr>
                        <m:begChr m:val="|"/>
                        <m:endChr m:val="|"/>
                        <m:ctrlPr>
                          <a:rPr lang="en-US" altLang="zh-CN" sz="2280" i="1">
                            <a:latin typeface="Cambria Math" panose="02040503050406030204" pitchFamily="18" charset="0"/>
                          </a:rPr>
                        </m:ctrlPr>
                      </m:dPr>
                      <m:e>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𝒊</m:t>
                            </m:r>
                          </m:sub>
                        </m:sSub>
                      </m:e>
                    </m:d>
                  </m:oMath>
                </a14:m>
                <a:endParaRPr lang="en-US" altLang="zh-CN" sz="2280" dirty="0"/>
              </a:p>
              <a:p>
                <a14:m>
                  <m:oMath xmlns:m="http://schemas.openxmlformats.org/officeDocument/2006/math">
                    <m:r>
                      <a:rPr lang="en-US" altLang="zh-CN" sz="2280" i="1">
                        <a:latin typeface="Cambria Math"/>
                      </a:rPr>
                      <m:t>−</m:t>
                    </m:r>
                    <m:r>
                      <a:rPr lang="zh-CN" altLang="en-US" sz="2280" i="1">
                        <a:latin typeface="Cambria Math"/>
                      </a:rPr>
                      <m:t>∞</m:t>
                    </m:r>
                    <m:r>
                      <a:rPr lang="en-US" altLang="zh-CN" sz="2280" i="1">
                        <a:latin typeface="Cambria Math"/>
                      </a:rPr>
                      <m:t>−</m:t>
                    </m:r>
                    <m:r>
                      <a:rPr lang="zh-CN" altLang="en-US" sz="2280" i="1">
                        <a:latin typeface="Cambria Math"/>
                      </a:rPr>
                      <m:t>范数</m:t>
                    </m:r>
                  </m:oMath>
                </a14:m>
                <a:r>
                  <a:rPr lang="en-US" altLang="zh-CN" sz="2280" dirty="0"/>
                  <a:t>: </a:t>
                </a:r>
                <a14:m>
                  <m:oMath xmlns:m="http://schemas.openxmlformats.org/officeDocument/2006/math">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𝒙</m:t>
                            </m:r>
                          </m:e>
                        </m:d>
                      </m:e>
                      <m:sub>
                        <m:r>
                          <a:rPr lang="en-US" altLang="zh-CN" sz="2280" i="1">
                            <a:latin typeface="Cambria Math"/>
                          </a:rPr>
                          <m:t>−</m:t>
                        </m:r>
                        <m:r>
                          <a:rPr lang="en-US" altLang="zh-CN" sz="2280" i="1">
                            <a:latin typeface="Cambria Math"/>
                            <a:ea typeface="Cambria Math"/>
                          </a:rPr>
                          <m:t>∞</m:t>
                        </m:r>
                      </m:sub>
                    </m:sSub>
                    <m:r>
                      <a:rPr lang="en-US" altLang="zh-CN" sz="2280" i="1">
                        <a:latin typeface="Cambria Math"/>
                      </a:rPr>
                      <m:t>=</m:t>
                    </m:r>
                    <m:r>
                      <a:rPr lang="en-US" altLang="zh-CN" sz="2280" i="1">
                        <a:latin typeface="Cambria Math"/>
                      </a:rPr>
                      <m:t>𝒎𝒊</m:t>
                    </m:r>
                    <m:sSub>
                      <m:sSubPr>
                        <m:ctrlPr>
                          <a:rPr lang="en-US" altLang="zh-CN" sz="2280" i="1">
                            <a:latin typeface="Cambria Math" panose="02040503050406030204" pitchFamily="18" charset="0"/>
                          </a:rPr>
                        </m:ctrlPr>
                      </m:sSubPr>
                      <m:e>
                        <m:r>
                          <a:rPr lang="en-US" altLang="zh-CN" sz="2280" i="1">
                            <a:latin typeface="Cambria Math"/>
                          </a:rPr>
                          <m:t>𝒏</m:t>
                        </m:r>
                      </m:e>
                      <m:sub>
                        <m:r>
                          <a:rPr lang="en-US" altLang="zh-CN" sz="2280" i="1">
                            <a:latin typeface="Cambria Math"/>
                          </a:rPr>
                          <m:t>𝒊</m:t>
                        </m:r>
                      </m:sub>
                    </m:sSub>
                    <m:d>
                      <m:dPr>
                        <m:begChr m:val="|"/>
                        <m:endChr m:val="|"/>
                        <m:ctrlPr>
                          <a:rPr lang="en-US" altLang="zh-CN" sz="2280" i="1">
                            <a:latin typeface="Cambria Math" panose="02040503050406030204" pitchFamily="18" charset="0"/>
                          </a:rPr>
                        </m:ctrlPr>
                      </m:dPr>
                      <m:e>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𝒊</m:t>
                            </m:r>
                          </m:sub>
                        </m:sSub>
                      </m:e>
                    </m:d>
                  </m:oMath>
                </a14:m>
                <a:endParaRPr lang="en-US" altLang="zh-CN" sz="2280" dirty="0"/>
              </a:p>
              <a:p>
                <a14:m>
                  <m:oMath xmlns:m="http://schemas.openxmlformats.org/officeDocument/2006/math">
                    <m:r>
                      <a:rPr lang="en-US" altLang="zh-CN" sz="2280" i="1">
                        <a:latin typeface="Cambria Math"/>
                      </a:rPr>
                      <m:t>𝒑</m:t>
                    </m:r>
                    <m:r>
                      <a:rPr lang="en-US" altLang="zh-CN" sz="2280" i="1">
                        <a:latin typeface="Cambria Math"/>
                      </a:rPr>
                      <m:t>−</m:t>
                    </m:r>
                    <m:r>
                      <a:rPr lang="zh-CN" altLang="en-US" sz="2280" i="1">
                        <a:latin typeface="Cambria Math"/>
                      </a:rPr>
                      <m:t>范数</m:t>
                    </m:r>
                  </m:oMath>
                </a14:m>
                <a:r>
                  <a:rPr lang="en-US" altLang="zh-CN" sz="2280" dirty="0"/>
                  <a:t>:</a:t>
                </a:r>
                <a14:m>
                  <m:oMath xmlns:m="http://schemas.openxmlformats.org/officeDocument/2006/math">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𝒙</m:t>
                            </m:r>
                          </m:e>
                        </m:d>
                      </m:e>
                      <m:sub>
                        <m:r>
                          <a:rPr lang="en-US" altLang="zh-CN" sz="2280" i="1">
                            <a:latin typeface="Cambria Math"/>
                          </a:rPr>
                          <m:t>𝒑</m:t>
                        </m:r>
                      </m:sub>
                    </m:sSub>
                    <m:r>
                      <a:rPr lang="en-US" altLang="zh-CN" sz="2280" i="1">
                        <a:latin typeface="Cambria Math"/>
                      </a:rPr>
                      <m:t>=</m:t>
                    </m:r>
                    <m:sSup>
                      <m:sSupPr>
                        <m:ctrlPr>
                          <a:rPr lang="en-US" altLang="zh-CN" sz="2280" i="1">
                            <a:latin typeface="Cambria Math" panose="02040503050406030204" pitchFamily="18" charset="0"/>
                          </a:rPr>
                        </m:ctrlPr>
                      </m:sSupPr>
                      <m:e>
                        <m:d>
                          <m:dPr>
                            <m:ctrlPr>
                              <a:rPr lang="en-US" altLang="zh-CN" sz="2280" i="1">
                                <a:latin typeface="Cambria Math" panose="02040503050406030204" pitchFamily="18" charset="0"/>
                              </a:rPr>
                            </m:ctrlPr>
                          </m:dPr>
                          <m:e>
                            <m:sSup>
                              <m:sSupPr>
                                <m:ctrlPr>
                                  <a:rPr lang="en-US" altLang="zh-CN" sz="2280" i="1">
                                    <a:latin typeface="Cambria Math" panose="02040503050406030204" pitchFamily="18" charset="0"/>
                                  </a:rPr>
                                </m:ctrlPr>
                              </m:sSupPr>
                              <m:e>
                                <m:nary>
                                  <m:naryPr>
                                    <m:chr m:val="∑"/>
                                    <m:ctrlPr>
                                      <a:rPr lang="en-US" altLang="zh-CN" sz="2280" i="1">
                                        <a:latin typeface="Cambria Math" panose="02040503050406030204" pitchFamily="18" charset="0"/>
                                      </a:rPr>
                                    </m:ctrlPr>
                                  </m:naryPr>
                                  <m:sub>
                                    <m:r>
                                      <m:rPr>
                                        <m:brk m:alnAt="23"/>
                                      </m:rPr>
                                      <a:rPr lang="en-US" altLang="zh-CN" sz="2280" i="1">
                                        <a:latin typeface="Cambria Math"/>
                                      </a:rPr>
                                      <m:t>𝒊</m:t>
                                    </m:r>
                                    <m:r>
                                      <a:rPr lang="en-US" altLang="zh-CN" sz="2280" i="1">
                                        <a:latin typeface="Cambria Math"/>
                                      </a:rPr>
                                      <m:t>=</m:t>
                                    </m:r>
                                    <m:r>
                                      <a:rPr lang="en-US" altLang="zh-CN" sz="2280" i="1">
                                        <a:latin typeface="Cambria Math"/>
                                      </a:rPr>
                                      <m:t>𝟏</m:t>
                                    </m:r>
                                  </m:sub>
                                  <m:sup>
                                    <m:r>
                                      <a:rPr lang="en-US" altLang="zh-CN" sz="2280" i="1">
                                        <a:latin typeface="Cambria Math"/>
                                      </a:rPr>
                                      <m:t>𝑵</m:t>
                                    </m:r>
                                  </m:sup>
                                  <m:e>
                                    <m:d>
                                      <m:dPr>
                                        <m:begChr m:val="|"/>
                                        <m:endChr m:val="|"/>
                                        <m:ctrlPr>
                                          <a:rPr lang="en-US" altLang="zh-CN" sz="2280" i="1">
                                            <a:latin typeface="Cambria Math" panose="02040503050406030204" pitchFamily="18" charset="0"/>
                                          </a:rPr>
                                        </m:ctrlPr>
                                      </m:dPr>
                                      <m:e>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𝒊</m:t>
                                            </m:r>
                                          </m:sub>
                                        </m:sSub>
                                      </m:e>
                                    </m:d>
                                  </m:e>
                                </m:nary>
                              </m:e>
                              <m:sup>
                                <m:r>
                                  <a:rPr lang="en-US" altLang="zh-CN" sz="2280" i="1">
                                    <a:latin typeface="Cambria Math"/>
                                  </a:rPr>
                                  <m:t>𝒑</m:t>
                                </m:r>
                              </m:sup>
                            </m:sSup>
                          </m:e>
                        </m:d>
                      </m:e>
                      <m:sup>
                        <m:r>
                          <a:rPr lang="en-US" altLang="zh-CN" sz="2280" i="1">
                            <a:latin typeface="Cambria Math"/>
                          </a:rPr>
                          <m:t>𝟏</m:t>
                        </m:r>
                        <m:r>
                          <a:rPr lang="en-US" altLang="zh-CN" sz="2280" i="1">
                            <a:latin typeface="Cambria Math"/>
                          </a:rPr>
                          <m:t>/</m:t>
                        </m:r>
                        <m:r>
                          <a:rPr lang="en-US" altLang="zh-CN" sz="2280" i="1">
                            <a:latin typeface="Cambria Math"/>
                          </a:rPr>
                          <m:t>𝒑</m:t>
                        </m:r>
                      </m:sup>
                    </m:sSup>
                  </m:oMath>
                </a14:m>
                <a:r>
                  <a:rPr lang="en-US" altLang="zh-CN" sz="2280" dirty="0"/>
                  <a:t>,</a:t>
                </a:r>
              </a:p>
              <a:p>
                <a:r>
                  <a:rPr lang="zh-CN" altLang="en-US" sz="2280" dirty="0"/>
                  <a:t>注意：显然</a:t>
                </a:r>
                <a14:m>
                  <m:oMath xmlns:m="http://schemas.openxmlformats.org/officeDocument/2006/math">
                    <m:r>
                      <a:rPr lang="en-US" altLang="zh-CN" sz="2280" i="1">
                        <a:latin typeface="Cambria Math"/>
                      </a:rPr>
                      <m:t>𝒑</m:t>
                    </m:r>
                    <m:r>
                      <a:rPr lang="en-US" altLang="zh-CN" sz="2280" i="1">
                        <a:latin typeface="Cambria Math"/>
                      </a:rPr>
                      <m:t>−</m:t>
                    </m:r>
                    <m:r>
                      <a:rPr lang="zh-CN" altLang="en-US" sz="2280" i="1">
                        <a:latin typeface="Cambria Math"/>
                      </a:rPr>
                      <m:t>范数</m:t>
                    </m:r>
                  </m:oMath>
                </a14:m>
                <a:r>
                  <a:rPr lang="zh-CN" altLang="en-US" sz="2280" dirty="0"/>
                  <a:t>包括前面的几种特殊情况，</a:t>
                </a:r>
                <a14:m>
                  <m:oMath xmlns:m="http://schemas.openxmlformats.org/officeDocument/2006/math">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𝒙</m:t>
                            </m:r>
                          </m:e>
                        </m:d>
                      </m:e>
                      <m:sub>
                        <m:r>
                          <a:rPr lang="en-US" altLang="zh-CN" sz="2280" i="1">
                            <a:latin typeface="Cambria Math"/>
                          </a:rPr>
                          <m:t>𝒑</m:t>
                        </m:r>
                      </m:sub>
                    </m:sSub>
                    <m:r>
                      <a:rPr lang="en-US" altLang="zh-CN" sz="2280" i="1">
                        <a:latin typeface="Cambria Math"/>
                      </a:rPr>
                      <m:t>=</m:t>
                    </m:r>
                    <m:sSup>
                      <m:sSupPr>
                        <m:ctrlPr>
                          <a:rPr lang="en-US" altLang="zh-CN" sz="2280" i="1">
                            <a:latin typeface="Cambria Math" panose="02040503050406030204" pitchFamily="18" charset="0"/>
                          </a:rPr>
                        </m:ctrlPr>
                      </m:sSupPr>
                      <m:e>
                        <m:d>
                          <m:dPr>
                            <m:ctrlPr>
                              <a:rPr lang="en-US" altLang="zh-CN" sz="2280" i="1">
                                <a:latin typeface="Cambria Math" panose="02040503050406030204" pitchFamily="18" charset="0"/>
                              </a:rPr>
                            </m:ctrlPr>
                          </m:dPr>
                          <m:e>
                            <m:sSup>
                              <m:sSupPr>
                                <m:ctrlPr>
                                  <a:rPr lang="en-US" altLang="zh-CN" sz="2280" i="1">
                                    <a:latin typeface="Cambria Math" panose="02040503050406030204" pitchFamily="18" charset="0"/>
                                  </a:rPr>
                                </m:ctrlPr>
                              </m:sSupPr>
                              <m:e>
                                <m:nary>
                                  <m:naryPr>
                                    <m:chr m:val="∑"/>
                                    <m:ctrlPr>
                                      <a:rPr lang="en-US" altLang="zh-CN" sz="2280" i="1">
                                        <a:latin typeface="Cambria Math" panose="02040503050406030204" pitchFamily="18" charset="0"/>
                                      </a:rPr>
                                    </m:ctrlPr>
                                  </m:naryPr>
                                  <m:sub>
                                    <m:r>
                                      <m:rPr>
                                        <m:brk m:alnAt="23"/>
                                      </m:rPr>
                                      <a:rPr lang="en-US" altLang="zh-CN" sz="2280" i="1">
                                        <a:latin typeface="Cambria Math"/>
                                      </a:rPr>
                                      <m:t>𝒊</m:t>
                                    </m:r>
                                    <m:r>
                                      <a:rPr lang="en-US" altLang="zh-CN" sz="2280" i="1">
                                        <a:latin typeface="Cambria Math"/>
                                      </a:rPr>
                                      <m:t>=</m:t>
                                    </m:r>
                                    <m:r>
                                      <a:rPr lang="en-US" altLang="zh-CN" sz="2280" i="1">
                                        <a:latin typeface="Cambria Math"/>
                                      </a:rPr>
                                      <m:t>𝟏</m:t>
                                    </m:r>
                                  </m:sub>
                                  <m:sup>
                                    <m:r>
                                      <a:rPr lang="en-US" altLang="zh-CN" sz="2280" i="1">
                                        <a:latin typeface="Cambria Math"/>
                                      </a:rPr>
                                      <m:t>𝑵</m:t>
                                    </m:r>
                                  </m:sup>
                                  <m:e>
                                    <m:d>
                                      <m:dPr>
                                        <m:begChr m:val="|"/>
                                        <m:endChr m:val="|"/>
                                        <m:ctrlPr>
                                          <a:rPr lang="en-US" altLang="zh-CN" sz="2280" i="1">
                                            <a:latin typeface="Cambria Math" panose="02040503050406030204" pitchFamily="18" charset="0"/>
                                          </a:rPr>
                                        </m:ctrlPr>
                                      </m:dPr>
                                      <m:e>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𝒊</m:t>
                                            </m:r>
                                          </m:sub>
                                        </m:sSub>
                                      </m:e>
                                    </m:d>
                                  </m:e>
                                </m:nary>
                              </m:e>
                              <m:sup>
                                <m:r>
                                  <a:rPr lang="en-US" altLang="zh-CN" sz="2280" i="1">
                                    <a:latin typeface="Cambria Math"/>
                                  </a:rPr>
                                  <m:t>𝒑</m:t>
                                </m:r>
                              </m:sup>
                            </m:sSup>
                          </m:e>
                        </m:d>
                      </m:e>
                      <m:sup>
                        <m:f>
                          <m:fPr>
                            <m:ctrlPr>
                              <a:rPr lang="en-US" altLang="zh-CN" sz="2280" i="1">
                                <a:latin typeface="Cambria Math" panose="02040503050406030204" pitchFamily="18" charset="0"/>
                              </a:rPr>
                            </m:ctrlPr>
                          </m:fPr>
                          <m:num>
                            <m:r>
                              <a:rPr lang="en-US" altLang="zh-CN" sz="2280" i="1">
                                <a:latin typeface="Cambria Math"/>
                              </a:rPr>
                              <m:t>𝟏</m:t>
                            </m:r>
                          </m:num>
                          <m:den>
                            <m:r>
                              <a:rPr lang="en-US" altLang="zh-CN" sz="2280" i="1">
                                <a:latin typeface="Cambria Math"/>
                              </a:rPr>
                              <m:t>𝒑</m:t>
                            </m:r>
                          </m:den>
                        </m:f>
                      </m:sup>
                    </m:sSup>
                  </m:oMath>
                </a14:m>
                <a:r>
                  <a:rPr lang="en-US" altLang="zh-CN" sz="2280" dirty="0"/>
                  <a:t>(</a:t>
                </a:r>
                <a:r>
                  <a:rPr lang="zh-CN" altLang="en-US" sz="2280" dirty="0"/>
                  <a:t>不妨令</a:t>
                </a:r>
                <a14:m>
                  <m:oMath xmlns:m="http://schemas.openxmlformats.org/officeDocument/2006/math">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𝒊</m:t>
                        </m:r>
                      </m:sub>
                    </m:sSub>
                  </m:oMath>
                </a14:m>
                <a:r>
                  <a:rPr lang="zh-CN" altLang="en-US" sz="2280" dirty="0"/>
                  <a:t>降序排列</a:t>
                </a:r>
                <a:r>
                  <a:rPr lang="en-US" altLang="zh-CN" sz="2280" dirty="0"/>
                  <a:t>)</a:t>
                </a:r>
                <a14:m>
                  <m:oMath xmlns:m="http://schemas.openxmlformats.org/officeDocument/2006/math">
                    <m:r>
                      <a:rPr lang="en-US" altLang="zh-CN" sz="2280" i="1">
                        <a:latin typeface="Cambria Math"/>
                      </a:rPr>
                      <m:t>=</m:t>
                    </m:r>
                    <m:d>
                      <m:dPr>
                        <m:begChr m:val="|"/>
                        <m:endChr m:val="|"/>
                        <m:ctrlPr>
                          <a:rPr lang="en-US" altLang="zh-CN" sz="2280" i="1">
                            <a:latin typeface="Cambria Math" panose="02040503050406030204" pitchFamily="18" charset="0"/>
                          </a:rPr>
                        </m:ctrlPr>
                      </m:dPr>
                      <m:e>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𝟏</m:t>
                            </m:r>
                          </m:sub>
                        </m:sSub>
                      </m:e>
                    </m:d>
                    <m:sSup>
                      <m:sSupPr>
                        <m:ctrlPr>
                          <a:rPr lang="en-US" altLang="zh-CN" sz="2280" i="1">
                            <a:latin typeface="Cambria Math" panose="02040503050406030204" pitchFamily="18" charset="0"/>
                          </a:rPr>
                        </m:ctrlPr>
                      </m:sSupPr>
                      <m:e>
                        <m:d>
                          <m:dPr>
                            <m:ctrlPr>
                              <a:rPr lang="en-US" altLang="zh-CN" sz="2280" i="1">
                                <a:latin typeface="Cambria Math" panose="02040503050406030204" pitchFamily="18" charset="0"/>
                              </a:rPr>
                            </m:ctrlPr>
                          </m:dPr>
                          <m:e>
                            <m:r>
                              <a:rPr lang="en-US" altLang="zh-CN" sz="2280" i="1">
                                <a:latin typeface="Cambria Math"/>
                              </a:rPr>
                              <m:t>𝒌</m:t>
                            </m:r>
                            <m:r>
                              <a:rPr lang="en-US" altLang="zh-CN" sz="2280" i="1">
                                <a:latin typeface="Cambria Math"/>
                              </a:rPr>
                              <m:t>+</m:t>
                            </m:r>
                            <m:sSup>
                              <m:sSupPr>
                                <m:ctrlPr>
                                  <a:rPr lang="en-US" altLang="zh-CN" sz="2280" i="1">
                                    <a:latin typeface="Cambria Math" panose="02040503050406030204" pitchFamily="18" charset="0"/>
                                  </a:rPr>
                                </m:ctrlPr>
                              </m:sSupPr>
                              <m:e>
                                <m:d>
                                  <m:dPr>
                                    <m:begChr m:val="|"/>
                                    <m:endChr m:val="|"/>
                                    <m:ctrlPr>
                                      <a:rPr lang="en-US" altLang="zh-CN" sz="2280" i="1">
                                        <a:latin typeface="Cambria Math" panose="02040503050406030204" pitchFamily="18" charset="0"/>
                                      </a:rPr>
                                    </m:ctrlPr>
                                  </m:dPr>
                                  <m:e>
                                    <m:f>
                                      <m:fPr>
                                        <m:ctrlPr>
                                          <a:rPr lang="en-US" altLang="zh-CN" sz="2280" i="1">
                                            <a:latin typeface="Cambria Math" panose="02040503050406030204" pitchFamily="18" charset="0"/>
                                          </a:rPr>
                                        </m:ctrlPr>
                                      </m:fPr>
                                      <m:num>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𝒌</m:t>
                                            </m:r>
                                            <m:r>
                                              <a:rPr lang="en-US" altLang="zh-CN" sz="2280" i="1">
                                                <a:latin typeface="Cambria Math"/>
                                              </a:rPr>
                                              <m:t>+</m:t>
                                            </m:r>
                                            <m:r>
                                              <a:rPr lang="en-US" altLang="zh-CN" sz="2280" i="1">
                                                <a:latin typeface="Cambria Math"/>
                                              </a:rPr>
                                              <m:t>𝟏</m:t>
                                            </m:r>
                                          </m:sub>
                                        </m:sSub>
                                      </m:num>
                                      <m:den>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𝟏</m:t>
                                            </m:r>
                                          </m:sub>
                                        </m:sSub>
                                      </m:den>
                                    </m:f>
                                  </m:e>
                                </m:d>
                              </m:e>
                              <m:sup>
                                <m:r>
                                  <a:rPr lang="en-US" altLang="zh-CN" sz="2280" i="1">
                                    <a:latin typeface="Cambria Math"/>
                                  </a:rPr>
                                  <m:t>𝒑</m:t>
                                </m:r>
                              </m:sup>
                            </m:sSup>
                            <m:r>
                              <a:rPr lang="en-US" altLang="zh-CN" sz="2280" i="1">
                                <a:latin typeface="Cambria Math"/>
                              </a:rPr>
                              <m:t>+⋯+</m:t>
                            </m:r>
                            <m:sSup>
                              <m:sSupPr>
                                <m:ctrlPr>
                                  <a:rPr lang="en-US" altLang="zh-CN" sz="2280" i="1">
                                    <a:latin typeface="Cambria Math" panose="02040503050406030204" pitchFamily="18" charset="0"/>
                                  </a:rPr>
                                </m:ctrlPr>
                              </m:sSupPr>
                              <m:e>
                                <m:d>
                                  <m:dPr>
                                    <m:begChr m:val="|"/>
                                    <m:endChr m:val="|"/>
                                    <m:ctrlPr>
                                      <a:rPr lang="en-US" altLang="zh-CN" sz="2280" i="1">
                                        <a:latin typeface="Cambria Math" panose="02040503050406030204" pitchFamily="18" charset="0"/>
                                      </a:rPr>
                                    </m:ctrlPr>
                                  </m:dPr>
                                  <m:e>
                                    <m:f>
                                      <m:fPr>
                                        <m:ctrlPr>
                                          <a:rPr lang="en-US" altLang="zh-CN" sz="2280" i="1">
                                            <a:latin typeface="Cambria Math" panose="02040503050406030204" pitchFamily="18" charset="0"/>
                                          </a:rPr>
                                        </m:ctrlPr>
                                      </m:fPr>
                                      <m:num>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𝑵</m:t>
                                            </m:r>
                                          </m:sub>
                                        </m:sSub>
                                      </m:num>
                                      <m:den>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𝟏</m:t>
                                            </m:r>
                                          </m:sub>
                                        </m:sSub>
                                      </m:den>
                                    </m:f>
                                  </m:e>
                                </m:d>
                              </m:e>
                              <m:sup>
                                <m:r>
                                  <a:rPr lang="en-US" altLang="zh-CN" sz="2280" i="1">
                                    <a:latin typeface="Cambria Math"/>
                                  </a:rPr>
                                  <m:t>𝒑</m:t>
                                </m:r>
                              </m:sup>
                            </m:sSup>
                          </m:e>
                        </m:d>
                      </m:e>
                      <m:sup>
                        <m:f>
                          <m:fPr>
                            <m:ctrlPr>
                              <a:rPr lang="en-US" altLang="zh-CN" sz="2280" i="1">
                                <a:latin typeface="Cambria Math" panose="02040503050406030204" pitchFamily="18" charset="0"/>
                              </a:rPr>
                            </m:ctrlPr>
                          </m:fPr>
                          <m:num>
                            <m:r>
                              <a:rPr lang="en-US" altLang="zh-CN" sz="2280">
                                <a:latin typeface="Cambria Math"/>
                              </a:rPr>
                              <m:t>𝟏</m:t>
                            </m:r>
                          </m:num>
                          <m:den>
                            <m:r>
                              <a:rPr lang="en-US" altLang="zh-CN" sz="2280">
                                <a:latin typeface="Cambria Math"/>
                              </a:rPr>
                              <m:t>𝐩</m:t>
                            </m:r>
                          </m:den>
                        </m:f>
                      </m:sup>
                    </m:sSup>
                    <m:r>
                      <a:rPr lang="en-US" altLang="zh-CN" sz="2280">
                        <a:latin typeface="Cambria Math"/>
                      </a:rPr>
                      <m:t>→</m:t>
                    </m:r>
                    <m:d>
                      <m:dPr>
                        <m:begChr m:val="|"/>
                        <m:endChr m:val="|"/>
                        <m:ctrlPr>
                          <a:rPr lang="en-US" altLang="zh-CN" sz="2280" i="1">
                            <a:latin typeface="Cambria Math" panose="02040503050406030204" pitchFamily="18" charset="0"/>
                          </a:rPr>
                        </m:ctrlPr>
                      </m:dPr>
                      <m:e>
                        <m:sSub>
                          <m:sSubPr>
                            <m:ctrlPr>
                              <a:rPr lang="en-US" altLang="zh-CN" sz="2280" i="1">
                                <a:latin typeface="Cambria Math" panose="02040503050406030204" pitchFamily="18" charset="0"/>
                              </a:rPr>
                            </m:ctrlPr>
                          </m:sSubPr>
                          <m:e>
                            <m:r>
                              <a:rPr lang="en-US" altLang="zh-CN" sz="2280" i="1">
                                <a:latin typeface="Cambria Math"/>
                              </a:rPr>
                              <m:t>𝒙</m:t>
                            </m:r>
                          </m:e>
                          <m:sub>
                            <m:r>
                              <a:rPr lang="en-US" altLang="zh-CN" sz="2280" i="1">
                                <a:latin typeface="Cambria Math"/>
                              </a:rPr>
                              <m:t>𝟏</m:t>
                            </m:r>
                          </m:sub>
                        </m:sSub>
                      </m:e>
                    </m:d>
                  </m:oMath>
                </a14:m>
                <a:endParaRPr lang="zh-CN" altLang="en-US" sz="228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80" t="-2661" b="-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964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如何改进？正则化方法</a:t>
                </a:r>
                <a:r>
                  <a:rPr lang="en-US" altLang="zh-CN" dirty="0"/>
                  <a:t>(Regularization)</a:t>
                </a:r>
              </a:p>
              <a:p>
                <a:r>
                  <a:rPr lang="zh-CN" altLang="en-US" dirty="0"/>
                  <a:t>对权系数进行限定，对近似模型进行约束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𝑬</m:t>
                          </m:r>
                        </m:e>
                      </m:acc>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𝒘</m:t>
                          </m:r>
                        </m:e>
                      </m:d>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𝟏</m:t>
                          </m:r>
                        </m:num>
                        <m:den>
                          <m:r>
                            <a:rPr lang="en-US" altLang="zh-CN" b="1" i="1" dirty="0" smtClean="0">
                              <a:latin typeface="Cambria Math" panose="02040503050406030204" pitchFamily="18" charset="0"/>
                            </a:rPr>
                            <m:t>𝟐</m:t>
                          </m:r>
                        </m:den>
                      </m:f>
                      <m:nary>
                        <m:naryPr>
                          <m:chr m:val="∑"/>
                          <m:ctrlPr>
                            <a:rPr lang="en-US" altLang="zh-CN" b="1" i="1" dirty="0" smtClean="0">
                              <a:latin typeface="Cambria Math" panose="02040503050406030204" pitchFamily="18" charset="0"/>
                            </a:rPr>
                          </m:ctrlPr>
                        </m:naryPr>
                        <m:sub>
                          <m:r>
                            <a:rPr lang="en-US" altLang="zh-CN" b="1" i="1" dirty="0" smtClean="0">
                              <a:latin typeface="Cambria Math" panose="02040503050406030204" pitchFamily="18" charset="0"/>
                            </a:rPr>
                            <m:t>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up>
                          <m:r>
                            <a:rPr lang="en-US" altLang="zh-CN" b="1" i="1" dirty="0" smtClean="0">
                              <a:latin typeface="Cambria Math" panose="02040503050406030204" pitchFamily="18" charset="0"/>
                            </a:rPr>
                            <m:t>𝑵</m:t>
                          </m:r>
                        </m:sup>
                        <m:e>
                          <m:sSup>
                            <m:sSupPr>
                              <m:ctrlPr>
                                <a:rPr lang="en-US" altLang="zh-CN" b="1" i="1" dirty="0" smtClean="0">
                                  <a:latin typeface="Cambria Math" panose="02040503050406030204" pitchFamily="18" charset="0"/>
                                </a:rPr>
                              </m:ctrlPr>
                            </m:sSupPr>
                            <m:e>
                              <m:d>
                                <m:dPr>
                                  <m:begChr m:val="{"/>
                                  <m:endChr m:val="}"/>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𝒚</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𝒘</m:t>
                                      </m:r>
                                    </m:e>
                                  </m:d>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𝒕</m:t>
                                      </m:r>
                                    </m:e>
                                    <m:sub>
                                      <m:r>
                                        <a:rPr lang="en-US" altLang="zh-CN" b="1" i="1" dirty="0" smtClean="0">
                                          <a:latin typeface="Cambria Math" panose="02040503050406030204" pitchFamily="18" charset="0"/>
                                        </a:rPr>
                                        <m:t>𝒏</m:t>
                                      </m:r>
                                    </m:sub>
                                  </m:sSub>
                                </m:e>
                              </m:d>
                            </m:e>
                            <m:sup>
                              <m:r>
                                <a:rPr lang="en-US" altLang="zh-CN" b="1" i="1" dirty="0" smtClean="0">
                                  <a:latin typeface="Cambria Math" panose="02040503050406030204" pitchFamily="18" charset="0"/>
                                </a:rPr>
                                <m:t>𝟐</m:t>
                              </m:r>
                            </m:sup>
                          </m:sSup>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𝝀</m:t>
                              </m:r>
                            </m:num>
                            <m:den>
                              <m:r>
                                <a:rPr lang="en-US" altLang="zh-CN" b="1" i="1" dirty="0" smtClean="0">
                                  <a:latin typeface="Cambria Math" panose="02040503050406030204" pitchFamily="18" charset="0"/>
                                </a:rPr>
                                <m:t>𝟐</m:t>
                              </m:r>
                            </m:den>
                          </m:f>
                          <m:r>
                            <m:rPr>
                              <m:lit/>
                            </m:rP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𝒘</m:t>
                          </m:r>
                          <m:r>
                            <m:rPr>
                              <m:lit/>
                            </m:rPr>
                            <a:rPr lang="en-US" altLang="zh-CN" b="1" i="1" dirty="0" smtClean="0">
                              <a:latin typeface="Cambria Math" panose="02040503050406030204" pitchFamily="18" charset="0"/>
                            </a:rPr>
                            <m:t>|</m:t>
                          </m:r>
                          <m:sSubSup>
                            <m:sSubSupPr>
                              <m:ctrlPr>
                                <a:rPr lang="en-US" altLang="zh-CN" b="1" i="1" dirty="0" smtClean="0">
                                  <a:latin typeface="Cambria Math" panose="02040503050406030204" pitchFamily="18" charset="0"/>
                                </a:rPr>
                              </m:ctrlPr>
                            </m:sSubSupPr>
                            <m:e>
                              <m:r>
                                <m:rPr>
                                  <m:lit/>
                                </m:rPr>
                                <a:rPr lang="en-US" altLang="zh-CN" b="1" i="1" dirty="0" smtClean="0">
                                  <a:latin typeface="Cambria Math" panose="02040503050406030204" pitchFamily="18" charset="0"/>
                                </a:rPr>
                                <m:t>|</m:t>
                              </m:r>
                            </m:e>
                            <m:sub>
                              <m:r>
                                <a:rPr lang="en-US" altLang="zh-CN" b="1" i="1" dirty="0" smtClean="0">
                                  <a:latin typeface="Cambria Math" panose="02040503050406030204" pitchFamily="18" charset="0"/>
                                </a:rPr>
                                <m:t>𝟐</m:t>
                              </m:r>
                            </m:sub>
                            <m:sup>
                              <m:r>
                                <a:rPr lang="en-US" altLang="zh-CN" b="1" i="1" dirty="0" smtClean="0">
                                  <a:latin typeface="Cambria Math" panose="02040503050406030204" pitchFamily="18" charset="0"/>
                                </a:rPr>
                                <m:t>𝟐</m:t>
                              </m:r>
                            </m:sup>
                          </m:sSubSup>
                        </m:e>
                      </m:nary>
                    </m:oMath>
                  </m:oMathPara>
                </a14:m>
                <a:endParaRPr lang="en-US" altLang="zh-CN" b="1" dirty="0"/>
              </a:p>
              <a:p>
                <a:r>
                  <a:rPr lang="zh-CN" altLang="en-US" dirty="0"/>
                  <a:t>系数</a:t>
                </a:r>
                <a14:m>
                  <m:oMath xmlns:m="http://schemas.openxmlformats.org/officeDocument/2006/math">
                    <m:r>
                      <a:rPr lang="en-US" altLang="zh-CN" b="1" i="1" smtClean="0">
                        <a:latin typeface="Cambria Math" panose="02040503050406030204" pitchFamily="18" charset="0"/>
                      </a:rPr>
                      <m:t>𝝀</m:t>
                    </m:r>
                  </m:oMath>
                </a14:m>
                <a:r>
                  <a:rPr lang="zh-CN" altLang="en-US" dirty="0"/>
                  <a:t>控制正则项与误差项之间的均衡程度</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2569198" y="4608115"/>
            <a:ext cx="6086530" cy="21600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p:sp>
        <p:nvSpPr>
          <p:cNvPr id="3" name="内容占位符 2"/>
          <p:cNvSpPr>
            <a:spLocks noGrp="1"/>
          </p:cNvSpPr>
          <p:nvPr>
            <p:ph idx="1"/>
          </p:nvPr>
        </p:nvSpPr>
        <p:spPr/>
        <p:txBody>
          <a:bodyPr/>
          <a:lstStyle/>
          <a:p>
            <a:r>
              <a:rPr lang="zh-CN" altLang="en-US" dirty="0"/>
              <a:t>正则因子对权系数的影响</a:t>
            </a:r>
          </a:p>
        </p:txBody>
      </p:sp>
      <p:pic>
        <p:nvPicPr>
          <p:cNvPr id="4" name="图片 3"/>
          <p:cNvPicPr>
            <a:picLocks noChangeAspect="1"/>
          </p:cNvPicPr>
          <p:nvPr/>
        </p:nvPicPr>
        <p:blipFill>
          <a:blip r:embed="rId2"/>
          <a:stretch>
            <a:fillRect/>
          </a:stretch>
        </p:blipFill>
        <p:spPr>
          <a:xfrm>
            <a:off x="3264931" y="2467475"/>
            <a:ext cx="5195489" cy="36421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zh-CN" altLang="en-US" sz="3040" dirty="0"/>
                  <a:t>拟合：</a:t>
                </a:r>
                <a14:m>
                  <m:oMath xmlns:m="http://schemas.openxmlformats.org/officeDocument/2006/math">
                    <m:acc>
                      <m:accPr>
                        <m:chr m:val="̃"/>
                        <m:ctrlPr>
                          <a:rPr lang="en-US" altLang="zh-CN" sz="3040" i="1">
                            <a:latin typeface="Cambria Math" panose="02040503050406030204" pitchFamily="18" charset="0"/>
                          </a:rPr>
                        </m:ctrlPr>
                      </m:accPr>
                      <m:e>
                        <m:r>
                          <a:rPr lang="en-US" altLang="zh-CN" sz="3040" i="1">
                            <a:latin typeface="Cambria Math" panose="02040503050406030204" pitchFamily="18" charset="0"/>
                          </a:rPr>
                          <m:t>𝑬</m:t>
                        </m:r>
                      </m:e>
                    </m:acc>
                    <m:d>
                      <m:dPr>
                        <m:ctrlPr>
                          <a:rPr lang="en-US" altLang="zh-CN" sz="3040" i="1" dirty="0">
                            <a:latin typeface="Cambria Math" panose="02040503050406030204" pitchFamily="18" charset="0"/>
                          </a:rPr>
                        </m:ctrlPr>
                      </m:dPr>
                      <m:e>
                        <m:r>
                          <a:rPr lang="en-US" altLang="zh-CN" sz="3040" i="1" dirty="0">
                            <a:latin typeface="Cambria Math" panose="02040503050406030204" pitchFamily="18" charset="0"/>
                          </a:rPr>
                          <m:t>𝒘</m:t>
                        </m:r>
                      </m:e>
                    </m:d>
                    <m:r>
                      <a:rPr lang="en-US" altLang="zh-CN" sz="3040" i="1" dirty="0">
                        <a:latin typeface="Cambria Math" panose="02040503050406030204" pitchFamily="18" charset="0"/>
                      </a:rPr>
                      <m:t>=</m:t>
                    </m:r>
                    <m:f>
                      <m:fPr>
                        <m:ctrlPr>
                          <a:rPr lang="en-US" altLang="zh-CN" sz="3040" i="1" dirty="0">
                            <a:latin typeface="Cambria Math" panose="02040503050406030204" pitchFamily="18" charset="0"/>
                          </a:rPr>
                        </m:ctrlPr>
                      </m:fPr>
                      <m:num>
                        <m:r>
                          <a:rPr lang="en-US" altLang="zh-CN" sz="3040" i="1" dirty="0">
                            <a:latin typeface="Cambria Math" panose="02040503050406030204" pitchFamily="18" charset="0"/>
                          </a:rPr>
                          <m:t>𝟏</m:t>
                        </m:r>
                      </m:num>
                      <m:den>
                        <m:r>
                          <a:rPr lang="en-US" altLang="zh-CN" sz="3040" i="1" dirty="0">
                            <a:latin typeface="Cambria Math" panose="02040503050406030204" pitchFamily="18" charset="0"/>
                          </a:rPr>
                          <m:t>𝟐</m:t>
                        </m:r>
                      </m:den>
                    </m:f>
                    <m:nary>
                      <m:naryPr>
                        <m:chr m:val="∑"/>
                        <m:ctrlPr>
                          <a:rPr lang="en-US" altLang="zh-CN" sz="3040" i="1" dirty="0">
                            <a:latin typeface="Cambria Math" panose="02040503050406030204" pitchFamily="18" charset="0"/>
                          </a:rPr>
                        </m:ctrlPr>
                      </m:naryPr>
                      <m:sub>
                        <m:r>
                          <a:rPr lang="en-US" altLang="zh-CN" sz="3040" i="1" dirty="0">
                            <a:latin typeface="Cambria Math" panose="02040503050406030204" pitchFamily="18" charset="0"/>
                          </a:rPr>
                          <m:t>𝒏</m:t>
                        </m:r>
                        <m:r>
                          <a:rPr lang="en-US" altLang="zh-CN" sz="3040" i="1" dirty="0">
                            <a:latin typeface="Cambria Math" panose="02040503050406030204" pitchFamily="18" charset="0"/>
                          </a:rPr>
                          <m:t>=</m:t>
                        </m:r>
                        <m:r>
                          <a:rPr lang="en-US" altLang="zh-CN" sz="3040" i="1" dirty="0">
                            <a:latin typeface="Cambria Math" panose="02040503050406030204" pitchFamily="18" charset="0"/>
                          </a:rPr>
                          <m:t>𝟏</m:t>
                        </m:r>
                      </m:sub>
                      <m:sup>
                        <m:r>
                          <a:rPr lang="en-US" altLang="zh-CN" sz="3040" i="1" dirty="0">
                            <a:latin typeface="Cambria Math" panose="02040503050406030204" pitchFamily="18" charset="0"/>
                          </a:rPr>
                          <m:t>𝑵</m:t>
                        </m:r>
                      </m:sup>
                      <m:e>
                        <m:sSup>
                          <m:sSupPr>
                            <m:ctrlPr>
                              <a:rPr lang="en-US" altLang="zh-CN" sz="3040" i="1" dirty="0">
                                <a:latin typeface="Cambria Math" panose="02040503050406030204" pitchFamily="18" charset="0"/>
                              </a:rPr>
                            </m:ctrlPr>
                          </m:sSupPr>
                          <m:e>
                            <m:d>
                              <m:dPr>
                                <m:begChr m:val="{"/>
                                <m:endChr m:val="}"/>
                                <m:ctrlPr>
                                  <a:rPr lang="en-US" altLang="zh-CN" sz="3040" i="1" dirty="0">
                                    <a:latin typeface="Cambria Math" panose="02040503050406030204" pitchFamily="18" charset="0"/>
                                  </a:rPr>
                                </m:ctrlPr>
                              </m:dPr>
                              <m:e>
                                <m:r>
                                  <a:rPr lang="en-US" altLang="zh-CN" sz="3040" i="1" dirty="0">
                                    <a:latin typeface="Cambria Math" panose="02040503050406030204" pitchFamily="18" charset="0"/>
                                  </a:rPr>
                                  <m:t>𝒚</m:t>
                                </m:r>
                                <m:d>
                                  <m:dPr>
                                    <m:ctrlPr>
                                      <a:rPr lang="en-US" altLang="zh-CN" sz="3040" i="1" dirty="0">
                                        <a:latin typeface="Cambria Math" panose="02040503050406030204" pitchFamily="18" charset="0"/>
                                      </a:rPr>
                                    </m:ctrlPr>
                                  </m:dPr>
                                  <m:e>
                                    <m:sSub>
                                      <m:sSubPr>
                                        <m:ctrlPr>
                                          <a:rPr lang="en-US" altLang="zh-CN" sz="3040" i="1" dirty="0">
                                            <a:latin typeface="Cambria Math" panose="02040503050406030204" pitchFamily="18" charset="0"/>
                                          </a:rPr>
                                        </m:ctrlPr>
                                      </m:sSubPr>
                                      <m:e>
                                        <m:r>
                                          <a:rPr lang="en-US" altLang="zh-CN" sz="3040" i="1" dirty="0">
                                            <a:latin typeface="Cambria Math" panose="02040503050406030204" pitchFamily="18" charset="0"/>
                                          </a:rPr>
                                          <m:t>𝒙</m:t>
                                        </m:r>
                                      </m:e>
                                      <m:sub>
                                        <m:r>
                                          <a:rPr lang="en-US" altLang="zh-CN" sz="3040" i="1" dirty="0">
                                            <a:latin typeface="Cambria Math" panose="02040503050406030204" pitchFamily="18" charset="0"/>
                                          </a:rPr>
                                          <m:t>𝒏</m:t>
                                        </m:r>
                                      </m:sub>
                                    </m:sSub>
                                    <m:r>
                                      <a:rPr lang="en-US" altLang="zh-CN" sz="3040" i="1" dirty="0">
                                        <a:latin typeface="Cambria Math" panose="02040503050406030204" pitchFamily="18" charset="0"/>
                                      </a:rPr>
                                      <m:t>,</m:t>
                                    </m:r>
                                    <m:r>
                                      <a:rPr lang="en-US" altLang="zh-CN" sz="3040" i="1" dirty="0">
                                        <a:latin typeface="Cambria Math" panose="02040503050406030204" pitchFamily="18" charset="0"/>
                                      </a:rPr>
                                      <m:t>𝒘</m:t>
                                    </m:r>
                                  </m:e>
                                </m:d>
                                <m:r>
                                  <a:rPr lang="en-US" altLang="zh-CN" sz="3040" i="1" dirty="0">
                                    <a:latin typeface="Cambria Math" panose="02040503050406030204" pitchFamily="18" charset="0"/>
                                  </a:rPr>
                                  <m:t>−</m:t>
                                </m:r>
                                <m:sSub>
                                  <m:sSubPr>
                                    <m:ctrlPr>
                                      <a:rPr lang="en-US" altLang="zh-CN" sz="3040" i="1" dirty="0">
                                        <a:latin typeface="Cambria Math" panose="02040503050406030204" pitchFamily="18" charset="0"/>
                                      </a:rPr>
                                    </m:ctrlPr>
                                  </m:sSubPr>
                                  <m:e>
                                    <m:r>
                                      <a:rPr lang="en-US" altLang="zh-CN" sz="3040" i="1" dirty="0">
                                        <a:latin typeface="Cambria Math" panose="02040503050406030204" pitchFamily="18" charset="0"/>
                                      </a:rPr>
                                      <m:t>𝒕</m:t>
                                    </m:r>
                                  </m:e>
                                  <m:sub>
                                    <m:r>
                                      <a:rPr lang="en-US" altLang="zh-CN" sz="3040" i="1" dirty="0">
                                        <a:latin typeface="Cambria Math" panose="02040503050406030204" pitchFamily="18" charset="0"/>
                                      </a:rPr>
                                      <m:t>𝒏</m:t>
                                    </m:r>
                                  </m:sub>
                                </m:sSub>
                              </m:e>
                            </m:d>
                          </m:e>
                          <m:sup>
                            <m:r>
                              <a:rPr lang="en-US" altLang="zh-CN" sz="3040" i="1" dirty="0">
                                <a:latin typeface="Cambria Math" panose="02040503050406030204" pitchFamily="18" charset="0"/>
                              </a:rPr>
                              <m:t>𝟐</m:t>
                            </m:r>
                          </m:sup>
                        </m:sSup>
                        <m:r>
                          <a:rPr lang="en-US" altLang="zh-CN" sz="3040" i="1" dirty="0">
                            <a:latin typeface="Cambria Math" panose="02040503050406030204" pitchFamily="18" charset="0"/>
                          </a:rPr>
                          <m:t>+</m:t>
                        </m:r>
                        <m:f>
                          <m:fPr>
                            <m:ctrlPr>
                              <a:rPr lang="en-US" altLang="zh-CN" sz="3040" i="1" dirty="0">
                                <a:latin typeface="Cambria Math" panose="02040503050406030204" pitchFamily="18" charset="0"/>
                              </a:rPr>
                            </m:ctrlPr>
                          </m:fPr>
                          <m:num>
                            <m:r>
                              <a:rPr lang="en-US" altLang="zh-CN" sz="3040" i="1" dirty="0">
                                <a:latin typeface="Cambria Math" panose="02040503050406030204" pitchFamily="18" charset="0"/>
                              </a:rPr>
                              <m:t>𝝀</m:t>
                            </m:r>
                          </m:num>
                          <m:den>
                            <m:r>
                              <a:rPr lang="en-US" altLang="zh-CN" sz="3040" i="1" dirty="0">
                                <a:latin typeface="Cambria Math" panose="02040503050406030204" pitchFamily="18" charset="0"/>
                              </a:rPr>
                              <m:t>𝟐</m:t>
                            </m:r>
                          </m:den>
                        </m:f>
                        <m:r>
                          <m:rPr>
                            <m:lit/>
                          </m:rPr>
                          <a:rPr lang="en-US" altLang="zh-CN" sz="3040" i="1" dirty="0">
                            <a:latin typeface="Cambria Math" panose="02040503050406030204" pitchFamily="18" charset="0"/>
                          </a:rPr>
                          <m:t>||</m:t>
                        </m:r>
                        <m:r>
                          <a:rPr lang="en-US" altLang="zh-CN" sz="3040" i="1" dirty="0">
                            <a:latin typeface="Cambria Math" panose="02040503050406030204" pitchFamily="18" charset="0"/>
                          </a:rPr>
                          <m:t>𝒘</m:t>
                        </m:r>
                        <m:r>
                          <m:rPr>
                            <m:lit/>
                          </m:rPr>
                          <a:rPr lang="en-US" altLang="zh-CN" sz="3040" i="1" dirty="0">
                            <a:latin typeface="Cambria Math" panose="02040503050406030204" pitchFamily="18" charset="0"/>
                          </a:rPr>
                          <m:t>|</m:t>
                        </m:r>
                        <m:sSubSup>
                          <m:sSubSupPr>
                            <m:ctrlPr>
                              <a:rPr lang="en-US" altLang="zh-CN" sz="3040" i="1" dirty="0">
                                <a:latin typeface="Cambria Math" panose="02040503050406030204" pitchFamily="18" charset="0"/>
                              </a:rPr>
                            </m:ctrlPr>
                          </m:sSubSupPr>
                          <m:e>
                            <m:r>
                              <m:rPr>
                                <m:lit/>
                              </m:rPr>
                              <a:rPr lang="en-US" altLang="zh-CN" sz="3040" i="1" dirty="0">
                                <a:latin typeface="Cambria Math" panose="02040503050406030204" pitchFamily="18" charset="0"/>
                              </a:rPr>
                              <m:t>|</m:t>
                            </m:r>
                          </m:e>
                          <m:sub>
                            <m:r>
                              <a:rPr lang="en-US" altLang="zh-CN" sz="3040" i="1" dirty="0">
                                <a:latin typeface="Cambria Math" panose="02040503050406030204" pitchFamily="18" charset="0"/>
                              </a:rPr>
                              <m:t>𝟐</m:t>
                            </m:r>
                          </m:sub>
                          <m:sup>
                            <m:r>
                              <a:rPr lang="en-US" altLang="zh-CN" sz="3040" i="1" dirty="0">
                                <a:latin typeface="Cambria Math" panose="02040503050406030204" pitchFamily="18" charset="0"/>
                              </a:rPr>
                              <m:t>𝟐</m:t>
                            </m:r>
                          </m:sup>
                        </m:sSubSup>
                      </m:e>
                    </m:nary>
                  </m:oMath>
                </a14:m>
                <a:endParaRPr lang="en-US" altLang="zh-CN" sz="3040" dirty="0">
                  <a:solidFill>
                    <a:srgbClr val="CC00CC"/>
                  </a:solidFill>
                </a:endParaRPr>
              </a:p>
              <a:p>
                <a:endParaRPr lang="en-US" altLang="zh-CN" sz="3040" dirty="0">
                  <a:solidFill>
                    <a:srgbClr val="CC00CC"/>
                  </a:solidFill>
                </a:endParaRPr>
              </a:p>
              <a:p>
                <a:endParaRPr lang="en-US" altLang="zh-CN" sz="3040" dirty="0">
                  <a:solidFill>
                    <a:srgbClr val="CC00CC"/>
                  </a:solidFill>
                </a:endParaRPr>
              </a:p>
              <a:p>
                <a:endParaRPr lang="en-US" altLang="zh-CN" sz="3040" dirty="0">
                  <a:solidFill>
                    <a:srgbClr val="CC00CC"/>
                  </a:solidFill>
                </a:endParaRPr>
              </a:p>
              <a:p>
                <a:endParaRPr lang="en-US" altLang="zh-CN" sz="3040" dirty="0">
                  <a:solidFill>
                    <a:srgbClr val="CC00CC"/>
                  </a:solidFill>
                </a:endParaRPr>
              </a:p>
              <a:p>
                <a:endParaRPr lang="en-US" altLang="zh-CN" sz="3040" dirty="0">
                  <a:solidFill>
                    <a:srgbClr val="CC00CC"/>
                  </a:solidFill>
                </a:endParaRPr>
              </a:p>
              <a:p>
                <a:r>
                  <a:rPr lang="zh-CN" altLang="en-US" sz="3040" dirty="0">
                    <a:solidFill>
                      <a:srgbClr val="CC00CC"/>
                    </a:solidFill>
                  </a:rPr>
                  <a:t>问题：正则化的目的是什么？</a:t>
                </a:r>
                <a:endParaRPr lang="en-US" altLang="zh-CN" sz="3040" dirty="0">
                  <a:solidFill>
                    <a:srgbClr val="CC00CC"/>
                  </a:solidFill>
                </a:endParaRPr>
              </a:p>
              <a:p>
                <a:r>
                  <a:rPr lang="zh-CN" altLang="en-US" sz="3040" dirty="0">
                    <a:solidFill>
                      <a:srgbClr val="CC00CC"/>
                    </a:solidFill>
                  </a:rPr>
                  <a:t>大量样本如何使用梯度下降算法？</a:t>
                </a:r>
                <a:r>
                  <a:rPr lang="en-US" altLang="zh-CN" sz="3040" dirty="0">
                    <a:solidFill>
                      <a:srgbClr val="CC00CC"/>
                    </a:solidFill>
                  </a:rPr>
                  <a:t>Stochastic gradient descent(SGD)</a:t>
                </a:r>
                <a:endParaRPr lang="zh-CN" altLang="en-US" sz="3040" dirty="0">
                  <a:solidFill>
                    <a:srgbClr val="CC00CC"/>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43" t="-1120" b="-70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290441" y="2467671"/>
            <a:ext cx="6178856" cy="2192766"/>
          </a:xfrm>
          <a:prstGeom prst="rect">
            <a:avLst/>
          </a:prstGeom>
        </p:spPr>
      </p:pic>
      <p:sp>
        <p:nvSpPr>
          <p:cNvPr id="6" name="标题 5">
            <a:extLst>
              <a:ext uri="{FF2B5EF4-FFF2-40B4-BE49-F238E27FC236}">
                <a16:creationId xmlns:a16="http://schemas.microsoft.com/office/drawing/2014/main" id="{B669050B-9D51-45AE-9435-8FF64C536DEA}"/>
              </a:ext>
            </a:extLst>
          </p:cNvPr>
          <p:cNvSpPr>
            <a:spLocks noGrp="1"/>
          </p:cNvSpPr>
          <p:nvPr>
            <p:ph type="title"/>
          </p:nvPr>
        </p:nvSpPr>
        <p:spPr/>
        <p:txBody>
          <a:bodyPr/>
          <a:lstStyle/>
          <a:p>
            <a:r>
              <a:rPr lang="zh-CN" altLang="en-US" dirty="0"/>
              <a:t>拟合</a:t>
            </a:r>
          </a:p>
        </p:txBody>
      </p:sp>
    </p:spTree>
    <p:extLst>
      <p:ext uri="{BB962C8B-B14F-4D97-AF65-F5344CB8AC3E}">
        <p14:creationId xmlns:p14="http://schemas.microsoft.com/office/powerpoint/2010/main" val="4493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p:sp>
        <p:nvSpPr>
          <p:cNvPr id="3" name="内容占位符 2"/>
          <p:cNvSpPr>
            <a:spLocks noGrp="1"/>
          </p:cNvSpPr>
          <p:nvPr>
            <p:ph idx="1"/>
          </p:nvPr>
        </p:nvSpPr>
        <p:spPr/>
        <p:txBody>
          <a:bodyPr/>
          <a:lstStyle/>
          <a:p>
            <a:r>
              <a:rPr lang="zh-CN" altLang="en-US" dirty="0"/>
              <a:t>有什么用处？还能改进吗？具体应该如何求解？</a:t>
            </a:r>
            <a:endParaRPr lang="en-US" altLang="zh-CN" dirty="0"/>
          </a:p>
          <a:p>
            <a:pPr lvl="1"/>
            <a:r>
              <a:rPr lang="zh-CN" altLang="en-US" dirty="0"/>
              <a:t>大家思考</a:t>
            </a:r>
            <a:endParaRPr lang="en-US" altLang="zh-CN" dirty="0"/>
          </a:p>
          <a:p>
            <a:r>
              <a:rPr lang="zh-CN" altLang="en-US" dirty="0"/>
              <a:t>从模型的角度来看</a:t>
            </a:r>
            <a:endParaRPr lang="en-US" altLang="zh-CN" dirty="0"/>
          </a:p>
          <a:p>
            <a:pPr lvl="1"/>
            <a:r>
              <a:rPr lang="zh-CN" altLang="en-US" dirty="0"/>
              <a:t>数据多，模型参数少，可能效果就好</a:t>
            </a:r>
            <a:endParaRPr lang="en-US" altLang="zh-CN" dirty="0"/>
          </a:p>
          <a:p>
            <a:pPr lvl="1"/>
            <a:r>
              <a:rPr lang="zh-CN" altLang="en-US" dirty="0"/>
              <a:t>数据少，模型参数多，可能就过拟合</a:t>
            </a:r>
            <a:endParaRPr lang="en-US" altLang="zh-CN" dirty="0"/>
          </a:p>
          <a:p>
            <a:pPr lvl="1"/>
            <a:r>
              <a:rPr lang="zh-CN" altLang="en-US" dirty="0"/>
              <a:t>对深度学习来说，模型参数非常多，需要的训练数据就更多？</a:t>
            </a:r>
            <a:endParaRPr lang="en-US" altLang="zh-CN" dirty="0"/>
          </a:p>
          <a:p>
            <a:pPr lvl="1"/>
            <a:r>
              <a:rPr lang="zh-CN" altLang="en-US" dirty="0"/>
              <a:t>但对于大部分任务来说，实际上模型的参数可能并没有想象的多，此时这么多参数，肯定有很多参数是无效的，那有没有方法来降低模型的参数？</a:t>
            </a:r>
            <a:endParaRPr lang="en-US" altLang="zh-CN" dirty="0"/>
          </a:p>
          <a:p>
            <a:endParaRPr lang="zh-CN" altLang="en-US" dirty="0"/>
          </a:p>
        </p:txBody>
      </p:sp>
      <p:sp>
        <p:nvSpPr>
          <p:cNvPr id="4" name="矩形 3">
            <a:extLst>
              <a:ext uri="{FF2B5EF4-FFF2-40B4-BE49-F238E27FC236}">
                <a16:creationId xmlns:a16="http://schemas.microsoft.com/office/drawing/2014/main" id="{9C53D19B-23DB-4A6B-ADA9-C61B4A3B67B1}"/>
              </a:ext>
            </a:extLst>
          </p:cNvPr>
          <p:cNvSpPr/>
          <p:nvPr/>
        </p:nvSpPr>
        <p:spPr>
          <a:xfrm>
            <a:off x="1580308" y="5941609"/>
            <a:ext cx="9031385" cy="501676"/>
          </a:xfrm>
          <a:prstGeom prst="rect">
            <a:avLst/>
          </a:prstGeom>
        </p:spPr>
        <p:txBody>
          <a:bodyPr wrap="square">
            <a:spAutoFit/>
          </a:bodyPr>
          <a:lstStyle/>
          <a:p>
            <a:pPr algn="l"/>
            <a:r>
              <a:rPr lang="en-US" altLang="zh-CN" sz="1330" dirty="0"/>
              <a:t>Tao Li, Lei Tan, </a:t>
            </a:r>
            <a:r>
              <a:rPr lang="en-US" altLang="zh-CN" sz="1330" dirty="0" err="1"/>
              <a:t>Zhehao</a:t>
            </a:r>
            <a:r>
              <a:rPr lang="en-US" altLang="zh-CN" sz="1330" dirty="0"/>
              <a:t> Huang, </a:t>
            </a:r>
            <a:r>
              <a:rPr lang="en-US" altLang="zh-CN" sz="1330" dirty="0" err="1"/>
              <a:t>Qinghua</a:t>
            </a:r>
            <a:r>
              <a:rPr lang="en-US" altLang="zh-CN" sz="1330" dirty="0"/>
              <a:t> Tao, </a:t>
            </a:r>
            <a:r>
              <a:rPr lang="en-US" altLang="zh-CN" sz="1330" dirty="0" err="1"/>
              <a:t>Yipeng</a:t>
            </a:r>
            <a:r>
              <a:rPr lang="en-US" altLang="zh-CN" sz="1330" dirty="0"/>
              <a:t> Liu, </a:t>
            </a:r>
            <a:r>
              <a:rPr lang="en-US" altLang="zh-CN" sz="1330" dirty="0" err="1"/>
              <a:t>Xiaolin</a:t>
            </a:r>
            <a:r>
              <a:rPr lang="en-US" altLang="zh-CN" sz="1330" dirty="0"/>
              <a:t> Huang, </a:t>
            </a:r>
            <a:r>
              <a:rPr lang="zh-CN" altLang="en-US" sz="1330" dirty="0"/>
              <a:t>Low Dimensional Trajectory Hypothesis is True DNNs can be Trained in Tiny Subspaces，</a:t>
            </a:r>
            <a:r>
              <a:rPr lang="en-US" altLang="zh-CN" sz="1330" dirty="0"/>
              <a:t>IEEE TPAMI,2022</a:t>
            </a:r>
            <a:endParaRPr lang="zh-CN" altLang="en-US" sz="133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660" dirty="0">
                <a:latin typeface="隶书" panose="02010509060101010101" pitchFamily="1" charset="-122"/>
              </a:rPr>
              <a:t>拟合：非线性最小二乘</a:t>
            </a:r>
            <a:endParaRPr lang="zh-CN" altLang="en-US" sz="266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20000"/>
              </a:bodyPr>
              <a:lstStyle/>
              <a:p>
                <a:r>
                  <a:rPr lang="zh-CN" altLang="en-US" sz="2280" dirty="0"/>
                  <a:t>给定一个训练集</a:t>
                </a:r>
                <a14:m>
                  <m:oMath xmlns:m="http://schemas.openxmlformats.org/officeDocument/2006/math">
                    <m:r>
                      <a:rPr lang="en-US" altLang="zh-CN" sz="2280" b="1" i="1">
                        <a:latin typeface="Cambria Math" panose="02040503050406030204" pitchFamily="18" charset="0"/>
                      </a:rPr>
                      <m:t>𝑺</m:t>
                    </m:r>
                    <m:r>
                      <a:rPr lang="en-US" altLang="zh-CN" sz="2280" b="1" i="1">
                        <a:latin typeface="Cambria Math" panose="02040503050406030204" pitchFamily="18" charset="0"/>
                      </a:rPr>
                      <m:t>={</m:t>
                    </m:r>
                    <m:d>
                      <m:dPr>
                        <m:ctrlPr>
                          <a:rPr lang="en-US" altLang="zh-CN" sz="2280" b="1" i="1">
                            <a:latin typeface="Cambria Math" panose="02040503050406030204" pitchFamily="18" charset="0"/>
                          </a:rPr>
                        </m:ctrlPr>
                      </m:dPr>
                      <m:e>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𝟏</m:t>
                            </m:r>
                          </m:sub>
                        </m:sSub>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𝒚</m:t>
                            </m:r>
                          </m:e>
                          <m:sub>
                            <m:r>
                              <a:rPr lang="en-US" altLang="zh-CN" sz="2280" b="1" i="1">
                                <a:latin typeface="Cambria Math" panose="02040503050406030204" pitchFamily="18" charset="0"/>
                              </a:rPr>
                              <m:t>𝟏</m:t>
                            </m:r>
                          </m:sub>
                        </m:sSub>
                      </m:e>
                    </m:d>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𝒌</m:t>
                        </m:r>
                      </m:sub>
                    </m:sSub>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𝒚</m:t>
                        </m:r>
                      </m:e>
                      <m:sub>
                        <m:r>
                          <a:rPr lang="en-US" altLang="zh-CN" sz="2280" b="1" i="1">
                            <a:latin typeface="Cambria Math" panose="02040503050406030204" pitchFamily="18" charset="0"/>
                          </a:rPr>
                          <m:t>𝒌</m:t>
                        </m:r>
                      </m:sub>
                    </m:sSub>
                    <m:r>
                      <a:rPr lang="en-US" altLang="zh-CN" sz="2280" b="1" i="1">
                        <a:latin typeface="Cambria Math" panose="02040503050406030204" pitchFamily="18" charset="0"/>
                      </a:rPr>
                      <m:t>)}</m:t>
                    </m:r>
                  </m:oMath>
                </a14:m>
                <a:r>
                  <a:rPr lang="en-US" altLang="zh-CN" sz="2280" dirty="0"/>
                  <a:t>,</a:t>
                </a:r>
                <a:r>
                  <a:rPr lang="zh-CN" altLang="en-US" sz="2280" dirty="0"/>
                  <a:t>需要估计一个近似函数来模拟数据点的变化趋势，定义模型为</a:t>
                </a:r>
                <a14:m>
                  <m:oMath xmlns:m="http://schemas.openxmlformats.org/officeDocument/2006/math">
                    <m:r>
                      <a:rPr lang="en-US" altLang="zh-CN" sz="2280" b="1" i="1">
                        <a:latin typeface="Cambria Math" panose="02040503050406030204" pitchFamily="18" charset="0"/>
                      </a:rPr>
                      <m:t>𝑴</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𝑿</m:t>
                        </m:r>
                        <m:r>
                          <a:rPr lang="en-US" altLang="zh-CN" sz="2280" b="1" i="1">
                            <a:latin typeface="Cambria Math" panose="02040503050406030204" pitchFamily="18" charset="0"/>
                          </a:rPr>
                          <m:t>,</m:t>
                        </m:r>
                        <m:r>
                          <a:rPr lang="en-US" altLang="zh-CN" sz="2280" b="1" i="1">
                            <a:latin typeface="Cambria Math" panose="02040503050406030204" pitchFamily="18" charset="0"/>
                          </a:rPr>
                          <m:t>𝑾</m:t>
                        </m:r>
                      </m:e>
                    </m:d>
                    <m:r>
                      <a:rPr lang="en-US" altLang="zh-CN" sz="2280" b="1" i="1">
                        <a:latin typeface="Cambria Math" panose="02040503050406030204" pitchFamily="18" charset="0"/>
                      </a:rPr>
                      <m:t>=</m:t>
                    </m:r>
                    <m:sSup>
                      <m:sSupPr>
                        <m:ctrlPr>
                          <a:rPr lang="en-US" altLang="zh-CN" sz="2280" b="1" i="1">
                            <a:latin typeface="Cambria Math" panose="02040503050406030204" pitchFamily="18" charset="0"/>
                          </a:rPr>
                        </m:ctrlPr>
                      </m:sSupPr>
                      <m:e>
                        <m:r>
                          <a:rPr lang="en-US" altLang="zh-CN" sz="2280" b="1" i="1">
                            <a:latin typeface="Cambria Math" panose="02040503050406030204" pitchFamily="18" charset="0"/>
                          </a:rPr>
                          <m:t>𝑾</m:t>
                        </m:r>
                      </m:e>
                      <m:sup>
                        <m:r>
                          <a:rPr lang="en-US" altLang="zh-CN" sz="2280" b="1" i="1">
                            <a:latin typeface="Cambria Math" panose="02040503050406030204" pitchFamily="18" charset="0"/>
                          </a:rPr>
                          <m:t>𝑻</m:t>
                        </m:r>
                      </m:sup>
                    </m:sSup>
                    <m:r>
                      <a:rPr lang="en-US" altLang="zh-CN" sz="2280" b="1" i="1">
                        <a:latin typeface="Cambria Math" panose="02040503050406030204" pitchFamily="18" charset="0"/>
                      </a:rPr>
                      <m:t>𝝓</m:t>
                    </m:r>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𝑿</m:t>
                        </m:r>
                      </m:e>
                    </m:d>
                    <m:r>
                      <a:rPr lang="en-US" altLang="zh-CN" sz="2280" b="1" i="1">
                        <a:latin typeface="Cambria Math" panose="02040503050406030204" pitchFamily="18" charset="0"/>
                      </a:rPr>
                      <m:t>=</m:t>
                    </m:r>
                    <m:nary>
                      <m:naryPr>
                        <m:chr m:val="∑"/>
                        <m:ctrlPr>
                          <a:rPr lang="en-US" altLang="zh-CN" sz="2280" b="1" i="1">
                            <a:latin typeface="Cambria Math" panose="02040503050406030204" pitchFamily="18" charset="0"/>
                          </a:rPr>
                        </m:ctrlPr>
                      </m:naryPr>
                      <m:sub>
                        <m:r>
                          <a:rPr lang="en-US" altLang="zh-CN" sz="2280" b="1" i="1">
                            <a:latin typeface="Cambria Math" panose="02040503050406030204" pitchFamily="18" charset="0"/>
                          </a:rPr>
                          <m:t>𝒊</m:t>
                        </m:r>
                        <m:r>
                          <a:rPr lang="en-US" altLang="zh-CN" sz="2280" b="1" i="1">
                            <a:latin typeface="Cambria Math" panose="02040503050406030204" pitchFamily="18" charset="0"/>
                          </a:rPr>
                          <m:t>=</m:t>
                        </m:r>
                        <m:r>
                          <a:rPr lang="en-US" altLang="zh-CN" sz="2280" b="1" i="1">
                            <a:latin typeface="Cambria Math" panose="02040503050406030204" pitchFamily="18" charset="0"/>
                          </a:rPr>
                          <m:t>𝟏</m:t>
                        </m:r>
                      </m:sub>
                      <m:sup>
                        <m:r>
                          <a:rPr lang="en-US" altLang="zh-CN" sz="2280" b="1" i="1">
                            <a:latin typeface="Cambria Math" panose="02040503050406030204" pitchFamily="18" charset="0"/>
                          </a:rPr>
                          <m:t>𝒅</m:t>
                        </m:r>
                      </m:sup>
                      <m:e>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𝒘</m:t>
                            </m:r>
                          </m:e>
                          <m:sub>
                            <m:r>
                              <a:rPr lang="en-US" altLang="zh-CN" sz="2280" b="1" i="1">
                                <a:latin typeface="Cambria Math" panose="02040503050406030204" pitchFamily="18" charset="0"/>
                              </a:rPr>
                              <m:t>𝒊</m:t>
                            </m:r>
                          </m:sub>
                        </m:sSub>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𝝓</m:t>
                            </m:r>
                          </m:e>
                          <m:sub>
                            <m:r>
                              <a:rPr lang="en-US" altLang="zh-CN" sz="2280" b="1" i="1">
                                <a:latin typeface="Cambria Math" panose="02040503050406030204" pitchFamily="18" charset="0"/>
                              </a:rPr>
                              <m:t>𝒊</m:t>
                            </m:r>
                          </m:sub>
                        </m:sSub>
                        <m:r>
                          <a:rPr lang="en-US" altLang="zh-CN" sz="2280" b="1" i="1">
                            <a:latin typeface="Cambria Math" panose="02040503050406030204" pitchFamily="18" charset="0"/>
                          </a:rPr>
                          <m:t>(</m:t>
                        </m:r>
                        <m:r>
                          <a:rPr lang="en-US" altLang="zh-CN" sz="2280" b="1" i="1">
                            <a:latin typeface="Cambria Math" panose="02040503050406030204" pitchFamily="18" charset="0"/>
                          </a:rPr>
                          <m:t>𝑿</m:t>
                        </m:r>
                        <m:r>
                          <a:rPr lang="en-US" altLang="zh-CN" sz="2280" b="1" i="1">
                            <a:latin typeface="Cambria Math" panose="02040503050406030204" pitchFamily="18" charset="0"/>
                          </a:rPr>
                          <m:t>)</m:t>
                        </m:r>
                      </m:e>
                    </m:nary>
                  </m:oMath>
                </a14:m>
                <a:r>
                  <a:rPr lang="en-US" altLang="zh-CN" sz="2280" i="1" dirty="0"/>
                  <a:t>,</a:t>
                </a:r>
                <a14:m>
                  <m:oMath xmlns:m="http://schemas.openxmlformats.org/officeDocument/2006/math">
                    <m:r>
                      <a:rPr lang="en-US" altLang="zh-CN" sz="2280" b="1" i="1" dirty="0">
                        <a:latin typeface="Cambria Math" panose="02040503050406030204" pitchFamily="18" charset="0"/>
                      </a:rPr>
                      <m:t>𝝓</m:t>
                    </m:r>
                  </m:oMath>
                </a14:m>
                <a:r>
                  <a:rPr lang="zh-CN" altLang="en-US" sz="2280" dirty="0"/>
                  <a:t>为基函数矢量</a:t>
                </a:r>
                <a:endParaRPr lang="en-US" altLang="zh-CN" sz="2280" dirty="0"/>
              </a:p>
              <a:p>
                <a:r>
                  <a:rPr lang="zh-CN" altLang="en-US" sz="2280" b="1" dirty="0"/>
                  <a:t>普通</a:t>
                </a:r>
                <a14:m>
                  <m:oMath xmlns:m="http://schemas.openxmlformats.org/officeDocument/2006/math">
                    <m:r>
                      <a:rPr lang="zh-CN" altLang="en-US" sz="2280" b="1" i="1">
                        <a:latin typeface="Cambria Math" panose="02040503050406030204" pitchFamily="18" charset="0"/>
                      </a:rPr>
                      <m:t>的</m:t>
                    </m:r>
                    <m:r>
                      <a:rPr lang="zh-CN" altLang="en-US" sz="2280" i="1">
                        <a:latin typeface="Cambria Math" panose="02040503050406030204" pitchFamily="18" charset="0"/>
                      </a:rPr>
                      <m:t>最小二乘问题</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𝒇</m:t>
                        </m:r>
                      </m:e>
                      <m:sub>
                        <m:r>
                          <a:rPr lang="en-US" altLang="zh-CN" sz="2280" b="1" i="1">
                            <a:latin typeface="Cambria Math" panose="02040503050406030204" pitchFamily="18" charset="0"/>
                          </a:rPr>
                          <m:t>𝒐𝒍𝒔</m:t>
                        </m:r>
                      </m:sub>
                    </m:sSub>
                    <m:d>
                      <m:dPr>
                        <m:ctrlPr>
                          <a:rPr lang="en-US" altLang="zh-CN" sz="2280" b="1" i="1">
                            <a:latin typeface="Cambria Math" panose="02040503050406030204" pitchFamily="18" charset="0"/>
                          </a:rPr>
                        </m:ctrlPr>
                      </m:dPr>
                      <m:e>
                        <m:r>
                          <a:rPr lang="en-US" altLang="zh-CN" sz="2280" b="1" i="1">
                            <a:latin typeface="Cambria Math" panose="02040503050406030204" pitchFamily="18" charset="0"/>
                          </a:rPr>
                          <m:t>𝑾</m:t>
                        </m:r>
                      </m:e>
                    </m:d>
                    <m:r>
                      <a:rPr lang="en-US" altLang="zh-CN" sz="2280" b="1" i="1">
                        <a:latin typeface="Cambria Math" panose="02040503050406030204" pitchFamily="18" charset="0"/>
                      </a:rPr>
                      <m:t>=</m:t>
                    </m:r>
                    <m:nary>
                      <m:naryPr>
                        <m:chr m:val="∑"/>
                        <m:ctrlPr>
                          <a:rPr lang="en-US" altLang="zh-CN" sz="2280" b="1" i="1">
                            <a:latin typeface="Cambria Math" panose="02040503050406030204" pitchFamily="18" charset="0"/>
                          </a:rPr>
                        </m:ctrlPr>
                      </m:naryPr>
                      <m:sub>
                        <m:r>
                          <a:rPr lang="en-US" altLang="zh-CN" sz="2280" b="1" i="1">
                            <a:latin typeface="Cambria Math" panose="02040503050406030204" pitchFamily="18" charset="0"/>
                          </a:rPr>
                          <m:t>𝒊</m:t>
                        </m:r>
                        <m:r>
                          <a:rPr lang="en-US" altLang="zh-CN" sz="2280" b="1" i="1">
                            <a:latin typeface="Cambria Math" panose="02040503050406030204" pitchFamily="18" charset="0"/>
                          </a:rPr>
                          <m:t>=</m:t>
                        </m:r>
                        <m:r>
                          <a:rPr lang="en-US" altLang="zh-CN" sz="2280" b="1" i="1">
                            <a:latin typeface="Cambria Math" panose="02040503050406030204" pitchFamily="18" charset="0"/>
                          </a:rPr>
                          <m:t>𝟏</m:t>
                        </m:r>
                      </m:sub>
                      <m:sup>
                        <m:r>
                          <a:rPr lang="en-US" altLang="zh-CN" sz="2280" b="1" i="1">
                            <a:latin typeface="Cambria Math" panose="02040503050406030204" pitchFamily="18" charset="0"/>
                          </a:rPr>
                          <m:t>𝒌</m:t>
                        </m:r>
                      </m:sup>
                      <m:e>
                        <m:r>
                          <m:rPr>
                            <m:lit/>
                          </m:rPr>
                          <a:rPr lang="en-US" altLang="zh-CN" sz="2280" b="1" i="1">
                            <a:latin typeface="Cambria Math" panose="02040503050406030204" pitchFamily="18" charset="0"/>
                          </a:rPr>
                          <m:t>||</m:t>
                        </m:r>
                        <m:sSup>
                          <m:sSupPr>
                            <m:ctrlPr>
                              <a:rPr lang="en-US" altLang="zh-CN" sz="2280" b="1" i="1">
                                <a:latin typeface="Cambria Math" panose="02040503050406030204" pitchFamily="18" charset="0"/>
                              </a:rPr>
                            </m:ctrlPr>
                          </m:sSupPr>
                          <m:e>
                            <m:r>
                              <a:rPr lang="en-US" altLang="zh-CN" sz="2280" b="1" i="1">
                                <a:latin typeface="Cambria Math" panose="02040503050406030204" pitchFamily="18" charset="0"/>
                              </a:rPr>
                              <m:t>𝒘</m:t>
                            </m:r>
                          </m:e>
                          <m:sup>
                            <m:r>
                              <a:rPr lang="en-US" altLang="zh-CN" sz="2280" b="1" i="1">
                                <a:latin typeface="Cambria Math" panose="02040503050406030204" pitchFamily="18" charset="0"/>
                              </a:rPr>
                              <m:t>𝑻</m:t>
                            </m:r>
                          </m:sup>
                        </m:sSup>
                        <m:r>
                          <a:rPr lang="en-US" altLang="zh-CN" sz="2280" b="1" i="1">
                            <a:latin typeface="Cambria Math" panose="02040503050406030204" pitchFamily="18" charset="0"/>
                          </a:rPr>
                          <m:t>𝝓</m:t>
                        </m:r>
                        <m:d>
                          <m:dPr>
                            <m:ctrlPr>
                              <a:rPr lang="en-US" altLang="zh-CN" sz="2280" b="1" i="1">
                                <a:latin typeface="Cambria Math" panose="02040503050406030204" pitchFamily="18" charset="0"/>
                              </a:rPr>
                            </m:ctrlPr>
                          </m:dPr>
                          <m:e>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𝒙</m:t>
                                </m:r>
                              </m:e>
                              <m:sub>
                                <m:r>
                                  <a:rPr lang="en-US" altLang="zh-CN" sz="2280" b="1" i="1">
                                    <a:latin typeface="Cambria Math" panose="02040503050406030204" pitchFamily="18" charset="0"/>
                                  </a:rPr>
                                  <m:t>𝒊</m:t>
                                </m:r>
                              </m:sub>
                            </m:sSub>
                          </m:e>
                        </m:d>
                        <m:r>
                          <a:rPr lang="en-US" altLang="zh-CN" sz="2280" b="1" i="1">
                            <a:latin typeface="Cambria Math" panose="02040503050406030204" pitchFamily="18" charset="0"/>
                          </a:rPr>
                          <m:t>−</m:t>
                        </m:r>
                        <m:sSub>
                          <m:sSubPr>
                            <m:ctrlPr>
                              <a:rPr lang="en-US" altLang="zh-CN" sz="2280" b="1" i="1">
                                <a:latin typeface="Cambria Math" panose="02040503050406030204" pitchFamily="18" charset="0"/>
                              </a:rPr>
                            </m:ctrlPr>
                          </m:sSubPr>
                          <m:e>
                            <m:r>
                              <a:rPr lang="en-US" altLang="zh-CN" sz="2280" b="1" i="1">
                                <a:latin typeface="Cambria Math" panose="02040503050406030204" pitchFamily="18" charset="0"/>
                              </a:rPr>
                              <m:t>𝒚</m:t>
                            </m:r>
                          </m:e>
                          <m:sub>
                            <m:r>
                              <a:rPr lang="en-US" altLang="zh-CN" sz="2280" b="1" i="1">
                                <a:latin typeface="Cambria Math" panose="02040503050406030204" pitchFamily="18" charset="0"/>
                              </a:rPr>
                              <m:t>𝒊</m:t>
                            </m:r>
                          </m:sub>
                        </m:sSub>
                        <m:r>
                          <m:rPr>
                            <m:lit/>
                          </m:rPr>
                          <a:rPr lang="en-US" altLang="zh-CN" sz="2280" b="1" i="1">
                            <a:latin typeface="Cambria Math" panose="02040503050406030204" pitchFamily="18" charset="0"/>
                          </a:rPr>
                          <m:t>|</m:t>
                        </m:r>
                        <m:sSup>
                          <m:sSupPr>
                            <m:ctrlPr>
                              <a:rPr lang="en-US" altLang="zh-CN" sz="2280" b="1" i="1">
                                <a:latin typeface="Cambria Math" panose="02040503050406030204" pitchFamily="18" charset="0"/>
                              </a:rPr>
                            </m:ctrlPr>
                          </m:sSupPr>
                          <m:e>
                            <m:r>
                              <m:rPr>
                                <m:lit/>
                              </m:rPr>
                              <a:rPr lang="en-US" altLang="zh-CN" sz="2280" b="1" i="1">
                                <a:latin typeface="Cambria Math" panose="02040503050406030204" pitchFamily="18" charset="0"/>
                              </a:rPr>
                              <m:t>|</m:t>
                            </m:r>
                          </m:e>
                          <m:sup>
                            <m:r>
                              <a:rPr lang="en-US" altLang="zh-CN" sz="2280" b="1" i="1">
                                <a:latin typeface="Cambria Math" panose="02040503050406030204" pitchFamily="18" charset="0"/>
                              </a:rPr>
                              <m:t>𝟐</m:t>
                            </m:r>
                          </m:sup>
                        </m:sSup>
                      </m:e>
                    </m:nary>
                  </m:oMath>
                </a14:m>
                <a:endParaRPr lang="en-US" altLang="zh-CN" sz="2280" i="1" dirty="0"/>
              </a:p>
              <a:p>
                <a:endParaRPr lang="en-US" altLang="zh-CN" sz="2280" i="1" dirty="0"/>
              </a:p>
              <a:p>
                <a:endParaRPr lang="en-US" altLang="zh-CN" sz="2280" i="1" dirty="0"/>
              </a:p>
              <a:p>
                <a:endParaRPr lang="en-US" altLang="zh-CN" sz="2280" i="1" dirty="0"/>
              </a:p>
              <a:p>
                <a:endParaRPr lang="en-US" altLang="zh-CN" sz="2280" i="1" dirty="0"/>
              </a:p>
              <a:p>
                <a:endParaRPr lang="en-US" altLang="zh-CN" sz="2280" i="1" dirty="0"/>
              </a:p>
              <a:p>
                <a:endParaRPr lang="en-US" altLang="zh-CN" sz="2280" i="1" dirty="0"/>
              </a:p>
              <a:p>
                <a:endParaRPr lang="en-US" altLang="zh-CN" sz="2280" i="1" dirty="0"/>
              </a:p>
              <a:p>
                <a:endParaRPr lang="en-US" altLang="zh-CN" sz="2280" i="1" dirty="0"/>
              </a:p>
              <a:p>
                <a:r>
                  <a:rPr lang="zh-CN" altLang="en-US" sz="2280" dirty="0"/>
                  <a:t>移动最小二乘</a:t>
                </a:r>
                <a14:m>
                  <m:oMath xmlns:m="http://schemas.openxmlformats.org/officeDocument/2006/math">
                    <m:sSub>
                      <m:sSubPr>
                        <m:ctrlPr>
                          <a:rPr lang="en-US" altLang="zh-CN" sz="2280" i="1">
                            <a:latin typeface="Cambria Math" panose="02040503050406030204" pitchFamily="18" charset="0"/>
                          </a:rPr>
                        </m:ctrlPr>
                      </m:sSubPr>
                      <m:e>
                        <m:r>
                          <a:rPr lang="en-US" altLang="zh-CN" sz="2280" i="1">
                            <a:latin typeface="Cambria Math" panose="02040503050406030204" pitchFamily="18" charset="0"/>
                          </a:rPr>
                          <m:t>𝒇</m:t>
                        </m:r>
                      </m:e>
                      <m:sub>
                        <m:r>
                          <a:rPr lang="en-US" altLang="zh-CN" sz="2280" i="1">
                            <a:latin typeface="Cambria Math" panose="02040503050406030204" pitchFamily="18" charset="0"/>
                          </a:rPr>
                          <m:t>𝒎𝒍𝒔</m:t>
                        </m:r>
                      </m:sub>
                    </m:sSub>
                    <m:d>
                      <m:dPr>
                        <m:ctrlPr>
                          <a:rPr lang="en-US" altLang="zh-CN" sz="2280" i="1">
                            <a:latin typeface="Cambria Math" panose="02040503050406030204" pitchFamily="18" charset="0"/>
                          </a:rPr>
                        </m:ctrlPr>
                      </m:dPr>
                      <m:e>
                        <m:sSub>
                          <m:sSubPr>
                            <m:ctrlPr>
                              <a:rPr lang="en-US" altLang="zh-CN" sz="2280" i="1">
                                <a:latin typeface="Cambria Math" panose="02040503050406030204" pitchFamily="18" charset="0"/>
                              </a:rPr>
                            </m:ctrlPr>
                          </m:sSubPr>
                          <m:e>
                            <m:r>
                              <a:rPr lang="en-US" altLang="zh-CN" sz="2280" i="1">
                                <a:latin typeface="Cambria Math" panose="02040503050406030204" pitchFamily="18" charset="0"/>
                              </a:rPr>
                              <m:t>𝒘</m:t>
                            </m:r>
                          </m:e>
                          <m:sub>
                            <m:r>
                              <a:rPr lang="en-US" altLang="zh-CN" sz="2280" i="1">
                                <a:latin typeface="Cambria Math" panose="02040503050406030204" pitchFamily="18" charset="0"/>
                              </a:rPr>
                              <m:t>𝒙</m:t>
                            </m:r>
                          </m:sub>
                        </m:sSub>
                      </m:e>
                    </m:d>
                    <m:r>
                      <a:rPr lang="en-US" altLang="zh-CN" sz="2280" i="1">
                        <a:latin typeface="Cambria Math" panose="02040503050406030204" pitchFamily="18" charset="0"/>
                      </a:rPr>
                      <m:t>=</m:t>
                    </m:r>
                    <m:nary>
                      <m:naryPr>
                        <m:chr m:val="∑"/>
                        <m:ctrlPr>
                          <a:rPr lang="en-US" altLang="zh-CN" sz="2280" i="1">
                            <a:latin typeface="Cambria Math" panose="02040503050406030204" pitchFamily="18" charset="0"/>
                          </a:rPr>
                        </m:ctrlPr>
                      </m:naryPr>
                      <m:sub>
                        <m:r>
                          <a:rPr lang="en-US" altLang="zh-CN" sz="2280" i="1">
                            <a:latin typeface="Cambria Math" panose="02040503050406030204" pitchFamily="18" charset="0"/>
                          </a:rPr>
                          <m:t>𝒊</m:t>
                        </m:r>
                        <m:r>
                          <a:rPr lang="en-US" altLang="zh-CN" sz="2280" i="1">
                            <a:latin typeface="Cambria Math" panose="02040503050406030204" pitchFamily="18" charset="0"/>
                          </a:rPr>
                          <m:t>=</m:t>
                        </m:r>
                        <m:r>
                          <a:rPr lang="en-US" altLang="zh-CN" sz="2280" i="1">
                            <a:latin typeface="Cambria Math" panose="02040503050406030204" pitchFamily="18" charset="0"/>
                          </a:rPr>
                          <m:t>𝟏</m:t>
                        </m:r>
                      </m:sub>
                      <m:sup>
                        <m:r>
                          <a:rPr lang="en-US" altLang="zh-CN" sz="2280" i="1">
                            <a:latin typeface="Cambria Math" panose="02040503050406030204" pitchFamily="18" charset="0"/>
                          </a:rPr>
                          <m:t>𝒌</m:t>
                        </m:r>
                      </m:sup>
                      <m:e>
                        <m:r>
                          <a:rPr lang="en-US" altLang="zh-CN" sz="2280" i="1">
                            <a:latin typeface="Cambria Math" panose="02040503050406030204" pitchFamily="18" charset="0"/>
                          </a:rPr>
                          <m:t>𝜽</m:t>
                        </m:r>
                        <m:d>
                          <m:dPr>
                            <m:ctrlPr>
                              <a:rPr lang="en-US" altLang="zh-CN" sz="2280" i="1">
                                <a:latin typeface="Cambria Math" panose="02040503050406030204" pitchFamily="18" charset="0"/>
                              </a:rPr>
                            </m:ctrlPr>
                          </m:dPr>
                          <m:e>
                            <m:r>
                              <a:rPr lang="en-US" altLang="zh-CN" sz="2280" i="1">
                                <a:latin typeface="Cambria Math" panose="02040503050406030204" pitchFamily="18" charset="0"/>
                              </a:rPr>
                              <m:t>𝒙</m:t>
                            </m:r>
                            <m:r>
                              <a:rPr lang="en-US" altLang="zh-CN" sz="2280" i="1">
                                <a:latin typeface="Cambria Math" panose="02040503050406030204" pitchFamily="18" charset="0"/>
                              </a:rPr>
                              <m:t>,</m:t>
                            </m:r>
                            <m:sSub>
                              <m:sSubPr>
                                <m:ctrlPr>
                                  <a:rPr lang="en-US" altLang="zh-CN" sz="2280" i="1">
                                    <a:latin typeface="Cambria Math" panose="02040503050406030204" pitchFamily="18" charset="0"/>
                                  </a:rPr>
                                </m:ctrlPr>
                              </m:sSubPr>
                              <m:e>
                                <m:r>
                                  <a:rPr lang="en-US" altLang="zh-CN" sz="2280" i="1">
                                    <a:latin typeface="Cambria Math" panose="02040503050406030204" pitchFamily="18" charset="0"/>
                                  </a:rPr>
                                  <m:t>𝒙</m:t>
                                </m:r>
                              </m:e>
                              <m:sub>
                                <m:r>
                                  <a:rPr lang="en-US" altLang="zh-CN" sz="2280" i="1">
                                    <a:latin typeface="Cambria Math" panose="02040503050406030204" pitchFamily="18" charset="0"/>
                                  </a:rPr>
                                  <m:t>𝒊</m:t>
                                </m:r>
                              </m:sub>
                            </m:sSub>
                          </m:e>
                        </m:d>
                        <m:r>
                          <m:rPr>
                            <m:lit/>
                          </m:rPr>
                          <a:rPr lang="en-US" altLang="zh-CN" sz="2280" i="1">
                            <a:latin typeface="Cambria Math" panose="02040503050406030204" pitchFamily="18" charset="0"/>
                          </a:rPr>
                          <m:t>||</m:t>
                        </m:r>
                        <m:r>
                          <a:rPr lang="en-US" altLang="zh-CN" sz="2280" i="1">
                            <a:latin typeface="Cambria Math" panose="02040503050406030204" pitchFamily="18" charset="0"/>
                          </a:rPr>
                          <m:t>𝝓</m:t>
                        </m:r>
                        <m:d>
                          <m:dPr>
                            <m:ctrlPr>
                              <a:rPr lang="en-US" altLang="zh-CN" sz="2280" i="1">
                                <a:latin typeface="Cambria Math" panose="02040503050406030204" pitchFamily="18" charset="0"/>
                              </a:rPr>
                            </m:ctrlPr>
                          </m:dPr>
                          <m:e>
                            <m:sSub>
                              <m:sSubPr>
                                <m:ctrlPr>
                                  <a:rPr lang="en-US" altLang="zh-CN" sz="2280" i="1">
                                    <a:latin typeface="Cambria Math" panose="02040503050406030204" pitchFamily="18" charset="0"/>
                                  </a:rPr>
                                </m:ctrlPr>
                              </m:sSubPr>
                              <m:e>
                                <m:r>
                                  <a:rPr lang="en-US" altLang="zh-CN" sz="2280" i="1">
                                    <a:latin typeface="Cambria Math" panose="02040503050406030204" pitchFamily="18" charset="0"/>
                                  </a:rPr>
                                  <m:t>𝒙</m:t>
                                </m:r>
                              </m:e>
                              <m:sub>
                                <m:r>
                                  <a:rPr lang="en-US" altLang="zh-CN" sz="2280" i="1">
                                    <a:latin typeface="Cambria Math" panose="02040503050406030204" pitchFamily="18" charset="0"/>
                                  </a:rPr>
                                  <m:t>𝒊</m:t>
                                </m:r>
                              </m:sub>
                            </m:sSub>
                          </m:e>
                        </m:d>
                        <m:r>
                          <a:rPr lang="en-US" altLang="zh-CN" sz="2280" i="1">
                            <a:latin typeface="Cambria Math" panose="02040503050406030204" pitchFamily="18" charset="0"/>
                          </a:rPr>
                          <m:t>−</m:t>
                        </m:r>
                        <m:sSub>
                          <m:sSubPr>
                            <m:ctrlPr>
                              <a:rPr lang="en-US" altLang="zh-CN" sz="2280" i="1">
                                <a:latin typeface="Cambria Math" panose="02040503050406030204" pitchFamily="18" charset="0"/>
                              </a:rPr>
                            </m:ctrlPr>
                          </m:sSubPr>
                          <m:e>
                            <m:r>
                              <a:rPr lang="en-US" altLang="zh-CN" sz="2280" i="1">
                                <a:latin typeface="Cambria Math" panose="02040503050406030204" pitchFamily="18" charset="0"/>
                              </a:rPr>
                              <m:t>𝒚</m:t>
                            </m:r>
                          </m:e>
                          <m:sub>
                            <m:r>
                              <a:rPr lang="en-US" altLang="zh-CN" sz="2280" i="1">
                                <a:latin typeface="Cambria Math" panose="02040503050406030204" pitchFamily="18" charset="0"/>
                              </a:rPr>
                              <m:t>𝒊</m:t>
                            </m:r>
                          </m:sub>
                        </m:sSub>
                        <m:r>
                          <m:rPr>
                            <m:lit/>
                          </m:rPr>
                          <a:rPr lang="en-US" altLang="zh-CN" sz="2280" i="1">
                            <a:latin typeface="Cambria Math" panose="02040503050406030204" pitchFamily="18" charset="0"/>
                          </a:rPr>
                          <m:t>|</m:t>
                        </m:r>
                        <m:sSup>
                          <m:sSupPr>
                            <m:ctrlPr>
                              <a:rPr lang="en-US" altLang="zh-CN" sz="2280" i="1">
                                <a:latin typeface="Cambria Math" panose="02040503050406030204" pitchFamily="18" charset="0"/>
                              </a:rPr>
                            </m:ctrlPr>
                          </m:sSupPr>
                          <m:e>
                            <m:r>
                              <m:rPr>
                                <m:lit/>
                              </m:rPr>
                              <a:rPr lang="en-US" altLang="zh-CN" sz="2280" i="1">
                                <a:latin typeface="Cambria Math" panose="02040503050406030204" pitchFamily="18" charset="0"/>
                              </a:rPr>
                              <m:t>|</m:t>
                            </m:r>
                          </m:e>
                          <m:sup>
                            <m:r>
                              <a:rPr lang="en-US" altLang="zh-CN" sz="2280" i="1">
                                <a:latin typeface="Cambria Math" panose="02040503050406030204" pitchFamily="18" charset="0"/>
                              </a:rPr>
                              <m:t>𝟐</m:t>
                            </m:r>
                          </m:sup>
                        </m:sSup>
                      </m:e>
                    </m:nary>
                  </m:oMath>
                </a14:m>
                <a:endParaRPr lang="zh-CN" altLang="en-US" sz="2280" i="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64" t="-6022" b="-12745"/>
                </a:stretch>
              </a:blipFill>
            </p:spPr>
            <p:txBody>
              <a:bodyPr/>
              <a:lstStyle/>
              <a:p>
                <a:r>
                  <a:rPr lang="zh-CN" altLang="en-US">
                    <a:noFill/>
                  </a:rPr>
                  <a:t> </a:t>
                </a:r>
              </a:p>
            </p:txBody>
          </p:sp>
        </mc:Fallback>
      </mc:AlternateContent>
      <p:pic>
        <p:nvPicPr>
          <p:cNvPr id="4" name="Picture 4" descr="M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903" y="2813283"/>
            <a:ext cx="5939682" cy="2690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 calcmode="lin" valueType="num">
                                      <p:cBhvr additive="base">
                                        <p:cTn id="1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隶书" panose="02010509060101010101" pitchFamily="1" charset="-122"/>
              </a:rPr>
              <a:t>拟合：非线性最小二乘</a:t>
            </a:r>
            <a:endParaRPr lang="zh-CN" altLang="en-US" sz="2280" dirty="0"/>
          </a:p>
        </p:txBody>
      </p:sp>
      <p:sp>
        <p:nvSpPr>
          <p:cNvPr id="3" name="内容占位符 2"/>
          <p:cNvSpPr>
            <a:spLocks noGrp="1"/>
          </p:cNvSpPr>
          <p:nvPr>
            <p:ph idx="1"/>
          </p:nvPr>
        </p:nvSpPr>
        <p:spPr/>
        <p:txBody>
          <a:bodyPr/>
          <a:lstStyle/>
          <a:p>
            <a:r>
              <a:rPr lang="zh-CN" altLang="en-US" dirty="0"/>
              <a:t>移动最小二乘</a:t>
            </a:r>
          </a:p>
        </p:txBody>
      </p:sp>
      <p:pic>
        <p:nvPicPr>
          <p:cNvPr id="4" name="图片 3"/>
          <p:cNvPicPr>
            <a:picLocks noChangeAspect="1"/>
          </p:cNvPicPr>
          <p:nvPr/>
        </p:nvPicPr>
        <p:blipFill>
          <a:blip r:embed="rId2"/>
          <a:stretch>
            <a:fillRect/>
          </a:stretch>
        </p:blipFill>
        <p:spPr>
          <a:xfrm>
            <a:off x="2929631" y="2506100"/>
            <a:ext cx="6019060" cy="3188401"/>
          </a:xfrm>
          <a:prstGeom prst="rect">
            <a:avLst/>
          </a:prstGeom>
        </p:spPr>
      </p:pic>
      <p:sp>
        <p:nvSpPr>
          <p:cNvPr id="5" name="矩形 4">
            <a:extLst>
              <a:ext uri="{FF2B5EF4-FFF2-40B4-BE49-F238E27FC236}">
                <a16:creationId xmlns:a16="http://schemas.microsoft.com/office/drawing/2014/main" id="{D07AD35B-7FE0-41BA-83B4-167BB07BF75D}"/>
              </a:ext>
            </a:extLst>
          </p:cNvPr>
          <p:cNvSpPr/>
          <p:nvPr/>
        </p:nvSpPr>
        <p:spPr>
          <a:xfrm>
            <a:off x="2414132" y="6000089"/>
            <a:ext cx="7593435" cy="355482"/>
          </a:xfrm>
          <a:prstGeom prst="rect">
            <a:avLst/>
          </a:prstGeom>
        </p:spPr>
        <p:txBody>
          <a:bodyPr wrap="square">
            <a:spAutoFit/>
          </a:bodyPr>
          <a:lstStyle/>
          <a:p>
            <a:r>
              <a:rPr lang="zh-CN" altLang="en-US" sz="1710" dirty="0"/>
              <a:t>https://github.com/search?q=moving+least+square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扩展到图像插值，</a:t>
            </a:r>
            <a:r>
              <a:rPr lang="zh-CN" altLang="en-US" sz="3040" dirty="0"/>
              <a:t>自然图像有着很强的局部结构性，这意味着自然图像中的像素点有着很强的局部依赖性。</a:t>
            </a:r>
          </a:p>
          <a:p>
            <a:r>
              <a:rPr lang="zh-CN" altLang="en-US" sz="3040" dirty="0"/>
              <a:t>根据这个特性，我们采用线性结合周围已知点的方式来估计当前未知点</a:t>
            </a:r>
          </a:p>
          <a:p>
            <a:endParaRPr lang="zh-CN" altLang="en-US" dirty="0"/>
          </a:p>
        </p:txBody>
      </p:sp>
      <p:sp>
        <p:nvSpPr>
          <p:cNvPr id="5" name="标题 1"/>
          <p:cNvSpPr>
            <a:spLocks noGrp="1"/>
          </p:cNvSpPr>
          <p:nvPr>
            <p:ph type="title"/>
          </p:nvPr>
        </p:nvSpPr>
        <p:spPr>
          <a:xfrm>
            <a:off x="1153302" y="389020"/>
            <a:ext cx="8218439" cy="725467"/>
          </a:xfrm>
        </p:spPr>
        <p:txBody>
          <a:bodyPr/>
          <a:lstStyle/>
          <a:p>
            <a:r>
              <a:rPr lang="zh-CN" altLang="en-US" sz="2400" dirty="0">
                <a:latin typeface="隶书" panose="02010509060101010101" pitchFamily="1" charset="-122"/>
              </a:rPr>
              <a:t>拟合：非线性最小二乘</a:t>
            </a:r>
            <a:endParaRPr lang="zh-CN" altLang="en-US" sz="2280"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4124" y="3702653"/>
            <a:ext cx="3402606" cy="630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5"/>
          <p:cNvSpPr>
            <a:spLocks noChangeArrowheads="1"/>
          </p:cNvSpPr>
          <p:nvPr/>
        </p:nvSpPr>
        <p:spPr bwMode="auto">
          <a:xfrm rot="5400000">
            <a:off x="5046260" y="4897184"/>
            <a:ext cx="1447917" cy="506771"/>
          </a:xfrm>
          <a:custGeom>
            <a:avLst/>
            <a:gdLst>
              <a:gd name="G0" fmla="+- 11564 0 0"/>
              <a:gd name="G1" fmla="+- 4995 0 0"/>
              <a:gd name="G2" fmla="+- 21600 0 4995"/>
              <a:gd name="G3" fmla="+- 10800 0 4995"/>
              <a:gd name="G4" fmla="+- 21600 0 11564"/>
              <a:gd name="G5" fmla="*/ G4 G3 10800"/>
              <a:gd name="G6" fmla="+- 21600 0 G5"/>
              <a:gd name="T0" fmla="*/ 11564 w 21600"/>
              <a:gd name="T1" fmla="*/ 0 h 21600"/>
              <a:gd name="T2" fmla="*/ 0 w 21600"/>
              <a:gd name="T3" fmla="*/ 10800 h 21600"/>
              <a:gd name="T4" fmla="*/ 11564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1564" y="0"/>
                </a:moveTo>
                <a:lnTo>
                  <a:pt x="11564" y="4995"/>
                </a:lnTo>
                <a:lnTo>
                  <a:pt x="3375" y="4995"/>
                </a:lnTo>
                <a:lnTo>
                  <a:pt x="3375" y="16605"/>
                </a:lnTo>
                <a:lnTo>
                  <a:pt x="11564" y="16605"/>
                </a:lnTo>
                <a:lnTo>
                  <a:pt x="11564" y="21600"/>
                </a:lnTo>
                <a:lnTo>
                  <a:pt x="21600" y="10800"/>
                </a:lnTo>
                <a:close/>
              </a:path>
              <a:path w="21600" h="21600">
                <a:moveTo>
                  <a:pt x="1350" y="4995"/>
                </a:moveTo>
                <a:lnTo>
                  <a:pt x="1350" y="16605"/>
                </a:lnTo>
                <a:lnTo>
                  <a:pt x="2700" y="16605"/>
                </a:lnTo>
                <a:lnTo>
                  <a:pt x="2700" y="4995"/>
                </a:lnTo>
                <a:close/>
              </a:path>
              <a:path w="21600" h="21600">
                <a:moveTo>
                  <a:pt x="0" y="4995"/>
                </a:moveTo>
                <a:lnTo>
                  <a:pt x="0" y="16605"/>
                </a:lnTo>
                <a:lnTo>
                  <a:pt x="675" y="16605"/>
                </a:lnTo>
                <a:lnTo>
                  <a:pt x="675" y="4995"/>
                </a:lnTo>
                <a:close/>
              </a:path>
            </a:pathLst>
          </a:cu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lgn="ctr">
            <a:miter lim="800000"/>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p>
            <a:endParaRPr lang="zh-CN" altLang="en-US" sz="1710"/>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0791" y="4643799"/>
            <a:ext cx="1882293" cy="53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0582" y="4643799"/>
            <a:ext cx="2678647" cy="508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0479" y="5874529"/>
            <a:ext cx="2171876" cy="48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1" descr="QQ截图201204192112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3084" y="4571403"/>
            <a:ext cx="1809897" cy="17676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linds(horizontal)">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040" dirty="0"/>
              <a:t>图像插值是一个病态问题</a:t>
            </a:r>
          </a:p>
          <a:p>
            <a:r>
              <a:rPr lang="zh-CN" altLang="en-US" sz="3040" dirty="0"/>
              <a:t>先验假设：自然图像可以建模成局部平滑变化的高斯过程，也就是说相邻的像素点有着相同或者相似的插值模型。</a:t>
            </a:r>
          </a:p>
          <a:p>
            <a:r>
              <a:rPr lang="zh-CN" altLang="en-US" sz="3040" dirty="0"/>
              <a:t>核岭回归，目标函数：</a:t>
            </a:r>
            <a:endParaRPr lang="zh-CN" altLang="en-US" dirty="0"/>
          </a:p>
        </p:txBody>
      </p:sp>
      <p:sp>
        <p:nvSpPr>
          <p:cNvPr id="4" name="标题 1"/>
          <p:cNvSpPr>
            <a:spLocks noGrp="1"/>
          </p:cNvSpPr>
          <p:nvPr>
            <p:ph type="title"/>
          </p:nvPr>
        </p:nvSpPr>
        <p:spPr>
          <a:xfrm>
            <a:off x="838200" y="385005"/>
            <a:ext cx="8218439" cy="725467"/>
          </a:xfrm>
        </p:spPr>
        <p:txBody>
          <a:bodyPr/>
          <a:lstStyle/>
          <a:p>
            <a:r>
              <a:rPr lang="zh-CN" altLang="en-US" sz="2400" dirty="0">
                <a:latin typeface="隶书" panose="02010509060101010101" pitchFamily="1" charset="-122"/>
              </a:rPr>
              <a:t>拟合：非线性最小二乘</a:t>
            </a:r>
            <a:endParaRPr lang="zh-CN" altLang="en-US" sz="2280" dirty="0"/>
          </a:p>
        </p:txBody>
      </p:sp>
      <p:pic>
        <p:nvPicPr>
          <p:cNvPr id="5"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5822" y="4386784"/>
            <a:ext cx="5357294" cy="852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040" dirty="0"/>
              <a:t>高分辨率图像中的临近点应该具有相似的像素值</a:t>
            </a:r>
            <a:endParaRPr lang="en-US" altLang="zh-CN" sz="3040" dirty="0"/>
          </a:p>
          <a:p>
            <a:r>
              <a:rPr lang="zh-CN" altLang="en-US" sz="3040" dirty="0"/>
              <a:t>将这样的先验知识通过一个额外地局部平滑保持约束引入到目标函数当中。给定局部邻域的已知点和未知点，我们定义如下的目标函数</a:t>
            </a:r>
            <a:endParaRPr lang="zh-CN" altLang="en-US" dirty="0"/>
          </a:p>
        </p:txBody>
      </p:sp>
      <p:sp>
        <p:nvSpPr>
          <p:cNvPr id="4" name="标题 1"/>
          <p:cNvSpPr>
            <a:spLocks noGrp="1"/>
          </p:cNvSpPr>
          <p:nvPr>
            <p:ph type="title"/>
          </p:nvPr>
        </p:nvSpPr>
        <p:spPr>
          <a:xfrm>
            <a:off x="838200" y="429394"/>
            <a:ext cx="8218439" cy="725467"/>
          </a:xfrm>
        </p:spPr>
        <p:txBody>
          <a:bodyPr/>
          <a:lstStyle/>
          <a:p>
            <a:r>
              <a:rPr lang="zh-CN" altLang="en-US" sz="2400" dirty="0">
                <a:latin typeface="隶书" panose="02010509060101010101" pitchFamily="1" charset="-122"/>
              </a:rPr>
              <a:t>拟合：非线性最小二乘</a:t>
            </a:r>
            <a:endParaRPr lang="zh-CN" altLang="en-US" sz="2280"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6163" y="3878100"/>
            <a:ext cx="6008857" cy="164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隶书" panose="02010509060101010101" pitchFamily="1" charset="-122"/>
              </a:rPr>
              <a:t>拟合：非线性最小二乘</a:t>
            </a:r>
            <a:endParaRPr lang="zh-CN" altLang="en-US" sz="2280" dirty="0"/>
          </a:p>
        </p:txBody>
      </p:sp>
      <p:sp>
        <p:nvSpPr>
          <p:cNvPr id="3" name="内容占位符 2"/>
          <p:cNvSpPr>
            <a:spLocks noGrp="1"/>
          </p:cNvSpPr>
          <p:nvPr>
            <p:ph idx="1"/>
          </p:nvPr>
        </p:nvSpPr>
        <p:spPr/>
        <p:txBody>
          <a:bodyPr/>
          <a:lstStyle/>
          <a:p>
            <a:r>
              <a:rPr lang="zh-CN" altLang="en-US" dirty="0"/>
              <a:t>测试图像</a:t>
            </a:r>
          </a:p>
        </p:txBody>
      </p:sp>
      <p:pic>
        <p:nvPicPr>
          <p:cNvPr id="4" name="Picture 4" descr="test_images_T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5972" y="2296636"/>
            <a:ext cx="8646766" cy="25006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Vector Norms and Matrix Norms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altLang="zh-CN" sz="2000" dirty="0"/>
                  <a:t>Matrix Norms</a:t>
                </a:r>
                <a:r>
                  <a:rPr lang="zh-CN" altLang="en-US" sz="2000" dirty="0"/>
                  <a:t>：</a:t>
                </a:r>
                <a:r>
                  <a:rPr lang="en-US" altLang="zh-CN" sz="2000" dirty="0" err="1"/>
                  <a:t>Matlab</a:t>
                </a:r>
                <a:r>
                  <a:rPr lang="en-US" altLang="zh-CN" sz="2000" dirty="0"/>
                  <a:t>: Norm(A,1,2,inf,’fro’)</a:t>
                </a:r>
              </a:p>
              <a:p>
                <a14:m>
                  <m:oMath xmlns:m="http://schemas.openxmlformats.org/officeDocument/2006/math">
                    <m:r>
                      <a:rPr lang="en-US" altLang="zh-CN" sz="2000" b="1" i="1" smtClean="0">
                        <a:latin typeface="Cambria Math"/>
                      </a:rPr>
                      <m:t>𝟏</m:t>
                    </m:r>
                    <m:r>
                      <a:rPr lang="en-US" altLang="zh-CN" sz="2000" b="1" i="1" smtClean="0">
                        <a:latin typeface="Cambria Math"/>
                      </a:rPr>
                      <m:t>−</m:t>
                    </m:r>
                    <m:r>
                      <a:rPr lang="zh-CN" altLang="en-US" sz="2000" i="1">
                        <a:latin typeface="Cambria Math"/>
                      </a:rPr>
                      <m:t>范数</m:t>
                    </m:r>
                  </m:oMath>
                </a14:m>
                <a:r>
                  <a:rPr lang="en-US" altLang="zh-CN" sz="2000" dirty="0"/>
                  <a:t>:</a:t>
                </a:r>
                <a14:m>
                  <m:oMath xmlns:m="http://schemas.openxmlformats.org/officeDocument/2006/math">
                    <m:sSub>
                      <m:sSubPr>
                        <m:ctrlPr>
                          <a:rPr lang="en-US" altLang="zh-CN" sz="2000" b="1" i="1" dirty="0" smtClean="0">
                            <a:latin typeface="Cambria Math" panose="02040503050406030204" pitchFamily="18" charset="0"/>
                          </a:rPr>
                        </m:ctrlPr>
                      </m:sSubPr>
                      <m:e>
                        <m:d>
                          <m:dPr>
                            <m:begChr m:val="‖"/>
                            <m:endChr m:val="‖"/>
                            <m:ctrlPr>
                              <a:rPr lang="en-US" altLang="zh-CN" sz="2000" i="1" dirty="0" smtClean="0">
                                <a:latin typeface="Cambria Math" panose="02040503050406030204" pitchFamily="18" charset="0"/>
                              </a:rPr>
                            </m:ctrlPr>
                          </m:dPr>
                          <m:e>
                            <m:r>
                              <a:rPr lang="en-US" altLang="zh-CN" sz="2000" b="1" i="1" dirty="0" smtClean="0">
                                <a:latin typeface="Cambria Math"/>
                              </a:rPr>
                              <m:t>𝑨</m:t>
                            </m:r>
                          </m:e>
                        </m:d>
                      </m:e>
                      <m:sub>
                        <m:r>
                          <a:rPr lang="en-US" altLang="zh-CN" sz="2000" b="1" i="1" dirty="0" smtClean="0">
                            <a:latin typeface="Cambria Math"/>
                          </a:rPr>
                          <m:t>𝟏</m:t>
                        </m:r>
                      </m:sub>
                    </m:sSub>
                    <m:r>
                      <a:rPr lang="en-US" altLang="zh-CN" sz="2000" b="1" i="1" dirty="0" smtClean="0">
                        <a:latin typeface="Cambria Math"/>
                      </a:rPr>
                      <m:t>=</m:t>
                    </m:r>
                    <m:r>
                      <a:rPr lang="en-US" altLang="zh-CN" sz="2000" b="1" i="1" dirty="0" smtClean="0">
                        <a:latin typeface="Cambria Math"/>
                      </a:rPr>
                      <m:t>𝒎𝒂</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𝒋</m:t>
                        </m:r>
                      </m:sub>
                    </m:sSub>
                    <m:nary>
                      <m:naryPr>
                        <m:chr m:val="∑"/>
                        <m:ctrlPr>
                          <a:rPr lang="en-US" altLang="zh-CN" sz="2000" b="1" i="1" dirty="0" smtClean="0">
                            <a:latin typeface="Cambria Math" panose="02040503050406030204" pitchFamily="18" charset="0"/>
                          </a:rPr>
                        </m:ctrlPr>
                      </m:naryPr>
                      <m:sub>
                        <m:r>
                          <m:rPr>
                            <m:brk m:alnAt="23"/>
                          </m:rPr>
                          <a:rPr lang="en-US" altLang="zh-CN" sz="2000" b="1" i="1" dirty="0" smtClean="0">
                            <a:latin typeface="Cambria Math"/>
                          </a:rPr>
                          <m:t>𝒊</m:t>
                        </m:r>
                        <m:r>
                          <a:rPr lang="en-US" altLang="zh-CN" sz="2000" b="1" i="1" dirty="0" smtClean="0">
                            <a:latin typeface="Cambria Math"/>
                          </a:rPr>
                          <m:t>=</m:t>
                        </m:r>
                        <m:r>
                          <a:rPr lang="en-US" altLang="zh-CN" sz="2000" b="1" i="1" dirty="0" smtClean="0">
                            <a:latin typeface="Cambria Math"/>
                          </a:rPr>
                          <m:t>𝟏</m:t>
                        </m:r>
                      </m:sub>
                      <m:sup>
                        <m:r>
                          <a:rPr lang="en-US" altLang="zh-CN" sz="2000" b="1" i="1" dirty="0" smtClean="0">
                            <a:latin typeface="Cambria Math"/>
                          </a:rPr>
                          <m:t>𝒎</m:t>
                        </m:r>
                      </m:sup>
                      <m:e>
                        <m:d>
                          <m:dPr>
                            <m:begChr m:val="|"/>
                            <m:endChr m:val="|"/>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𝒂</m:t>
                                </m:r>
                              </m:e>
                              <m:sub>
                                <m:r>
                                  <a:rPr lang="en-US" altLang="zh-CN" sz="2000" b="1" i="1" dirty="0" smtClean="0">
                                    <a:latin typeface="Cambria Math"/>
                                  </a:rPr>
                                  <m:t>𝒊</m:t>
                                </m:r>
                                <m:r>
                                  <a:rPr lang="en-US" altLang="zh-CN" sz="2000" b="1" i="1" dirty="0" smtClean="0">
                                    <a:latin typeface="Cambria Math"/>
                                  </a:rPr>
                                  <m:t>,</m:t>
                                </m:r>
                                <m:r>
                                  <a:rPr lang="en-US" altLang="zh-CN" sz="2000" b="1" i="1" dirty="0" smtClean="0">
                                    <a:latin typeface="Cambria Math"/>
                                  </a:rPr>
                                  <m:t>𝒋</m:t>
                                </m:r>
                              </m:sub>
                            </m:sSub>
                          </m:e>
                        </m:d>
                      </m:e>
                    </m:nary>
                  </m:oMath>
                </a14:m>
                <a:r>
                  <a:rPr lang="en-US" altLang="zh-CN" sz="2000" dirty="0"/>
                  <a:t>,</a:t>
                </a:r>
                <a:r>
                  <a:rPr lang="zh-CN" altLang="en-US" sz="2000" dirty="0"/>
                  <a:t>列和范数</a:t>
                </a:r>
                <a:endParaRPr lang="en-US" altLang="zh-CN" sz="2000" dirty="0"/>
              </a:p>
              <a:p>
                <a14:m>
                  <m:oMath xmlns:m="http://schemas.openxmlformats.org/officeDocument/2006/math">
                    <m:r>
                      <a:rPr lang="en-US" altLang="zh-CN" sz="2000" b="1" i="1" smtClean="0">
                        <a:latin typeface="Cambria Math"/>
                      </a:rPr>
                      <m:t>𝟐</m:t>
                    </m:r>
                    <m:r>
                      <a:rPr lang="en-US" altLang="zh-CN" sz="2000" b="1" i="1" smtClean="0">
                        <a:latin typeface="Cambria Math"/>
                      </a:rPr>
                      <m:t>−</m:t>
                    </m:r>
                    <m:r>
                      <a:rPr lang="zh-CN" altLang="en-US" sz="2000" i="1">
                        <a:latin typeface="Cambria Math"/>
                      </a:rPr>
                      <m:t>范数</m:t>
                    </m:r>
                  </m:oMath>
                </a14:m>
                <a:r>
                  <a:rPr lang="en-US" altLang="zh-CN" sz="2000" dirty="0"/>
                  <a:t>:</a:t>
                </a:r>
                <a14:m>
                  <m:oMath xmlns:m="http://schemas.openxmlformats.org/officeDocument/2006/math">
                    <m:sSub>
                      <m:sSubPr>
                        <m:ctrlPr>
                          <a:rPr lang="en-US" altLang="zh-CN" sz="2000" i="1" dirty="0">
                            <a:latin typeface="Cambria Math" panose="02040503050406030204" pitchFamily="18" charset="0"/>
                          </a:rPr>
                        </m:ctrlPr>
                      </m:sSubPr>
                      <m:e>
                        <m:d>
                          <m:dPr>
                            <m:begChr m:val="‖"/>
                            <m:endChr m:val="‖"/>
                            <m:ctrlPr>
                              <a:rPr lang="en-US" altLang="zh-CN" sz="2000" i="1" dirty="0">
                                <a:latin typeface="Cambria Math" panose="02040503050406030204" pitchFamily="18" charset="0"/>
                              </a:rPr>
                            </m:ctrlPr>
                          </m:dPr>
                          <m:e>
                            <m:r>
                              <a:rPr lang="en-US" altLang="zh-CN" sz="2000" i="1" dirty="0">
                                <a:latin typeface="Cambria Math"/>
                              </a:rPr>
                              <m:t>𝑨</m:t>
                            </m:r>
                          </m:e>
                        </m:d>
                      </m:e>
                      <m:sub>
                        <m:r>
                          <a:rPr lang="en-US" altLang="zh-CN" sz="2000" b="1" i="1" dirty="0" smtClean="0">
                            <a:latin typeface="Cambria Math"/>
                          </a:rPr>
                          <m:t>𝟐</m:t>
                        </m:r>
                      </m:sub>
                    </m:sSub>
                    <m:r>
                      <a:rPr lang="en-US" altLang="zh-CN" sz="2000" i="1" dirty="0">
                        <a:latin typeface="Cambria Math"/>
                      </a:rPr>
                      <m:t>=</m:t>
                    </m:r>
                    <m:rad>
                      <m:radPr>
                        <m:degHide m:val="on"/>
                        <m:ctrlPr>
                          <a:rPr lang="en-US" altLang="zh-CN" sz="2000" b="1" i="1" dirty="0" smtClean="0">
                            <a:latin typeface="Cambria Math" panose="02040503050406030204" pitchFamily="18" charset="0"/>
                          </a:rPr>
                        </m:ctrlPr>
                      </m:radPr>
                      <m:deg/>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𝝀</m:t>
                            </m:r>
                          </m:e>
                          <m:sub>
                            <m:r>
                              <a:rPr lang="en-US" altLang="zh-CN" sz="2000" b="1" i="1" dirty="0" smtClean="0">
                                <a:latin typeface="Cambria Math"/>
                              </a:rPr>
                              <m:t>𝟏</m:t>
                            </m:r>
                          </m:sub>
                        </m:sSub>
                      </m:e>
                    </m:rad>
                    <m:r>
                      <a:rPr lang="en-US" altLang="zh-CN" sz="2000" b="1" i="1" dirty="0" smtClean="0">
                        <a:latin typeface="Cambria Math"/>
                      </a:rPr>
                      <m:t>, </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𝝀</m:t>
                        </m:r>
                      </m:e>
                      <m:sub>
                        <m:r>
                          <a:rPr lang="en-US" altLang="zh-CN" sz="2000" b="1" i="1" dirty="0" smtClean="0">
                            <a:latin typeface="Cambria Math"/>
                          </a:rPr>
                          <m:t>𝟏</m:t>
                        </m:r>
                      </m:sub>
                    </m:sSub>
                  </m:oMath>
                </a14:m>
                <a:r>
                  <a:rPr lang="zh-CN" altLang="en-US" sz="2000" dirty="0"/>
                  <a:t>是</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𝑨</m:t>
                        </m:r>
                      </m:e>
                      <m:sup>
                        <m:r>
                          <a:rPr lang="en-US" altLang="zh-CN" sz="2000" b="1" i="1" dirty="0" smtClean="0">
                            <a:latin typeface="Cambria Math"/>
                          </a:rPr>
                          <m:t>𝑻</m:t>
                        </m:r>
                      </m:sup>
                    </m:sSup>
                    <m:r>
                      <a:rPr lang="en-US" altLang="zh-CN" sz="2000" b="1" i="1" dirty="0" smtClean="0">
                        <a:latin typeface="Cambria Math"/>
                      </a:rPr>
                      <m:t>𝑨</m:t>
                    </m:r>
                  </m:oMath>
                </a14:m>
                <a:r>
                  <a:rPr lang="zh-CN" altLang="en-US" sz="2000" dirty="0"/>
                  <a:t>的最大特征值，也称为谱范数</a:t>
                </a:r>
                <a:endParaRPr lang="en-US" altLang="zh-CN" sz="2000" dirty="0"/>
              </a:p>
              <a:p>
                <a14:m>
                  <m:oMath xmlns:m="http://schemas.openxmlformats.org/officeDocument/2006/math">
                    <m:r>
                      <a:rPr lang="en-US" altLang="zh-CN" sz="2000" b="1" i="1" smtClean="0">
                        <a:latin typeface="Cambria Math"/>
                        <a:ea typeface="Cambria Math"/>
                      </a:rPr>
                      <m:t>∞</m:t>
                    </m:r>
                    <m:r>
                      <a:rPr lang="en-US" altLang="zh-CN" sz="2000" b="1" i="1" smtClean="0">
                        <a:latin typeface="Cambria Math"/>
                      </a:rPr>
                      <m:t>−</m:t>
                    </m:r>
                    <m:r>
                      <a:rPr lang="zh-CN" altLang="en-US" sz="2000" i="1">
                        <a:latin typeface="Cambria Math"/>
                      </a:rPr>
                      <m:t>范数</m:t>
                    </m:r>
                  </m:oMath>
                </a14:m>
                <a:r>
                  <a:rPr lang="en-US" altLang="zh-CN" sz="2000" dirty="0"/>
                  <a:t>:</a:t>
                </a:r>
                <a14:m>
                  <m:oMath xmlns:m="http://schemas.openxmlformats.org/officeDocument/2006/math">
                    <m:sSub>
                      <m:sSubPr>
                        <m:ctrlPr>
                          <a:rPr lang="en-US" altLang="zh-CN" sz="2000" i="1" dirty="0">
                            <a:latin typeface="Cambria Math" panose="02040503050406030204" pitchFamily="18" charset="0"/>
                          </a:rPr>
                        </m:ctrlPr>
                      </m:sSubPr>
                      <m:e>
                        <m:d>
                          <m:dPr>
                            <m:begChr m:val="‖"/>
                            <m:endChr m:val="‖"/>
                            <m:ctrlPr>
                              <a:rPr lang="en-US" altLang="zh-CN" sz="2000" i="1" dirty="0">
                                <a:latin typeface="Cambria Math" panose="02040503050406030204" pitchFamily="18" charset="0"/>
                              </a:rPr>
                            </m:ctrlPr>
                          </m:dPr>
                          <m:e>
                            <m:r>
                              <a:rPr lang="en-US" altLang="zh-CN" sz="2000" i="1" dirty="0">
                                <a:latin typeface="Cambria Math"/>
                              </a:rPr>
                              <m:t>𝑨</m:t>
                            </m:r>
                          </m:e>
                        </m:d>
                      </m:e>
                      <m:sub>
                        <m:r>
                          <a:rPr lang="en-US" altLang="zh-CN" sz="2000" i="1" dirty="0" smtClean="0">
                            <a:latin typeface="Cambria Math"/>
                            <a:ea typeface="Cambria Math"/>
                          </a:rPr>
                          <m:t>∞</m:t>
                        </m:r>
                      </m:sub>
                    </m:sSub>
                    <m:r>
                      <a:rPr lang="en-US" altLang="zh-CN" sz="2000" i="1" dirty="0">
                        <a:latin typeface="Cambria Math"/>
                      </a:rPr>
                      <m:t>=</m:t>
                    </m:r>
                    <m:r>
                      <a:rPr lang="en-US" altLang="zh-CN" sz="2000" i="1" dirty="0">
                        <a:latin typeface="Cambria Math"/>
                      </a:rPr>
                      <m:t>𝒎𝒂</m:t>
                    </m:r>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b="1" i="1" dirty="0" smtClean="0">
                            <a:latin typeface="Cambria Math"/>
                          </a:rPr>
                          <m:t>𝒊</m:t>
                        </m:r>
                      </m:sub>
                    </m:sSub>
                    <m:nary>
                      <m:naryPr>
                        <m:chr m:val="∑"/>
                        <m:ctrlPr>
                          <a:rPr lang="en-US" altLang="zh-CN" sz="2000" i="1" dirty="0">
                            <a:latin typeface="Cambria Math" panose="02040503050406030204" pitchFamily="18" charset="0"/>
                          </a:rPr>
                        </m:ctrlPr>
                      </m:naryPr>
                      <m:sub>
                        <m:r>
                          <a:rPr lang="en-US" altLang="zh-CN" sz="2000" b="1" i="1" dirty="0" smtClean="0">
                            <a:latin typeface="Cambria Math"/>
                          </a:rPr>
                          <m:t>𝒋</m:t>
                        </m:r>
                        <m:r>
                          <a:rPr lang="en-US" altLang="zh-CN" sz="2000" i="1" dirty="0">
                            <a:latin typeface="Cambria Math"/>
                          </a:rPr>
                          <m:t>=</m:t>
                        </m:r>
                        <m:r>
                          <a:rPr lang="en-US" altLang="zh-CN" sz="2000" i="1" dirty="0">
                            <a:latin typeface="Cambria Math"/>
                          </a:rPr>
                          <m:t>𝟏</m:t>
                        </m:r>
                      </m:sub>
                      <m:sup>
                        <m:r>
                          <a:rPr lang="en-US" altLang="zh-CN" sz="2000" b="1" i="1" dirty="0" smtClean="0">
                            <a:latin typeface="Cambria Math"/>
                          </a:rPr>
                          <m:t>𝒏</m:t>
                        </m:r>
                      </m:sup>
                      <m:e>
                        <m:d>
                          <m:dPr>
                            <m:begChr m:val="|"/>
                            <m:endChr m:val="|"/>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a:rPr>
                                  <m:t>𝒂</m:t>
                                </m:r>
                              </m:e>
                              <m:sub>
                                <m:r>
                                  <a:rPr lang="en-US" altLang="zh-CN" sz="2000" i="1" dirty="0">
                                    <a:latin typeface="Cambria Math"/>
                                  </a:rPr>
                                  <m:t>𝒊</m:t>
                                </m:r>
                                <m:r>
                                  <a:rPr lang="en-US" altLang="zh-CN" sz="2000" i="1" dirty="0">
                                    <a:latin typeface="Cambria Math"/>
                                  </a:rPr>
                                  <m:t>,</m:t>
                                </m:r>
                                <m:r>
                                  <a:rPr lang="en-US" altLang="zh-CN" sz="2000" i="1" dirty="0">
                                    <a:latin typeface="Cambria Math"/>
                                  </a:rPr>
                                  <m:t>𝒋</m:t>
                                </m:r>
                              </m:sub>
                            </m:sSub>
                          </m:e>
                        </m:d>
                      </m:e>
                    </m:nary>
                  </m:oMath>
                </a14:m>
                <a:r>
                  <a:rPr lang="en-US" altLang="zh-CN" sz="2000" dirty="0"/>
                  <a:t>,</a:t>
                </a:r>
                <a:r>
                  <a:rPr lang="zh-CN" altLang="en-US" sz="2000" dirty="0"/>
                  <a:t>行和范数</a:t>
                </a:r>
                <a:endParaRPr lang="en-US" altLang="zh-CN" sz="2000" dirty="0"/>
              </a:p>
              <a:p>
                <a14:m>
                  <m:oMath xmlns:m="http://schemas.openxmlformats.org/officeDocument/2006/math">
                    <m:r>
                      <a:rPr lang="en-US" altLang="zh-CN" sz="2000" b="1" i="1" smtClean="0">
                        <a:latin typeface="Cambria Math"/>
                      </a:rPr>
                      <m:t>𝑭</m:t>
                    </m:r>
                    <m:r>
                      <a:rPr lang="en-US" altLang="zh-CN" sz="2000" b="1" i="1" smtClean="0">
                        <a:latin typeface="Cambria Math"/>
                      </a:rPr>
                      <m:t>−</m:t>
                    </m:r>
                    <m:r>
                      <a:rPr lang="zh-CN" altLang="en-US" sz="2000" i="1">
                        <a:latin typeface="Cambria Math"/>
                      </a:rPr>
                      <m:t>范数</m:t>
                    </m:r>
                  </m:oMath>
                </a14:m>
                <a:r>
                  <a:rPr lang="en-US" altLang="zh-CN" sz="2000" dirty="0"/>
                  <a:t>:</a:t>
                </a:r>
                <a14:m>
                  <m:oMath xmlns:m="http://schemas.openxmlformats.org/officeDocument/2006/math">
                    <m:sSub>
                      <m:sSubPr>
                        <m:ctrlPr>
                          <a:rPr lang="en-US" altLang="zh-CN" sz="2000" b="1" i="1" dirty="0" smtClean="0">
                            <a:latin typeface="Cambria Math" panose="02040503050406030204" pitchFamily="18" charset="0"/>
                          </a:rPr>
                        </m:ctrlPr>
                      </m:sSubPr>
                      <m:e>
                        <m:d>
                          <m:dPr>
                            <m:begChr m:val="‖"/>
                            <m:endChr m:val="‖"/>
                            <m:ctrlPr>
                              <a:rPr lang="en-US" altLang="zh-CN" sz="2000" i="1" dirty="0" smtClean="0">
                                <a:latin typeface="Cambria Math" panose="02040503050406030204" pitchFamily="18" charset="0"/>
                              </a:rPr>
                            </m:ctrlPr>
                          </m:dPr>
                          <m:e>
                            <m:r>
                              <a:rPr lang="en-US" altLang="zh-CN" sz="2000" b="1" i="1" dirty="0" smtClean="0">
                                <a:latin typeface="Cambria Math"/>
                              </a:rPr>
                              <m:t>𝑨</m:t>
                            </m:r>
                          </m:e>
                        </m:d>
                      </m:e>
                      <m:sub>
                        <m:r>
                          <a:rPr lang="en-US" altLang="zh-CN" sz="2000" b="1" i="1" dirty="0" smtClean="0">
                            <a:latin typeface="Cambria Math"/>
                          </a:rPr>
                          <m:t>𝑭</m:t>
                        </m:r>
                      </m:sub>
                    </m:sSub>
                    <m:r>
                      <a:rPr lang="zh-CN" altLang="en-US" sz="2000" b="1" i="1" dirty="0" smtClean="0">
                        <a:latin typeface="Cambria Math"/>
                      </a:rPr>
                      <m:t>＝</m:t>
                    </m:r>
                    <m:sSup>
                      <m:sSupPr>
                        <m:ctrlPr>
                          <a:rPr lang="en-US" altLang="zh-CN" sz="2000" b="1" i="1" dirty="0" smtClean="0">
                            <a:latin typeface="Cambria Math" panose="02040503050406030204" pitchFamily="18" charset="0"/>
                          </a:rPr>
                        </m:ctrlPr>
                      </m:sSupPr>
                      <m:e>
                        <m:d>
                          <m:dPr>
                            <m:ctrlPr>
                              <a:rPr lang="en-US" altLang="zh-CN" sz="2000" b="1" i="1" dirty="0" smtClean="0">
                                <a:latin typeface="Cambria Math" panose="02040503050406030204" pitchFamily="18" charset="0"/>
                              </a:rPr>
                            </m:ctrlPr>
                          </m:dPr>
                          <m:e>
                            <m:nary>
                              <m:naryPr>
                                <m:chr m:val="∑"/>
                                <m:limLoc m:val="subSup"/>
                                <m:ctrlPr>
                                  <a:rPr lang="en-US" altLang="zh-CN" sz="2000" b="1" i="1" dirty="0" smtClean="0">
                                    <a:latin typeface="Cambria Math" panose="02040503050406030204" pitchFamily="18" charset="0"/>
                                  </a:rPr>
                                </m:ctrlPr>
                              </m:naryPr>
                              <m:sub>
                                <m:r>
                                  <m:rPr>
                                    <m:brk m:alnAt="25"/>
                                  </m:rPr>
                                  <a:rPr lang="zh-CN" altLang="en-US" sz="2000" b="1" i="1" dirty="0" smtClean="0">
                                    <a:latin typeface="Cambria Math"/>
                                  </a:rPr>
                                  <m:t>𝒊</m:t>
                                </m:r>
                                <m:r>
                                  <a:rPr lang="en-US" altLang="zh-CN" sz="2000" b="1" i="1" dirty="0" smtClean="0">
                                    <a:latin typeface="Cambria Math"/>
                                  </a:rPr>
                                  <m:t>=</m:t>
                                </m:r>
                                <m:r>
                                  <a:rPr lang="zh-CN" altLang="en-US" sz="2000" b="1" i="1" dirty="0" smtClean="0">
                                    <a:latin typeface="Cambria Math"/>
                                  </a:rPr>
                                  <m:t>𝟏</m:t>
                                </m:r>
                              </m:sub>
                              <m:sup>
                                <m:r>
                                  <a:rPr lang="zh-CN" altLang="en-US" sz="2000" b="1" i="1" dirty="0" smtClean="0">
                                    <a:latin typeface="Cambria Math"/>
                                  </a:rPr>
                                  <m:t>𝒎</m:t>
                                </m:r>
                              </m:sup>
                              <m:e>
                                <m:nary>
                                  <m:naryPr>
                                    <m:chr m:val="∑"/>
                                    <m:ctrlPr>
                                      <a:rPr lang="en-US" altLang="zh-CN" sz="2000" b="1" i="1" dirty="0" smtClean="0">
                                        <a:latin typeface="Cambria Math" panose="02040503050406030204" pitchFamily="18" charset="0"/>
                                      </a:rPr>
                                    </m:ctrlPr>
                                  </m:naryPr>
                                  <m:sub>
                                    <m:r>
                                      <m:rPr>
                                        <m:brk m:alnAt="23"/>
                                      </m:rPr>
                                      <a:rPr lang="zh-CN" altLang="en-US" sz="2000" b="1" i="1" dirty="0" smtClean="0">
                                        <a:latin typeface="Cambria Math"/>
                                      </a:rPr>
                                      <m:t>𝒋</m:t>
                                    </m:r>
                                    <m:r>
                                      <a:rPr lang="en-US" altLang="zh-CN" sz="2000" b="1" i="1" dirty="0" smtClean="0">
                                        <a:latin typeface="Cambria Math"/>
                                      </a:rPr>
                                      <m:t>=</m:t>
                                    </m:r>
                                    <m:r>
                                      <a:rPr lang="zh-CN" altLang="en-US" sz="2000" b="1" i="1" dirty="0" smtClean="0">
                                        <a:latin typeface="Cambria Math"/>
                                      </a:rPr>
                                      <m:t>𝟏</m:t>
                                    </m:r>
                                  </m:sub>
                                  <m:sup>
                                    <m:r>
                                      <a:rPr lang="zh-CN" altLang="en-US" sz="2000" b="1" i="1" dirty="0" smtClean="0">
                                        <a:latin typeface="Cambria Math"/>
                                      </a:rPr>
                                      <m:t>𝒏</m:t>
                                    </m:r>
                                  </m:sup>
                                  <m:e>
                                    <m:sSup>
                                      <m:sSupPr>
                                        <m:ctrlPr>
                                          <a:rPr lang="en-US" altLang="zh-CN" sz="2000" b="1" i="1" dirty="0" smtClean="0">
                                            <a:latin typeface="Cambria Math" panose="02040503050406030204" pitchFamily="18" charset="0"/>
                                          </a:rPr>
                                        </m:ctrlPr>
                                      </m:sSupPr>
                                      <m:e>
                                        <m:d>
                                          <m:dPr>
                                            <m:begChr m:val="|"/>
                                            <m:endChr m:val="|"/>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zh-CN" altLang="en-US" sz="2000" b="1" i="1" dirty="0" smtClean="0">
                                                    <a:latin typeface="Cambria Math"/>
                                                  </a:rPr>
                                                  <m:t>𝒂</m:t>
                                                </m:r>
                                              </m:e>
                                              <m:sub>
                                                <m:r>
                                                  <a:rPr lang="en-US" altLang="zh-CN" sz="2000" b="1" i="1" dirty="0" smtClean="0">
                                                    <a:latin typeface="Cambria Math"/>
                                                  </a:rPr>
                                                  <m:t>𝒊</m:t>
                                                </m:r>
                                                <m:r>
                                                  <a:rPr lang="en-US" altLang="zh-CN" sz="2000" b="1" i="1" dirty="0" smtClean="0">
                                                    <a:latin typeface="Cambria Math"/>
                                                  </a:rPr>
                                                  <m:t>,</m:t>
                                                </m:r>
                                                <m:r>
                                                  <a:rPr lang="en-US" altLang="zh-CN" sz="2000" b="1" i="1" dirty="0" smtClean="0">
                                                    <a:latin typeface="Cambria Math"/>
                                                  </a:rPr>
                                                  <m:t>𝒋</m:t>
                                                </m:r>
                                              </m:sub>
                                            </m:sSub>
                                          </m:e>
                                        </m:d>
                                      </m:e>
                                      <m:sup>
                                        <m:r>
                                          <a:rPr lang="en-US" altLang="zh-CN" sz="2000" b="1" i="1" dirty="0" smtClean="0">
                                            <a:latin typeface="Cambria Math"/>
                                          </a:rPr>
                                          <m:t>𝟐</m:t>
                                        </m:r>
                                      </m:sup>
                                    </m:sSup>
                                  </m:e>
                                </m:nary>
                              </m:e>
                            </m:nary>
                          </m:e>
                        </m:d>
                      </m:e>
                      <m:sup>
                        <m:f>
                          <m:fPr>
                            <m:ctrlPr>
                              <a:rPr lang="en-US" altLang="zh-CN" sz="2000" b="1" i="1" dirty="0" smtClean="0">
                                <a:latin typeface="Cambria Math" panose="02040503050406030204" pitchFamily="18" charset="0"/>
                              </a:rPr>
                            </m:ctrlPr>
                          </m:fPr>
                          <m:num>
                            <m:r>
                              <a:rPr lang="en-US" altLang="zh-CN" sz="2000" b="1" i="1" dirty="0" smtClean="0">
                                <a:latin typeface="Cambria Math"/>
                              </a:rPr>
                              <m:t>𝟏</m:t>
                            </m:r>
                          </m:num>
                          <m:den>
                            <m:r>
                              <a:rPr lang="en-US" altLang="zh-CN" sz="2000" b="1" i="1" dirty="0" smtClean="0">
                                <a:latin typeface="Cambria Math"/>
                              </a:rPr>
                              <m:t>𝟐</m:t>
                            </m:r>
                          </m:den>
                        </m:f>
                      </m:sup>
                    </m:sSup>
                  </m:oMath>
                </a14:m>
                <a:r>
                  <a:rPr lang="en-US" altLang="zh-CN" sz="2000" dirty="0"/>
                  <a:t>,Frobenius</a:t>
                </a:r>
                <a:r>
                  <a:rPr lang="zh-CN" altLang="en-US" sz="2000" dirty="0"/>
                  <a:t>范数</a:t>
                </a:r>
                <a:endParaRPr lang="en-US" altLang="zh-CN" sz="2000" dirty="0"/>
              </a:p>
              <a:p>
                <a:r>
                  <a:rPr lang="zh-CN" altLang="en-US" sz="2000" dirty="0"/>
                  <a:t>注意</a:t>
                </a:r>
                <a:r>
                  <a:rPr lang="en-US" altLang="zh-CN" sz="2000" dirty="0"/>
                  <a:t>:</a:t>
                </a:r>
                <a14:m>
                  <m:oMath xmlns:m="http://schemas.openxmlformats.org/officeDocument/2006/math">
                    <m:sSubSup>
                      <m:sSubSupPr>
                        <m:ctrlPr>
                          <a:rPr lang="en-US" altLang="zh-CN" sz="2000" b="1" i="1" smtClean="0">
                            <a:latin typeface="Cambria Math" panose="02040503050406030204" pitchFamily="18" charset="0"/>
                          </a:rPr>
                        </m:ctrlPr>
                      </m:sSubSupPr>
                      <m:e>
                        <m:d>
                          <m:dPr>
                            <m:begChr m:val="‖"/>
                            <m:endChr m:val="‖"/>
                            <m:ctrlPr>
                              <a:rPr lang="en-US" altLang="zh-CN" sz="2000" i="1" smtClean="0">
                                <a:latin typeface="Cambria Math" panose="02040503050406030204" pitchFamily="18" charset="0"/>
                              </a:rPr>
                            </m:ctrlPr>
                          </m:dPr>
                          <m:e>
                            <m:r>
                              <a:rPr lang="en-US" altLang="zh-CN" sz="2000" b="1" i="1" smtClean="0">
                                <a:latin typeface="Cambria Math"/>
                              </a:rPr>
                              <m:t>𝑨</m:t>
                            </m:r>
                          </m:e>
                        </m:d>
                      </m:e>
                      <m:sub>
                        <m:r>
                          <a:rPr lang="en-US" altLang="zh-CN" sz="2000" b="1" i="1" smtClean="0">
                            <a:latin typeface="Cambria Math"/>
                          </a:rPr>
                          <m:t>𝑭</m:t>
                        </m:r>
                      </m:sub>
                      <m:sup>
                        <m:r>
                          <a:rPr lang="en-US" altLang="zh-CN" sz="2000" b="1" i="1" smtClean="0">
                            <a:latin typeface="Cambria Math"/>
                          </a:rPr>
                          <m:t>𝟐</m:t>
                        </m:r>
                      </m:sup>
                    </m:sSubSup>
                    <m:r>
                      <a:rPr lang="en-US" altLang="zh-CN" sz="2000" b="1" i="1" smtClean="0">
                        <a:latin typeface="Cambria Math"/>
                      </a:rPr>
                      <m:t>=</m:t>
                    </m:r>
                    <m:nary>
                      <m:naryPr>
                        <m:chr m:val="∑"/>
                        <m:supHide m:val="on"/>
                        <m:ctrlPr>
                          <a:rPr lang="en-US" altLang="zh-CN" sz="2000" b="1" i="1" smtClean="0">
                            <a:latin typeface="Cambria Math" panose="02040503050406030204" pitchFamily="18" charset="0"/>
                          </a:rPr>
                        </m:ctrlPr>
                      </m:naryPr>
                      <m:sub>
                        <m:r>
                          <m:rPr>
                            <m:brk m:alnAt="7"/>
                          </m:rPr>
                          <a:rPr lang="en-US" altLang="zh-CN" sz="2000" b="1" i="1" smtClean="0">
                            <a:latin typeface="Cambria Math"/>
                          </a:rPr>
                          <m:t>𝒊</m:t>
                        </m:r>
                        <m:r>
                          <a:rPr lang="en-US" altLang="zh-CN" sz="2000" b="1" i="1" smtClean="0">
                            <a:latin typeface="Cambria Math"/>
                          </a:rPr>
                          <m:t>𝒋</m:t>
                        </m:r>
                      </m:sub>
                      <m:sup/>
                      <m:e>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𝒊𝒋</m:t>
                                    </m:r>
                                  </m:sub>
                                </m:sSub>
                              </m:e>
                            </m:d>
                          </m:e>
                          <m:sup>
                            <m:r>
                              <a:rPr lang="en-US" altLang="zh-CN" sz="2000" b="1" i="1" smtClean="0">
                                <a:latin typeface="Cambria Math"/>
                              </a:rPr>
                              <m:t>𝟐</m:t>
                            </m:r>
                          </m:sup>
                        </m:sSup>
                        <m:r>
                          <a:rPr lang="en-US" altLang="zh-CN" sz="2000" b="1" i="1" smtClean="0">
                            <a:latin typeface="Cambria Math"/>
                          </a:rPr>
                          <m:t>=</m:t>
                        </m:r>
                        <m:nary>
                          <m:naryPr>
                            <m:chr m:val="∑"/>
                            <m:supHide m:val="on"/>
                            <m:ctrlPr>
                              <a:rPr lang="en-US" altLang="zh-CN" sz="2000" b="1" i="1" smtClean="0">
                                <a:latin typeface="Cambria Math" panose="02040503050406030204" pitchFamily="18" charset="0"/>
                              </a:rPr>
                            </m:ctrlPr>
                          </m:naryPr>
                          <m:sub>
                            <m:r>
                              <m:rPr>
                                <m:brk m:alnAt="7"/>
                              </m:rPr>
                              <a:rPr lang="en-US" altLang="zh-CN" sz="2000" b="1" i="1" smtClean="0">
                                <a:latin typeface="Cambria Math"/>
                              </a:rPr>
                              <m:t>𝒊</m:t>
                            </m:r>
                          </m:sub>
                          <m:sup/>
                          <m:e>
                            <m:sSubSup>
                              <m:sSubSupPr>
                                <m:ctrlPr>
                                  <a:rPr lang="en-US" altLang="zh-CN" sz="2000" b="1" i="1" smtClean="0">
                                    <a:latin typeface="Cambria Math" panose="02040503050406030204" pitchFamily="18" charset="0"/>
                                  </a:rPr>
                                </m:ctrlPr>
                              </m:sSubSupPr>
                              <m:e>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𝒊</m:t>
                                        </m:r>
                                        <m:r>
                                          <a:rPr lang="en-US" altLang="zh-CN" sz="2000" b="1" i="1" smtClean="0">
                                            <a:latin typeface="Cambria Math"/>
                                          </a:rPr>
                                          <m:t>∗</m:t>
                                        </m:r>
                                      </m:sub>
                                    </m:sSub>
                                  </m:e>
                                </m:d>
                              </m:e>
                              <m:sub>
                                <m:r>
                                  <a:rPr lang="en-US" altLang="zh-CN" sz="2000" b="1" i="1" smtClean="0">
                                    <a:latin typeface="Cambria Math"/>
                                  </a:rPr>
                                  <m:t>𝟐</m:t>
                                </m:r>
                              </m:sub>
                              <m:sup>
                                <m:r>
                                  <a:rPr lang="en-US" altLang="zh-CN" sz="2000" b="1" i="1" smtClean="0">
                                    <a:latin typeface="Cambria Math"/>
                                  </a:rPr>
                                  <m:t>𝟐</m:t>
                                </m:r>
                              </m:sup>
                            </m:sSubSup>
                            <m:r>
                              <a:rPr lang="en-US" altLang="zh-CN" sz="2000" b="1" i="1" smtClean="0">
                                <a:latin typeface="Cambria Math"/>
                              </a:rPr>
                              <m:t>=</m:t>
                            </m:r>
                            <m:nary>
                              <m:naryPr>
                                <m:chr m:val="∑"/>
                                <m:supHide m:val="on"/>
                                <m:ctrlPr>
                                  <a:rPr lang="en-US" altLang="zh-CN" sz="2000" b="1" i="1" smtClean="0">
                                    <a:latin typeface="Cambria Math" panose="02040503050406030204" pitchFamily="18" charset="0"/>
                                  </a:rPr>
                                </m:ctrlPr>
                              </m:naryPr>
                              <m:sub>
                                <m:r>
                                  <m:rPr>
                                    <m:brk m:alnAt="7"/>
                                  </m:rPr>
                                  <a:rPr lang="en-US" altLang="zh-CN" sz="2000" b="1" i="1" smtClean="0">
                                    <a:latin typeface="Cambria Math"/>
                                  </a:rPr>
                                  <m:t>𝒋</m:t>
                                </m:r>
                              </m:sub>
                              <m:sup/>
                              <m:e>
                                <m:sSubSup>
                                  <m:sSubSupPr>
                                    <m:ctrlPr>
                                      <a:rPr lang="en-US" altLang="zh-CN" sz="2000" b="1" i="1" smtClean="0">
                                        <a:latin typeface="Cambria Math" panose="02040503050406030204" pitchFamily="18" charset="0"/>
                                      </a:rPr>
                                    </m:ctrlPr>
                                  </m:sSubSupPr>
                                  <m:e>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m:t>
                                            </m:r>
                                            <m:r>
                                              <a:rPr lang="en-US" altLang="zh-CN" sz="2000" b="1" i="1" smtClean="0">
                                                <a:latin typeface="Cambria Math"/>
                                              </a:rPr>
                                              <m:t>𝒋</m:t>
                                            </m:r>
                                          </m:sub>
                                        </m:sSub>
                                      </m:e>
                                    </m:d>
                                  </m:e>
                                  <m:sub>
                                    <m:r>
                                      <a:rPr lang="en-US" altLang="zh-CN" sz="2000" b="1" i="1" smtClean="0">
                                        <a:latin typeface="Cambria Math"/>
                                      </a:rPr>
                                      <m:t>𝟐</m:t>
                                    </m:r>
                                  </m:sub>
                                  <m:sup>
                                    <m:r>
                                      <a:rPr lang="en-US" altLang="zh-CN" sz="2000" b="1" i="1" smtClean="0">
                                        <a:latin typeface="Cambria Math"/>
                                      </a:rPr>
                                      <m:t>𝟐</m:t>
                                    </m:r>
                                  </m:sup>
                                </m:sSubSup>
                                <m:r>
                                  <a:rPr lang="en-US" altLang="zh-CN" sz="2000" b="1" i="1" smtClean="0">
                                    <a:latin typeface="Cambria Math"/>
                                  </a:rPr>
                                  <m:t>=</m:t>
                                </m:r>
                                <m:r>
                                  <a:rPr lang="en-US" altLang="zh-CN" sz="2000" b="1" i="1" smtClean="0">
                                    <a:latin typeface="Cambria Math"/>
                                  </a:rPr>
                                  <m:t>𝒕𝒓𝒂𝒄𝒆</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𝑨</m:t>
                                        </m:r>
                                      </m:e>
                                      <m:sup>
                                        <m:r>
                                          <a:rPr lang="en-US" altLang="zh-CN" sz="2000" b="1" i="1" smtClean="0">
                                            <a:latin typeface="Cambria Math" panose="02040503050406030204" pitchFamily="18" charset="0"/>
                                          </a:rPr>
                                          <m:t>𝑻</m:t>
                                        </m:r>
                                      </m:sup>
                                    </m:sSup>
                                    <m:r>
                                      <a:rPr lang="en-US" altLang="zh-CN" sz="2000" b="1" i="1" smtClean="0">
                                        <a:latin typeface="Cambria Math"/>
                                      </a:rPr>
                                      <m:t>𝑨</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𝒕𝒓𝒂𝒄𝒆</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𝑬𝒏𝒆𝒓𝒈𝒚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e>
                            </m:nary>
                          </m:e>
                        </m:nary>
                      </m:e>
                    </m:nary>
                  </m:oMath>
                </a14:m>
                <a:endParaRPr lang="en-US" altLang="zh-CN" sz="2000" b="1" dirty="0"/>
              </a:p>
              <a:p>
                <a:r>
                  <a:rPr lang="zh-CN" altLang="en-US" sz="2000" dirty="0"/>
                  <a:t>矩阵的能量在机器学习社区中用于表示</a:t>
                </a:r>
                <a:r>
                  <a:rPr lang="en-US" altLang="zh-CN" sz="2000" dirty="0" err="1"/>
                  <a:t>Frobenius</a:t>
                </a:r>
                <a:r>
                  <a:rPr lang="zh-CN" altLang="en-US" sz="2000" dirty="0"/>
                  <a:t>范数平方的另一个术语</a:t>
                </a:r>
                <a:endParaRPr lang="en-US" altLang="zh-CN" sz="2000" dirty="0"/>
              </a:p>
              <a:p>
                <a:r>
                  <a:rPr lang="zh-CN" altLang="en-US" sz="2000" dirty="0"/>
                  <a:t>两个</a:t>
                </a: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oMath>
                </a14:m>
                <a:r>
                  <a:rPr lang="zh-CN" altLang="en-US" sz="2000" dirty="0"/>
                  <a:t>的矩阵</a:t>
                </a:r>
                <a14:m>
                  <m:oMath xmlns:m="http://schemas.openxmlformats.org/officeDocument/2006/math">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𝑖𝑗</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𝑖𝑗</m:t>
                        </m:r>
                      </m:sub>
                    </m:sSub>
                    <m:r>
                      <a:rPr lang="en-US" altLang="zh-CN" sz="2000" b="0" i="1" smtClean="0">
                        <a:latin typeface="Cambria Math" panose="02040503050406030204" pitchFamily="18" charset="0"/>
                      </a:rPr>
                      <m:t>]</m:t>
                    </m:r>
                  </m:oMath>
                </a14:m>
                <a:r>
                  <a:rPr lang="zh-CN" altLang="en-US" sz="2000" dirty="0"/>
                  <a:t>有：</a:t>
                </a:r>
                <a14:m>
                  <m:oMath xmlns:m="http://schemas.openxmlformats.org/officeDocument/2006/math">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𝐷</m:t>
                            </m:r>
                          </m:e>
                          <m:sup>
                            <m:r>
                              <a:rPr lang="en-US" altLang="zh-CN" sz="2000" b="0" i="1" smtClean="0">
                                <a:latin typeface="Cambria Math" panose="02040503050406030204" pitchFamily="18" charset="0"/>
                              </a:rPr>
                              <m:t>𝑇</m:t>
                            </m:r>
                          </m:sup>
                        </m:sSup>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𝐶</m:t>
                            </m:r>
                          </m:e>
                          <m:sup>
                            <m:r>
                              <a:rPr lang="en-US" altLang="zh-CN" sz="2000" b="0" i="1" smtClean="0">
                                <a:latin typeface="Cambria Math" panose="02040503050406030204" pitchFamily="18" charset="0"/>
                              </a:rPr>
                              <m:t>𝑇</m:t>
                            </m:r>
                          </m:sup>
                        </m:sSup>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𝑑</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𝑖𝑗</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𝑖𝑗</m:t>
                                </m:r>
                              </m:sub>
                            </m:sSub>
                          </m:e>
                        </m:nary>
                      </m:e>
                    </m:nary>
                  </m:oMath>
                </a14:m>
                <a:endParaRPr lang="en-US" altLang="zh-CN" sz="2000" dirty="0"/>
              </a:p>
              <a:p>
                <a:r>
                  <a:rPr lang="zh-CN" altLang="en-US" sz="2000" dirty="0"/>
                  <a:t>且，两个矩阵</a:t>
                </a:r>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𝑖𝑗</m:t>
                                </m:r>
                              </m:sub>
                            </m:sSub>
                          </m:e>
                        </m:d>
                      </m:e>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𝑖𝑗</m:t>
                                </m:r>
                              </m:sub>
                            </m:sSub>
                          </m:e>
                        </m:d>
                      </m:e>
                      <m:sub>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sub>
                    </m:sSub>
                  </m:oMath>
                </a14:m>
                <a:r>
                  <a:rPr lang="zh-CN" altLang="en-US" sz="2000" dirty="0"/>
                  <a:t>的乘积的迹与顺序无关：</a:t>
                </a:r>
                <a14:m>
                  <m:oMath xmlns:m="http://schemas.openxmlformats.org/officeDocument/2006/math">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𝐴𝐵</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𝐵𝐴</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𝑖𝑗</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𝑗𝑖</m:t>
                            </m:r>
                          </m:sub>
                        </m:sSub>
                      </m:e>
                    </m:nary>
                  </m:oMath>
                </a14:m>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4" t="-1681" b="-100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740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1" i="1" smtClean="0">
                        <a:latin typeface="Cambria Math" panose="02040503050406030204" pitchFamily="18" charset="0"/>
                      </a:rPr>
                      <m:t>𝑷𝑺𝑵𝑹</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r>
                      <a:rPr lang="en-US" altLang="zh-CN" b="1" i="1" smtClean="0">
                        <a:latin typeface="Cambria Math" panose="02040503050406030204" pitchFamily="18" charset="0"/>
                      </a:rPr>
                      <m:t>𝒍𝒐𝒈</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𝟐𝟓𝟓</m:t>
                                </m:r>
                              </m:num>
                              <m:den>
                                <m:r>
                                  <a:rPr lang="en-US" altLang="zh-CN" b="1" i="1" smtClean="0">
                                    <a:latin typeface="Cambria Math" panose="02040503050406030204" pitchFamily="18" charset="0"/>
                                  </a:rPr>
                                  <m:t>𝑴𝑺𝑬</m:t>
                                </m:r>
                              </m:den>
                            </m:f>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r>
                      <a:rPr lang="en-US" altLang="zh-CN" b="1" i="1" smtClean="0">
                        <a:latin typeface="Cambria Math" panose="02040503050406030204" pitchFamily="18" charset="0"/>
                      </a:rPr>
                      <m:t>𝒍𝒐𝒈</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𝟐𝟓𝟓</m:t>
                        </m:r>
                      </m:num>
                      <m:den>
                        <m:r>
                          <a:rPr lang="en-US" altLang="zh-CN" b="1" i="1" smtClean="0">
                            <a:latin typeface="Cambria Math" panose="02040503050406030204" pitchFamily="18" charset="0"/>
                          </a:rPr>
                          <m:t>𝑴𝑺𝑬</m:t>
                        </m:r>
                      </m:den>
                    </m:f>
                    <m:r>
                      <a:rPr lang="en-US" altLang="zh-CN" b="1" i="1" smtClean="0">
                        <a:latin typeface="Cambria Math" panose="02040503050406030204" pitchFamily="18" charset="0"/>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838200" y="419292"/>
            <a:ext cx="8218439" cy="725467"/>
          </a:xfrm>
        </p:spPr>
        <p:txBody>
          <a:bodyPr/>
          <a:lstStyle/>
          <a:p>
            <a:r>
              <a:rPr lang="zh-CN" altLang="en-US" sz="2400" dirty="0">
                <a:latin typeface="隶书" panose="02010509060101010101" pitchFamily="1" charset="-122"/>
              </a:rPr>
              <a:t>拟合：非线性最小二乘</a:t>
            </a:r>
            <a:endParaRPr lang="zh-CN" altLang="en-US" sz="2280" dirty="0"/>
          </a:p>
        </p:txBody>
      </p:sp>
      <p:pic>
        <p:nvPicPr>
          <p:cNvPr id="5" name="Picture 4"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929" y="1952293"/>
            <a:ext cx="7901447" cy="44864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客观图像质量对比</a:t>
            </a:r>
          </a:p>
        </p:txBody>
      </p:sp>
      <p:pic>
        <p:nvPicPr>
          <p:cNvPr id="4" name="图片 3"/>
          <p:cNvPicPr>
            <a:picLocks noChangeAspect="1"/>
          </p:cNvPicPr>
          <p:nvPr/>
        </p:nvPicPr>
        <p:blipFill>
          <a:blip r:embed="rId2"/>
          <a:stretch>
            <a:fillRect/>
          </a:stretch>
        </p:blipFill>
        <p:spPr>
          <a:xfrm>
            <a:off x="2333277" y="1650258"/>
            <a:ext cx="7859004" cy="4788450"/>
          </a:xfrm>
          <a:prstGeom prst="rect">
            <a:avLst/>
          </a:prstGeom>
        </p:spPr>
      </p:pic>
      <p:sp>
        <p:nvSpPr>
          <p:cNvPr id="5" name="标题 1"/>
          <p:cNvSpPr>
            <a:spLocks noGrp="1"/>
          </p:cNvSpPr>
          <p:nvPr>
            <p:ph type="title"/>
          </p:nvPr>
        </p:nvSpPr>
        <p:spPr>
          <a:xfrm>
            <a:off x="838200" y="474374"/>
            <a:ext cx="8218439" cy="725467"/>
          </a:xfrm>
        </p:spPr>
        <p:txBody>
          <a:bodyPr/>
          <a:lstStyle/>
          <a:p>
            <a:r>
              <a:rPr lang="zh-CN" altLang="en-US" sz="2400" dirty="0">
                <a:latin typeface="隶书" panose="02010509060101010101" pitchFamily="1" charset="-122"/>
              </a:rPr>
              <a:t>拟合：非线性最小二乘</a:t>
            </a:r>
            <a:endParaRPr lang="zh-CN" altLang="en-US" sz="228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0B1B28A-C5C6-4A9C-8204-71B43342CA59}"/>
                  </a:ext>
                </a:extLst>
              </p:cNvPr>
              <p:cNvSpPr>
                <a:spLocks noGrp="1"/>
              </p:cNvSpPr>
              <p:nvPr>
                <p:ph type="title"/>
              </p:nvPr>
            </p:nvSpPr>
            <p:spPr/>
            <p:txBody>
              <a:bodyPr/>
              <a:lstStyle/>
              <a:p>
                <a:r>
                  <a:rPr lang="zh-CN" altLang="en-US" dirty="0"/>
                  <a:t>求解</a:t>
                </a:r>
                <a14:m>
                  <m:oMath xmlns:m="http://schemas.openxmlformats.org/officeDocument/2006/math">
                    <m:r>
                      <a:rPr lang="en-US" altLang="zh-CN" i="1">
                        <a:latin typeface="Cambria Math" panose="02040503050406030204" pitchFamily="18" charset="0"/>
                      </a:rPr>
                      <m:t>𝑨𝒙</m:t>
                    </m:r>
                    <m:r>
                      <a:rPr lang="en-US" altLang="zh-CN" i="1">
                        <a:latin typeface="Cambria Math" panose="02040503050406030204" pitchFamily="18" charset="0"/>
                      </a:rPr>
                      <m:t>=</m:t>
                    </m:r>
                    <m:r>
                      <a:rPr lang="en-US" altLang="zh-CN" i="1">
                        <a:latin typeface="Cambria Math" panose="02040503050406030204" pitchFamily="18" charset="0"/>
                      </a:rPr>
                      <m:t>𝒃</m:t>
                    </m:r>
                  </m:oMath>
                </a14:m>
                <a:endParaRPr lang="zh-CN" altLang="en-US" dirty="0"/>
              </a:p>
            </p:txBody>
          </p:sp>
        </mc:Choice>
        <mc:Fallback xmlns="">
          <p:sp>
            <p:nvSpPr>
              <p:cNvPr id="2" name="标题 1">
                <a:extLst>
                  <a:ext uri="{FF2B5EF4-FFF2-40B4-BE49-F238E27FC236}">
                    <a16:creationId xmlns:a16="http://schemas.microsoft.com/office/drawing/2014/main" id="{D0B1B28A-C5C6-4A9C-8204-71B43342CA5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64010-35BE-454F-BB37-C038F5FCA484}"/>
                  </a:ext>
                </a:extLst>
              </p:cNvPr>
              <p:cNvSpPr>
                <a:spLocks noGrp="1"/>
              </p:cNvSpPr>
              <p:nvPr>
                <p:ph idx="1"/>
              </p:nvPr>
            </p:nvSpPr>
            <p:spPr>
              <a:xfrm>
                <a:off x="838200" y="1825625"/>
                <a:ext cx="10515600" cy="4932984"/>
              </a:xfrm>
            </p:spPr>
            <p:txBody>
              <a:bodyPr>
                <a:normAutofit fontScale="70000" lnSpcReduction="20000"/>
              </a:bodyPr>
              <a:lstStyle/>
              <a:p>
                <a:pPr>
                  <a:lnSpc>
                    <a:spcPct val="120000"/>
                  </a:lnSpc>
                </a:pPr>
                <a:r>
                  <a:rPr lang="zh-CN" altLang="en-US" dirty="0"/>
                  <a:t>这是一个基本问题，涉及矩阵</a:t>
                </a:r>
                <a14:m>
                  <m:oMath xmlns:m="http://schemas.openxmlformats.org/officeDocument/2006/math">
                    <m:r>
                      <a:rPr lang="en-US" altLang="zh-CN" b="0" i="1" smtClean="0">
                        <a:latin typeface="Cambria Math" panose="02040503050406030204" pitchFamily="18" charset="0"/>
                      </a:rPr>
                      <m:t>𝐴</m:t>
                    </m:r>
                  </m:oMath>
                </a14:m>
                <a:r>
                  <a:rPr lang="zh-CN" altLang="en-US" dirty="0"/>
                  <a:t>的分解</a:t>
                </a:r>
                <a:endParaRPr lang="en-US" altLang="zh-CN" dirty="0"/>
              </a:p>
              <a:p>
                <a:pPr lvl="1">
                  <a:lnSpc>
                    <a:spcPct val="120000"/>
                  </a:lnSpc>
                </a:pPr>
                <a:r>
                  <a:rPr lang="zh-CN" altLang="en-US" dirty="0"/>
                  <a:t>按照前面的介绍，基本的高斯消元法，将矩阵</a:t>
                </a:r>
                <a14:m>
                  <m:oMath xmlns:m="http://schemas.openxmlformats.org/officeDocument/2006/math">
                    <m:r>
                      <a:rPr lang="en-US" altLang="zh-CN" b="0" i="1" smtClean="0">
                        <a:latin typeface="Cambria Math" panose="02040503050406030204" pitchFamily="18" charset="0"/>
                      </a:rPr>
                      <m:t>𝐴</m:t>
                    </m:r>
                  </m:oMath>
                </a14:m>
                <a:r>
                  <a:rPr lang="zh-CN" altLang="en-US" dirty="0"/>
                  <a:t>用左乘基本矩阵后将矩阵</a:t>
                </a:r>
                <a14:m>
                  <m:oMath xmlns:m="http://schemas.openxmlformats.org/officeDocument/2006/math">
                    <m:r>
                      <a:rPr lang="en-US" altLang="zh-CN" b="0" i="1" smtClean="0">
                        <a:latin typeface="Cambria Math" panose="02040503050406030204" pitchFamily="18" charset="0"/>
                      </a:rPr>
                      <m:t>𝐴</m:t>
                    </m:r>
                  </m:oMath>
                </a14:m>
                <a:r>
                  <a:rPr lang="zh-CN" altLang="en-US" dirty="0"/>
                  <a:t>转化为上三角矩阵</a:t>
                </a:r>
                <a:endParaRPr lang="en-US" altLang="zh-CN" dirty="0"/>
              </a:p>
              <a:p>
                <a:pPr lvl="1">
                  <a:lnSpc>
                    <a:spcPct val="120000"/>
                  </a:lnSpc>
                </a:pPr>
                <a:endParaRPr lang="en-US" altLang="zh-CN" dirty="0"/>
              </a:p>
              <a:p>
                <a:pPr lvl="1">
                  <a:lnSpc>
                    <a:spcPct val="120000"/>
                  </a:lnSpc>
                </a:pPr>
                <a:endParaRPr lang="en-US" altLang="zh-CN" dirty="0"/>
              </a:p>
              <a:p>
                <a:pPr lvl="1">
                  <a:lnSpc>
                    <a:spcPct val="120000"/>
                  </a:lnSpc>
                </a:pPr>
                <a:endParaRPr lang="en-US" altLang="zh-CN" dirty="0"/>
              </a:p>
              <a:p>
                <a:pPr lvl="1">
                  <a:lnSpc>
                    <a:spcPct val="120000"/>
                  </a:lnSpc>
                </a:pPr>
                <a:r>
                  <a:rPr lang="zh-CN" altLang="en-US" dirty="0"/>
                  <a:t>前向消元：逐渐将第</a:t>
                </a:r>
                <a14:m>
                  <m:oMath xmlns:m="http://schemas.openxmlformats.org/officeDocument/2006/math">
                    <m:r>
                      <a:rPr lang="en-US" altLang="zh-CN" b="0" i="1" smtClean="0">
                        <a:latin typeface="Cambria Math" panose="02040503050406030204" pitchFamily="18" charset="0"/>
                      </a:rPr>
                      <m:t>𝑖</m:t>
                    </m:r>
                  </m:oMath>
                </a14:m>
                <a:r>
                  <a:rPr lang="zh-CN" altLang="en-US" dirty="0"/>
                  <a:t>到</a:t>
                </a:r>
                <a14:m>
                  <m:oMath xmlns:m="http://schemas.openxmlformats.org/officeDocument/2006/math">
                    <m:r>
                      <a:rPr lang="en-US" altLang="zh-CN" b="0" i="1" dirty="0" smtClean="0">
                        <a:latin typeface="Cambria Math" panose="02040503050406030204" pitchFamily="18" charset="0"/>
                      </a:rPr>
                      <m:t>𝑛</m:t>
                    </m:r>
                  </m:oMath>
                </a14:m>
                <a:r>
                  <a:rPr lang="zh-CN" altLang="en-US" dirty="0"/>
                  <a:t>行中的所有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oMath>
                </a14:m>
                <a:r>
                  <a:rPr lang="zh-CN" altLang="en-US" dirty="0"/>
                  <a:t>都消掉，这时矩阵</a:t>
                </a:r>
                <a14:m>
                  <m:oMath xmlns:m="http://schemas.openxmlformats.org/officeDocument/2006/math">
                    <m:r>
                      <a:rPr lang="en-US" altLang="zh-CN" b="0" i="1" smtClean="0">
                        <a:latin typeface="Cambria Math" panose="02040503050406030204" pitchFamily="18" charset="0"/>
                      </a:rPr>
                      <m:t>𝐴</m:t>
                    </m:r>
                  </m:oMath>
                </a14:m>
                <a:r>
                  <a:rPr lang="zh-CN" altLang="en-US" dirty="0"/>
                  <a:t>成为上三角矩阵</a:t>
                </a:r>
                <a:endParaRPr lang="en-US" altLang="zh-CN" dirty="0"/>
              </a:p>
              <a:p>
                <a:pPr lvl="1">
                  <a:lnSpc>
                    <a:spcPct val="120000"/>
                  </a:lnSpc>
                </a:pPr>
                <a:r>
                  <a:rPr lang="zh-CN" altLang="en-US" dirty="0"/>
                  <a:t>后向替换：先求出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oMath>
                </a14:m>
                <a:r>
                  <a:rPr lang="zh-CN" altLang="en-US" dirty="0"/>
                  <a:t>代入第</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zh-CN" altLang="en-US" dirty="0"/>
                  <a:t>个方程，求出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zh-CN" altLang="en-US" i="1">
                        <a:latin typeface="Cambria Math" panose="02040503050406030204" pitchFamily="18" charset="0"/>
                      </a:rPr>
                      <m:t>，</m:t>
                    </m:r>
                  </m:oMath>
                </a14:m>
                <a:r>
                  <a:rPr lang="zh-CN" altLang="en-US" dirty="0"/>
                  <a:t>最后求出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endParaRPr lang="en-US" altLang="zh-CN" dirty="0"/>
              </a:p>
              <a:p>
                <a:pPr>
                  <a:lnSpc>
                    <a:spcPct val="120000"/>
                  </a:lnSpc>
                </a:pPr>
                <a:r>
                  <a:rPr lang="zh-CN" altLang="en-US" dirty="0"/>
                  <a:t>求行列式的值</a:t>
                </a:r>
                <a:endParaRPr lang="en-US" altLang="zh-CN" dirty="0"/>
              </a:p>
              <a:p>
                <a:pPr lvl="1">
                  <a:lnSpc>
                    <a:spcPct val="120000"/>
                  </a:lnSpc>
                </a:pPr>
                <a:r>
                  <a:rPr lang="zh-CN" altLang="en-US" dirty="0"/>
                  <a:t>定理：方阵</a:t>
                </a:r>
                <a14:m>
                  <m:oMath xmlns:m="http://schemas.openxmlformats.org/officeDocument/2006/math">
                    <m:r>
                      <a:rPr lang="en-US" altLang="zh-CN" b="0" i="1" smtClean="0">
                        <a:latin typeface="Cambria Math" panose="02040503050406030204" pitchFamily="18" charset="0"/>
                      </a:rPr>
                      <m:t>𝐴</m:t>
                    </m:r>
                    <m:r>
                      <a:rPr lang="zh-CN" altLang="en-US" i="1">
                        <a:latin typeface="Cambria Math" panose="02040503050406030204" pitchFamily="18" charset="0"/>
                      </a:rPr>
                      <m:t>，</m:t>
                    </m:r>
                  </m:oMath>
                </a14:m>
                <a:r>
                  <a:rPr lang="zh-CN" altLang="en-US" dirty="0"/>
                  <a:t>如果矩阵</a:t>
                </a:r>
                <a14:m>
                  <m:oMath xmlns:m="http://schemas.openxmlformats.org/officeDocument/2006/math">
                    <m:r>
                      <a:rPr lang="en-US" altLang="zh-CN" b="0" i="1" smtClean="0">
                        <a:latin typeface="Cambria Math" panose="02040503050406030204" pitchFamily="18" charset="0"/>
                      </a:rPr>
                      <m:t>𝐵</m:t>
                    </m:r>
                  </m:oMath>
                </a14:m>
                <a:r>
                  <a:rPr lang="zh-CN" altLang="en-US" dirty="0"/>
                  <a:t>是由</a:t>
                </a:r>
                <a14:m>
                  <m:oMath xmlns:m="http://schemas.openxmlformats.org/officeDocument/2006/math">
                    <m:r>
                      <a:rPr lang="en-US" altLang="zh-CN" b="0" i="1" smtClean="0">
                        <a:latin typeface="Cambria Math" panose="02040503050406030204" pitchFamily="18" charset="0"/>
                      </a:rPr>
                      <m:t>𝐴</m:t>
                    </m:r>
                  </m:oMath>
                </a14:m>
                <a:r>
                  <a:rPr lang="zh-CN" altLang="en-US" dirty="0"/>
                  <a:t>的行或列增加或减去一行或一列的倍数得到的矩阵， 则</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det</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endParaRPr lang="en-US" altLang="zh-CN" dirty="0"/>
              </a:p>
              <a:p>
                <a:pPr lvl="1">
                  <a:lnSpc>
                    <a:spcPct val="120000"/>
                  </a:lnSpc>
                </a:pPr>
                <a:r>
                  <a:rPr lang="zh-CN" altLang="en-US" dirty="0"/>
                  <a:t>定理：方阵</a:t>
                </a:r>
                <a14:m>
                  <m:oMath xmlns:m="http://schemas.openxmlformats.org/officeDocument/2006/math">
                    <m:r>
                      <a:rPr lang="en-US" altLang="zh-CN" b="0" i="1" smtClean="0">
                        <a:latin typeface="Cambria Math" panose="02040503050406030204" pitchFamily="18" charset="0"/>
                      </a:rPr>
                      <m:t>𝐴</m:t>
                    </m:r>
                  </m:oMath>
                </a14:m>
                <a:r>
                  <a:rPr lang="zh-CN" altLang="en-US" dirty="0"/>
                  <a:t>是上三角、下三角或对角矩阵，则</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𝑛𝑛</m:t>
                        </m:r>
                      </m:sub>
                    </m:sSub>
                  </m:oMath>
                </a14:m>
                <a:endParaRPr lang="en-US" altLang="zh-CN" dirty="0"/>
              </a:p>
              <a:p>
                <a:pPr lvl="1">
                  <a:lnSpc>
                    <a:spcPct val="120000"/>
                  </a:lnSpc>
                </a:pPr>
                <a:r>
                  <a:rPr lang="zh-CN" altLang="en-US" dirty="0"/>
                  <a:t>定理：如果矩阵</a:t>
                </a:r>
                <a14:m>
                  <m:oMath xmlns:m="http://schemas.openxmlformats.org/officeDocument/2006/math">
                    <m:r>
                      <a:rPr lang="en-US" altLang="zh-CN" b="0" i="1" smtClean="0">
                        <a:latin typeface="Cambria Math" panose="02040503050406030204" pitchFamily="18" charset="0"/>
                      </a:rPr>
                      <m:t>𝐵</m:t>
                    </m:r>
                  </m:oMath>
                </a14:m>
                <a:r>
                  <a:rPr lang="zh-CN" altLang="en-US" dirty="0"/>
                  <a:t>是交换</a:t>
                </a:r>
                <a14:m>
                  <m:oMath xmlns:m="http://schemas.openxmlformats.org/officeDocument/2006/math">
                    <m:r>
                      <a:rPr lang="zh-CN" altLang="en-US" b="0" i="1" dirty="0">
                        <a:latin typeface="Cambria Math" panose="02040503050406030204" pitchFamily="18" charset="0"/>
                      </a:rPr>
                      <m:t>了</m:t>
                    </m:r>
                    <m:r>
                      <a:rPr lang="en-US" altLang="zh-CN" b="0" i="1" smtClean="0">
                        <a:latin typeface="Cambria Math" panose="02040503050406030204" pitchFamily="18" charset="0"/>
                      </a:rPr>
                      <m:t>𝐴</m:t>
                    </m:r>
                  </m:oMath>
                </a14:m>
                <a:r>
                  <a:rPr lang="zh-CN" altLang="en-US" dirty="0"/>
                  <a:t>的一行或一列后得到的矩阵，则</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det</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a14:m>
                <a:endParaRPr lang="en-US" altLang="zh-CN" dirty="0"/>
              </a:p>
              <a:p>
                <a:pPr>
                  <a:lnSpc>
                    <a:spcPct val="120000"/>
                  </a:lnSpc>
                </a:pPr>
                <a:r>
                  <a:rPr lang="zh-CN" altLang="en-US" dirty="0"/>
                  <a:t>方阵</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e>
                    </m:func>
                    <m:r>
                      <a:rPr lang="en-US" altLang="zh-CN" b="0" i="1" smtClean="0">
                        <a:latin typeface="Cambria Math" panose="02040503050406030204" pitchFamily="18" charset="0"/>
                      </a:rPr>
                      <m:t>≠0</m:t>
                    </m:r>
                  </m:oMath>
                </a14:m>
                <a:r>
                  <a:rPr lang="zh-CN" altLang="en-US" dirty="0"/>
                  <a:t>的等价表述：</a:t>
                </a:r>
                <a14:m>
                  <m:oMath xmlns:m="http://schemas.openxmlformats.org/officeDocument/2006/math">
                    <m:r>
                      <a:rPr lang="en-US" altLang="zh-CN" b="0" i="1" smtClean="0">
                        <a:latin typeface="Cambria Math" panose="02040503050406030204" pitchFamily="18" charset="0"/>
                      </a:rPr>
                      <m:t>𝐴</m:t>
                    </m:r>
                  </m:oMath>
                </a14:m>
                <a:r>
                  <a:rPr lang="zh-CN" altLang="en-US" dirty="0"/>
                  <a:t>可逆；</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oMath>
                </a14:m>
                <a:r>
                  <a:rPr lang="zh-CN" altLang="en-US" dirty="0"/>
                  <a:t>存在；</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有唯一解；</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=0</m:t>
                    </m:r>
                  </m:oMath>
                </a14:m>
                <a:r>
                  <a:rPr lang="zh-CN" altLang="en-US" dirty="0"/>
                  <a:t>的解是</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=0</m:t>
                    </m:r>
                    <m:r>
                      <a:rPr lang="zh-CN" altLang="en-US" i="1">
                        <a:latin typeface="Cambria Math" panose="02040503050406030204" pitchFamily="18" charset="0"/>
                      </a:rPr>
                      <m:t>；</m:t>
                    </m:r>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𝐴</m:t>
                    </m:r>
                  </m:oMath>
                </a14:m>
                <a:endParaRPr lang="en-US" altLang="zh-CN" dirty="0"/>
              </a:p>
              <a:p>
                <a:pPr lvl="1">
                  <a:lnSpc>
                    <a:spcPct val="120000"/>
                  </a:lnSpc>
                </a:pPr>
                <a:endParaRPr lang="zh-CN" altLang="en-US" dirty="0"/>
              </a:p>
            </p:txBody>
          </p:sp>
        </mc:Choice>
        <mc:Fallback xmlns="">
          <p:sp>
            <p:nvSpPr>
              <p:cNvPr id="3" name="内容占位符 2">
                <a:extLst>
                  <a:ext uri="{FF2B5EF4-FFF2-40B4-BE49-F238E27FC236}">
                    <a16:creationId xmlns:a16="http://schemas.microsoft.com/office/drawing/2014/main" id="{CDA64010-35BE-454F-BB37-C038F5FCA484}"/>
                  </a:ext>
                </a:extLst>
              </p:cNvPr>
              <p:cNvSpPr>
                <a:spLocks noGrp="1" noRot="1" noChangeAspect="1" noMove="1" noResize="1" noEditPoints="1" noAdjustHandles="1" noChangeArrowheads="1" noChangeShapeType="1" noTextEdit="1"/>
              </p:cNvSpPr>
              <p:nvPr>
                <p:ph idx="1"/>
              </p:nvPr>
            </p:nvSpPr>
            <p:spPr>
              <a:xfrm>
                <a:off x="838200" y="1825625"/>
                <a:ext cx="10515600" cy="4932984"/>
              </a:xfrm>
              <a:blipFill>
                <a:blip r:embed="rId3"/>
                <a:stretch>
                  <a:fillRect l="-522" t="-61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6CA7937-D89C-426F-A3C0-9A9865E64D21}"/>
              </a:ext>
            </a:extLst>
          </p:cNvPr>
          <p:cNvPicPr>
            <a:picLocks noChangeAspect="1"/>
          </p:cNvPicPr>
          <p:nvPr/>
        </p:nvPicPr>
        <p:blipFill>
          <a:blip r:embed="rId4"/>
          <a:stretch>
            <a:fillRect/>
          </a:stretch>
        </p:blipFill>
        <p:spPr>
          <a:xfrm>
            <a:off x="1645160" y="2660943"/>
            <a:ext cx="2546765" cy="803099"/>
          </a:xfrm>
          <a:prstGeom prst="rect">
            <a:avLst/>
          </a:prstGeom>
          <a:ln>
            <a:solidFill>
              <a:srgbClr val="FF0000"/>
            </a:solidFill>
          </a:ln>
        </p:spPr>
      </p:pic>
      <p:pic>
        <p:nvPicPr>
          <p:cNvPr id="6" name="图片 5">
            <a:extLst>
              <a:ext uri="{FF2B5EF4-FFF2-40B4-BE49-F238E27FC236}">
                <a16:creationId xmlns:a16="http://schemas.microsoft.com/office/drawing/2014/main" id="{D53F2BFF-9AC9-4E99-905B-958D83A1A846}"/>
              </a:ext>
            </a:extLst>
          </p:cNvPr>
          <p:cNvPicPr>
            <a:picLocks noChangeAspect="1"/>
          </p:cNvPicPr>
          <p:nvPr/>
        </p:nvPicPr>
        <p:blipFill>
          <a:blip r:embed="rId5"/>
          <a:stretch>
            <a:fillRect/>
          </a:stretch>
        </p:blipFill>
        <p:spPr>
          <a:xfrm>
            <a:off x="6787004" y="2491773"/>
            <a:ext cx="2926840" cy="1052767"/>
          </a:xfrm>
          <a:prstGeom prst="rect">
            <a:avLst/>
          </a:prstGeom>
          <a:ln>
            <a:solidFill>
              <a:srgbClr val="0000CC"/>
            </a:solidFill>
          </a:ln>
        </p:spPr>
      </p:pic>
      <p:sp>
        <p:nvSpPr>
          <p:cNvPr id="7" name="箭头: 右 6">
            <a:extLst>
              <a:ext uri="{FF2B5EF4-FFF2-40B4-BE49-F238E27FC236}">
                <a16:creationId xmlns:a16="http://schemas.microsoft.com/office/drawing/2014/main" id="{511A2516-A288-496D-9A4F-60FFC4905C60}"/>
              </a:ext>
            </a:extLst>
          </p:cNvPr>
          <p:cNvSpPr/>
          <p:nvPr/>
        </p:nvSpPr>
        <p:spPr>
          <a:xfrm>
            <a:off x="4850296" y="2923005"/>
            <a:ext cx="1171447" cy="312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92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015855A-7691-4DE5-968B-D21ED9532A41}"/>
                  </a:ext>
                </a:extLst>
              </p:cNvPr>
              <p:cNvSpPr>
                <a:spLocks noGrp="1"/>
              </p:cNvSpPr>
              <p:nvPr>
                <p:ph type="title"/>
              </p:nvPr>
            </p:nvSpPr>
            <p:spPr/>
            <p:txBody>
              <a:bodyPr/>
              <a:lstStyle/>
              <a:p>
                <a:r>
                  <a:rPr lang="zh-CN" altLang="en-US" dirty="0"/>
                  <a:t>求解</a:t>
                </a:r>
                <a14:m>
                  <m:oMath xmlns:m="http://schemas.openxmlformats.org/officeDocument/2006/math">
                    <m:r>
                      <a:rPr lang="en-US" altLang="zh-CN" i="1">
                        <a:latin typeface="Cambria Math" panose="02040503050406030204" pitchFamily="18" charset="0"/>
                      </a:rPr>
                      <m:t>𝑨𝒙</m:t>
                    </m:r>
                    <m:r>
                      <a:rPr lang="en-US" altLang="zh-CN" i="1">
                        <a:latin typeface="Cambria Math" panose="02040503050406030204" pitchFamily="18" charset="0"/>
                      </a:rPr>
                      <m:t>=</m:t>
                    </m:r>
                    <m:r>
                      <a:rPr lang="en-US" altLang="zh-CN" i="1">
                        <a:latin typeface="Cambria Math" panose="02040503050406030204" pitchFamily="18" charset="0"/>
                      </a:rPr>
                      <m:t>𝒃</m:t>
                    </m:r>
                  </m:oMath>
                </a14:m>
                <a:r>
                  <a:rPr lang="zh-CN" altLang="en-US" dirty="0"/>
                  <a:t>：</a:t>
                </a:r>
                <a:r>
                  <a:rPr lang="en-US" altLang="zh-CN" dirty="0"/>
                  <a:t>Gaussian Elimination</a:t>
                </a:r>
                <a:endParaRPr lang="zh-CN" altLang="en-US" dirty="0"/>
              </a:p>
            </p:txBody>
          </p:sp>
        </mc:Choice>
        <mc:Fallback xmlns="">
          <p:sp>
            <p:nvSpPr>
              <p:cNvPr id="2" name="标题 1">
                <a:extLst>
                  <a:ext uri="{FF2B5EF4-FFF2-40B4-BE49-F238E27FC236}">
                    <a16:creationId xmlns:a16="http://schemas.microsoft.com/office/drawing/2014/main" id="{C015855A-7691-4DE5-968B-D21ED9532A41}"/>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595773-9304-45B0-8566-9E8E29A6E563}"/>
                  </a:ext>
                </a:extLst>
              </p:cNvPr>
              <p:cNvSpPr>
                <a:spLocks noGrp="1"/>
              </p:cNvSpPr>
              <p:nvPr>
                <p:ph idx="1"/>
              </p:nvPr>
            </p:nvSpPr>
            <p:spPr>
              <a:xfrm>
                <a:off x="838200" y="1825624"/>
                <a:ext cx="10515600" cy="5032375"/>
              </a:xfrm>
            </p:spPr>
            <p:txBody>
              <a:bodyPr>
                <a:normAutofit fontScale="92500" lnSpcReduction="10000"/>
              </a:bodyPr>
              <a:lstStyle/>
              <a:p>
                <a:r>
                  <a:rPr lang="zh-CN" altLang="en-US" sz="2000" dirty="0"/>
                  <a:t>求解</a:t>
                </a:r>
                <a14:m>
                  <m:oMath xmlns:m="http://schemas.openxmlformats.org/officeDocument/2006/math">
                    <m:d>
                      <m:dPr>
                        <m:begChr m:val="["/>
                        <m:endChr m:val="]"/>
                        <m:ctrlPr>
                          <a:rPr lang="en-US" altLang="zh-CN" sz="2000" b="0" i="1" smtClean="0">
                            <a:latin typeface="Cambria Math" panose="02040503050406030204" pitchFamily="18" charset="0"/>
                          </a:rPr>
                        </m:ctrlPr>
                      </m:dPr>
                      <m:e>
                        <m:m>
                          <m:mPr>
                            <m:plcHide m:val="on"/>
                            <m:mcs>
                              <m:mc>
                                <m:mcPr>
                                  <m:count m:val="3"/>
                                  <m:mcJc m:val="center"/>
                                </m:mcPr>
                              </m:mc>
                            </m:mcs>
                            <m:ctrlPr>
                              <a:rPr lang="en-US" altLang="zh-CN" sz="2000" b="0" i="1" smtClean="0">
                                <a:latin typeface="Cambria Math" panose="02040503050406030204" pitchFamily="18" charset="0"/>
                              </a:rPr>
                            </m:ctrlPr>
                          </m:mPr>
                          <m:mr>
                            <m:e>
                              <m:r>
                                <a:rPr lang="en-US" altLang="zh-CN" sz="2000" b="0" i="1" smtClean="0">
                                  <a:latin typeface="Cambria Math" panose="02040503050406030204" pitchFamily="18" charset="0"/>
                                </a:rPr>
                                <m:t>20</m:t>
                              </m:r>
                            </m:e>
                            <m:e>
                              <m:r>
                                <a:rPr lang="en-US" altLang="zh-CN" sz="2000" b="0" i="1" smtClean="0">
                                  <a:latin typeface="Cambria Math" panose="02040503050406030204" pitchFamily="18" charset="0"/>
                                </a:rPr>
                                <m:t>15</m:t>
                              </m:r>
                            </m:e>
                            <m:e>
                              <m:r>
                                <a:rPr lang="en-US" altLang="zh-CN" sz="2000" b="0" i="1" smtClean="0">
                                  <a:latin typeface="Cambria Math" panose="02040503050406030204" pitchFamily="18" charset="0"/>
                                </a:rPr>
                                <m:t>10</m:t>
                              </m:r>
                            </m:e>
                          </m:mr>
                          <m:mr>
                            <m:e>
                              <m:r>
                                <a:rPr lang="en-US" altLang="zh-CN" sz="2000" b="0" i="1" smtClean="0">
                                  <a:latin typeface="Cambria Math" panose="02040503050406030204" pitchFamily="18" charset="0"/>
                                </a:rPr>
                                <m:t>−3</m:t>
                              </m:r>
                            </m:e>
                            <m:e>
                              <m:r>
                                <a:rPr lang="en-US" altLang="zh-CN" sz="2000" b="0" i="1" smtClean="0">
                                  <a:latin typeface="Cambria Math" panose="02040503050406030204" pitchFamily="18" charset="0"/>
                                </a:rPr>
                                <m:t>−2.249</m:t>
                              </m:r>
                            </m:e>
                            <m:e>
                              <m:r>
                                <a:rPr lang="en-US" altLang="zh-CN" sz="2000" b="0" i="1" smtClean="0">
                                  <a:latin typeface="Cambria Math" panose="02040503050406030204" pitchFamily="18" charset="0"/>
                                </a:rPr>
                                <m:t>7</m:t>
                              </m:r>
                            </m:e>
                          </m:mr>
                          <m:m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3</m:t>
                              </m:r>
                            </m:e>
                          </m:mr>
                        </m:m>
                      </m:e>
                    </m:d>
                    <m:d>
                      <m:dPr>
                        <m:begChr m:val="["/>
                        <m:endChr m:val="]"/>
                        <m:ctrlPr>
                          <a:rPr lang="en-US" altLang="zh-CN" sz="2000" b="0" i="1" smtClean="0">
                            <a:latin typeface="Cambria Math" panose="02040503050406030204" pitchFamily="18" charset="0"/>
                          </a:rPr>
                        </m:ctrlPr>
                      </m:dPr>
                      <m:e>
                        <m:m>
                          <m:mPr>
                            <m:plcHide m:val="on"/>
                            <m:mcs>
                              <m:mc>
                                <m:mcPr>
                                  <m:count m:val="1"/>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e>
                          </m:mr>
                        </m:m>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plcHide m:val="on"/>
                            <m:mcs>
                              <m:mc>
                                <m:mcPr>
                                  <m:count m:val="1"/>
                                  <m:mcJc m:val="center"/>
                                </m:mcPr>
                              </m:mc>
                            </m:mcs>
                            <m:ctrlPr>
                              <a:rPr lang="en-US" altLang="zh-CN" sz="2000" b="0" i="1" smtClean="0">
                                <a:latin typeface="Cambria Math" panose="02040503050406030204" pitchFamily="18" charset="0"/>
                              </a:rPr>
                            </m:ctrlPr>
                          </m:mPr>
                          <m:mr>
                            <m:e>
                              <m:r>
                                <a:rPr lang="en-US" altLang="zh-CN" sz="2000" b="0" i="1" smtClean="0">
                                  <a:latin typeface="Cambria Math" panose="02040503050406030204" pitchFamily="18" charset="0"/>
                                </a:rPr>
                                <m:t>45</m:t>
                              </m:r>
                            </m:e>
                          </m:mr>
                          <m:mr>
                            <m:e>
                              <m:r>
                                <a:rPr lang="en-US" altLang="zh-CN" sz="2000" b="0" i="1" smtClean="0">
                                  <a:latin typeface="Cambria Math" panose="02040503050406030204" pitchFamily="18" charset="0"/>
                                </a:rPr>
                                <m:t>1.751</m:t>
                              </m:r>
                            </m:e>
                          </m:mr>
                          <m:mr>
                            <m:e>
                              <m:r>
                                <a:rPr lang="en-US" altLang="zh-CN" sz="2000" b="0" i="1" smtClean="0">
                                  <a:latin typeface="Cambria Math" panose="02040503050406030204" pitchFamily="18" charset="0"/>
                                </a:rPr>
                                <m:t>9</m:t>
                              </m:r>
                            </m:e>
                          </m:mr>
                        </m:m>
                      </m:e>
                    </m:d>
                  </m:oMath>
                </a14:m>
                <a:endParaRPr lang="en-US" altLang="zh-CN" sz="2000" dirty="0"/>
              </a:p>
              <a:p>
                <a:r>
                  <a:rPr lang="zh-CN" altLang="en-US" sz="2000" dirty="0"/>
                  <a:t>前向消元</a:t>
                </a:r>
                <a14:m>
                  <m:oMath xmlns:m="http://schemas.openxmlformats.org/officeDocument/2006/math">
                    <m:d>
                      <m:dPr>
                        <m:begChr m:val="["/>
                        <m:endChr m:val="]"/>
                        <m:ctrlPr>
                          <a:rPr lang="en-US" altLang="zh-CN" sz="2000" i="1">
                            <a:latin typeface="Cambria Math" panose="02040503050406030204" pitchFamily="18" charset="0"/>
                          </a:rPr>
                        </m:ctrlPr>
                      </m:dPr>
                      <m:e>
                        <m:m>
                          <m:mPr>
                            <m:plcHide m:val="on"/>
                            <m:mcs>
                              <m:mc>
                                <m:mcPr>
                                  <m:count m:val="3"/>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20</m:t>
                              </m:r>
                            </m:e>
                            <m:e>
                              <m:r>
                                <a:rPr lang="en-US" altLang="zh-CN" sz="2000" i="1">
                                  <a:latin typeface="Cambria Math" panose="02040503050406030204" pitchFamily="18" charset="0"/>
                                </a:rPr>
                                <m:t>15</m:t>
                              </m:r>
                            </m:e>
                            <m:e>
                              <m:r>
                                <a:rPr lang="en-US" altLang="zh-CN" sz="2000" i="1">
                                  <a:latin typeface="Cambria Math" panose="02040503050406030204" pitchFamily="18" charset="0"/>
                                </a:rPr>
                                <m:t>10</m:t>
                              </m:r>
                            </m:e>
                          </m:mr>
                          <m:mr>
                            <m:e>
                              <m: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0</m:t>
                              </m:r>
                              <m:r>
                                <a:rPr lang="en-US" altLang="zh-CN" sz="2000" i="1">
                                  <a:latin typeface="Cambria Math" panose="02040503050406030204" pitchFamily="18" charset="0"/>
                                </a:rPr>
                                <m:t>.</m:t>
                              </m:r>
                              <m:r>
                                <a:rPr lang="en-US" altLang="zh-CN" sz="2000" b="0" i="1" smtClean="0">
                                  <a:latin typeface="Cambria Math" panose="02040503050406030204" pitchFamily="18" charset="0"/>
                                </a:rPr>
                                <m:t>001</m:t>
                              </m:r>
                            </m:e>
                            <m:e>
                              <m:r>
                                <a:rPr lang="en-US" altLang="zh-CN" sz="2000" b="0" i="1" smtClean="0">
                                  <a:latin typeface="Cambria Math" panose="02040503050406030204" pitchFamily="18" charset="0"/>
                                </a:rPr>
                                <m:t>8</m:t>
                              </m:r>
                              <m:r>
                                <a:rPr lang="en-US" altLang="zh-CN" sz="2000" i="1">
                                  <a:latin typeface="Cambria Math" panose="02040503050406030204" pitchFamily="18" charset="0"/>
                                </a:rPr>
                                <m:t>.</m:t>
                              </m:r>
                              <m:r>
                                <a:rPr lang="en-US" altLang="zh-CN" sz="2000" b="0" i="1" smtClean="0">
                                  <a:latin typeface="Cambria Math" panose="02040503050406030204" pitchFamily="18" charset="0"/>
                                </a:rPr>
                                <m:t>5</m:t>
                              </m:r>
                            </m:e>
                          </m:mr>
                          <m:mr>
                            <m:e>
                              <m:r>
                                <a:rPr lang="en-US" altLang="zh-CN" sz="2000" i="1">
                                  <a:latin typeface="Cambria Math" panose="02040503050406030204" pitchFamily="18" charset="0"/>
                                </a:rPr>
                                <m:t>5</m:t>
                              </m:r>
                            </m:e>
                            <m:e>
                              <m:r>
                                <a:rPr lang="en-US" altLang="zh-CN" sz="2000" i="1">
                                  <a:latin typeface="Cambria Math" panose="02040503050406030204" pitchFamily="18" charset="0"/>
                                </a:rPr>
                                <m:t>1</m:t>
                              </m:r>
                            </m:e>
                            <m:e>
                              <m:r>
                                <a:rPr lang="en-US" altLang="zh-CN" sz="2000" i="1">
                                  <a:latin typeface="Cambria Math" panose="02040503050406030204" pitchFamily="18" charset="0"/>
                                </a:rPr>
                                <m:t>3</m:t>
                              </m:r>
                            </m:e>
                          </m:mr>
                        </m:m>
                      </m:e>
                    </m:d>
                    <m:d>
                      <m:dPr>
                        <m:begChr m:val="["/>
                        <m:endChr m:val="]"/>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3</m:t>
                                  </m:r>
                                </m:sub>
                              </m:sSub>
                            </m:e>
                          </m:mr>
                        </m:m>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45</m:t>
                              </m:r>
                            </m:e>
                          </m:mr>
                          <m:mr>
                            <m:e>
                              <m:r>
                                <a:rPr lang="en-US" altLang="zh-CN" sz="2000" b="0" i="1" smtClean="0">
                                  <a:latin typeface="Cambria Math" panose="02040503050406030204" pitchFamily="18" charset="0"/>
                                </a:rPr>
                                <m:t>8</m:t>
                              </m:r>
                              <m:r>
                                <a:rPr lang="en-US" altLang="zh-CN" sz="2000" i="1">
                                  <a:latin typeface="Cambria Math" panose="02040503050406030204" pitchFamily="18" charset="0"/>
                                </a:rPr>
                                <m:t>.</m:t>
                              </m:r>
                              <m:r>
                                <a:rPr lang="en-US" altLang="zh-CN" sz="2000" b="0" i="1" smtClean="0">
                                  <a:latin typeface="Cambria Math" panose="02040503050406030204" pitchFamily="18" charset="0"/>
                                </a:rPr>
                                <m:t>501</m:t>
                              </m:r>
                            </m:e>
                          </m:mr>
                          <m:mr>
                            <m:e>
                              <m:r>
                                <a:rPr lang="en-US" altLang="zh-CN" sz="2000" i="1">
                                  <a:latin typeface="Cambria Math" panose="02040503050406030204" pitchFamily="18" charset="0"/>
                                </a:rPr>
                                <m:t>9</m:t>
                              </m:r>
                            </m:e>
                          </m:mr>
                        </m:m>
                      </m:e>
                    </m:d>
                    <m:r>
                      <a:rPr lang="en-US" altLang="zh-CN" sz="2000" b="0" i="1" smtClean="0">
                        <a:latin typeface="Cambria Math" panose="02040503050406030204" pitchFamily="18" charset="0"/>
                      </a:rPr>
                      <m:t>⇒</m:t>
                    </m:r>
                  </m:oMath>
                </a14:m>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plcHide m:val="on"/>
                            <m:mcs>
                              <m:mc>
                                <m:mcPr>
                                  <m:count m:val="3"/>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20</m:t>
                              </m:r>
                            </m:e>
                            <m:e>
                              <m:r>
                                <a:rPr lang="en-US" altLang="zh-CN" sz="2000" i="1">
                                  <a:latin typeface="Cambria Math" panose="02040503050406030204" pitchFamily="18" charset="0"/>
                                </a:rPr>
                                <m:t>15</m:t>
                              </m:r>
                            </m:e>
                            <m:e>
                              <m:r>
                                <a:rPr lang="en-US" altLang="zh-CN" sz="2000" i="1">
                                  <a:latin typeface="Cambria Math" panose="02040503050406030204" pitchFamily="18" charset="0"/>
                                </a:rPr>
                                <m:t>10</m:t>
                              </m:r>
                            </m:e>
                          </m:mr>
                          <m:mr>
                            <m:e>
                              <m:r>
                                <a:rPr lang="en-US" altLang="zh-CN" sz="2000" i="1">
                                  <a:latin typeface="Cambria Math" panose="02040503050406030204" pitchFamily="18" charset="0"/>
                                </a:rPr>
                                <m:t>0</m:t>
                              </m:r>
                            </m:e>
                            <m:e>
                              <m:r>
                                <a:rPr lang="en-US" altLang="zh-CN" sz="2000" i="1">
                                  <a:latin typeface="Cambria Math" panose="02040503050406030204" pitchFamily="18" charset="0"/>
                                </a:rPr>
                                <m:t>0.001</m:t>
                              </m:r>
                            </m:e>
                            <m:e>
                              <m:r>
                                <a:rPr lang="en-US" altLang="zh-CN" sz="2000" i="1">
                                  <a:latin typeface="Cambria Math" panose="02040503050406030204" pitchFamily="18" charset="0"/>
                                </a:rPr>
                                <m:t>8.5</m:t>
                              </m:r>
                            </m:e>
                          </m:mr>
                          <m:mr>
                            <m:e>
                              <m: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−2.75</m:t>
                              </m:r>
                            </m:e>
                            <m:e>
                              <m:r>
                                <a:rPr lang="en-US" altLang="zh-CN" sz="2000" b="0" i="1" smtClean="0">
                                  <a:latin typeface="Cambria Math" panose="02040503050406030204" pitchFamily="18" charset="0"/>
                                </a:rPr>
                                <m:t>0.5</m:t>
                              </m:r>
                            </m:e>
                          </m:mr>
                        </m:m>
                      </m:e>
                    </m:d>
                    <m:d>
                      <m:dPr>
                        <m:begChr m:val="["/>
                        <m:endChr m:val="]"/>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3</m:t>
                                  </m:r>
                                </m:sub>
                              </m:sSub>
                            </m:e>
                          </m:mr>
                        </m:m>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45</m:t>
                              </m:r>
                            </m:e>
                          </m:mr>
                          <m:mr>
                            <m:e>
                              <m:r>
                                <a:rPr lang="en-US" altLang="zh-CN" sz="2000" i="1">
                                  <a:latin typeface="Cambria Math" panose="02040503050406030204" pitchFamily="18" charset="0"/>
                                </a:rPr>
                                <m:t>8.501</m:t>
                              </m:r>
                            </m:e>
                          </m:mr>
                          <m:mr>
                            <m:e>
                              <m:r>
                                <a:rPr lang="en-US" altLang="zh-CN" sz="2000" b="0" i="1" smtClean="0">
                                  <a:latin typeface="Cambria Math" panose="02040503050406030204" pitchFamily="18" charset="0"/>
                                </a:rPr>
                                <m:t>−2.25</m:t>
                              </m:r>
                            </m:e>
                          </m:mr>
                        </m:m>
                      </m:e>
                    </m:d>
                    <m:r>
                      <a:rPr lang="en-US" altLang="zh-CN" sz="2000" b="0" i="1" smtClean="0">
                        <a:latin typeface="Cambria Math" panose="02040503050406030204" pitchFamily="18" charset="0"/>
                      </a:rPr>
                      <m:t>⇒</m:t>
                    </m:r>
                  </m:oMath>
                </a14:m>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plcHide m:val="on"/>
                            <m:mcs>
                              <m:mc>
                                <m:mcPr>
                                  <m:count m:val="3"/>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20</m:t>
                              </m:r>
                            </m:e>
                            <m:e>
                              <m:r>
                                <a:rPr lang="en-US" altLang="zh-CN" sz="2000" i="1">
                                  <a:latin typeface="Cambria Math" panose="02040503050406030204" pitchFamily="18" charset="0"/>
                                </a:rPr>
                                <m:t>15</m:t>
                              </m:r>
                            </m:e>
                            <m:e>
                              <m:r>
                                <a:rPr lang="en-US" altLang="zh-CN" sz="2000" i="1">
                                  <a:latin typeface="Cambria Math" panose="02040503050406030204" pitchFamily="18" charset="0"/>
                                </a:rPr>
                                <m:t>10</m:t>
                              </m:r>
                            </m:e>
                          </m:mr>
                          <m:mr>
                            <m:e>
                              <m:r>
                                <a:rPr lang="en-US" altLang="zh-CN" sz="2000" i="1">
                                  <a:latin typeface="Cambria Math" panose="02040503050406030204" pitchFamily="18" charset="0"/>
                                </a:rPr>
                                <m:t>0</m:t>
                              </m:r>
                            </m:e>
                            <m:e>
                              <m:r>
                                <a:rPr lang="en-US" altLang="zh-CN" sz="2000" i="1">
                                  <a:latin typeface="Cambria Math" panose="02040503050406030204" pitchFamily="18" charset="0"/>
                                </a:rPr>
                                <m:t>0.001</m:t>
                              </m:r>
                            </m:e>
                            <m:e>
                              <m:r>
                                <a:rPr lang="en-US" altLang="zh-CN" sz="2000" i="1">
                                  <a:latin typeface="Cambria Math" panose="02040503050406030204" pitchFamily="18" charset="0"/>
                                </a:rPr>
                                <m:t>8.5</m:t>
                              </m:r>
                            </m:e>
                          </m:mr>
                          <m:mr>
                            <m:e>
                              <m:r>
                                <a:rPr lang="en-US" altLang="zh-CN" sz="2000" i="1">
                                  <a:latin typeface="Cambria Math" panose="02040503050406030204" pitchFamily="18" charset="0"/>
                                </a:rPr>
                                <m:t>0</m:t>
                              </m:r>
                            </m:e>
                            <m:e>
                              <m: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2337</m:t>
                              </m:r>
                              <m:r>
                                <a:rPr lang="en-US" altLang="zh-CN" sz="2000" i="1" smtClean="0">
                                  <a:latin typeface="Cambria Math" panose="02040503050406030204" pitchFamily="18" charset="0"/>
                                </a:rPr>
                                <m:t>5</m:t>
                              </m:r>
                            </m:e>
                          </m:mr>
                        </m:m>
                      </m:e>
                    </m:d>
                    <m:d>
                      <m:dPr>
                        <m:begChr m:val="["/>
                        <m:endChr m:val="]"/>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3</m:t>
                                  </m:r>
                                </m:sub>
                              </m:sSub>
                            </m:e>
                          </m:mr>
                        </m:m>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45</m:t>
                              </m:r>
                            </m:e>
                          </m:mr>
                          <m:mr>
                            <m:e>
                              <m:r>
                                <a:rPr lang="en-US" altLang="zh-CN" sz="2000" i="1">
                                  <a:latin typeface="Cambria Math" panose="02040503050406030204" pitchFamily="18" charset="0"/>
                                </a:rPr>
                                <m:t>8.501</m:t>
                              </m:r>
                            </m:e>
                          </m:mr>
                          <m:mr>
                            <m:e>
                              <m:r>
                                <a:rPr lang="en-US" altLang="zh-CN" sz="2000" b="0" i="1" smtClean="0">
                                  <a:latin typeface="Cambria Math" panose="02040503050406030204" pitchFamily="18" charset="0"/>
                                </a:rPr>
                                <m:t>23374</m:t>
                              </m:r>
                            </m:e>
                          </m:mr>
                        </m:m>
                      </m:e>
                    </m:d>
                  </m:oMath>
                </a14:m>
                <a:endParaRPr lang="en-US" altLang="zh-CN" sz="2000" dirty="0"/>
              </a:p>
              <a:p>
                <a:r>
                  <a:rPr lang="zh-CN" altLang="en-US" sz="2000" dirty="0"/>
                  <a:t>后向替换：</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=0.99995,</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8.501−8.5</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num>
                      <m:den>
                        <m:r>
                          <a:rPr lang="en-US" altLang="zh-CN" sz="2000" b="0" i="1" smtClean="0">
                            <a:latin typeface="Cambria Math" panose="02040503050406030204" pitchFamily="18" charset="0"/>
                          </a:rPr>
                          <m:t>0.001</m:t>
                        </m:r>
                      </m:den>
                    </m:f>
                    <m:r>
                      <a:rPr lang="en-US" altLang="zh-CN" sz="2000" b="0" i="1" smtClean="0">
                        <a:latin typeface="Cambria Math" panose="02040503050406030204" pitchFamily="18" charset="0"/>
                      </a:rPr>
                      <m:t>=1.5,</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=0.625</m:t>
                    </m:r>
                  </m:oMath>
                </a14:m>
                <a:r>
                  <a:rPr lang="zh-CN" altLang="en-US" sz="2000" dirty="0"/>
                  <a:t>，从而得</a:t>
                </a:r>
                <a14:m>
                  <m:oMath xmlns:m="http://schemas.openxmlformats.org/officeDocument/2006/math">
                    <m:d>
                      <m:dPr>
                        <m:begChr m:val="["/>
                        <m:endChr m:val="]"/>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3</m:t>
                                  </m:r>
                                </m:sub>
                              </m:sSub>
                            </m:e>
                          </m:mr>
                        </m:m>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i="1" smtClean="0">
                                  <a:latin typeface="Cambria Math" panose="02040503050406030204" pitchFamily="18" charset="0"/>
                                </a:rPr>
                                <m:t>0</m:t>
                              </m:r>
                              <m:r>
                                <a:rPr lang="en-US" altLang="zh-CN" sz="2000" b="0" i="1" smtClean="0">
                                  <a:latin typeface="Cambria Math" panose="02040503050406030204" pitchFamily="18" charset="0"/>
                                </a:rPr>
                                <m:t>.625</m:t>
                              </m:r>
                            </m:e>
                          </m:mr>
                          <m:mr>
                            <m:e>
                              <m:r>
                                <a:rPr lang="en-US" altLang="zh-CN" sz="2000" b="0" i="1" smtClean="0">
                                  <a:latin typeface="Cambria Math" panose="02040503050406030204" pitchFamily="18" charset="0"/>
                                </a:rPr>
                                <m:t>1.5</m:t>
                              </m:r>
                            </m:e>
                          </m:mr>
                          <m:mr>
                            <m:e>
                              <m:r>
                                <a:rPr lang="en-US" altLang="zh-CN" sz="2000" b="0" i="1" smtClean="0">
                                  <a:latin typeface="Cambria Math" panose="02040503050406030204" pitchFamily="18" charset="0"/>
                                </a:rPr>
                                <m:t>0.99995</m:t>
                              </m:r>
                            </m:e>
                          </m:mr>
                        </m:m>
                      </m:e>
                    </m:d>
                  </m:oMath>
                </a14:m>
                <a:r>
                  <a:rPr lang="en-US" altLang="zh-CN" sz="2000" dirty="0"/>
                  <a:t>,</a:t>
                </a:r>
                <a:r>
                  <a:rPr lang="zh-CN" altLang="en-US" sz="2000" dirty="0"/>
                  <a:t>注意其精确解是</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1 1 1</m:t>
                            </m:r>
                          </m:e>
                        </m:d>
                      </m:e>
                      <m:sup>
                        <m:r>
                          <a:rPr lang="en-US" altLang="zh-CN" sz="2000" b="0" i="1" smtClean="0">
                            <a:latin typeface="Cambria Math" panose="02040503050406030204" pitchFamily="18" charset="0"/>
                          </a:rPr>
                          <m:t>𝑇</m:t>
                        </m:r>
                      </m:sup>
                    </m:sSup>
                  </m:oMath>
                </a14:m>
                <a:endParaRPr lang="en-US" altLang="zh-CN" sz="2000" dirty="0"/>
              </a:p>
              <a:p>
                <a:r>
                  <a:rPr lang="zh-CN" altLang="en-US" sz="2000" dirty="0">
                    <a:solidFill>
                      <a:srgbClr val="FF0000"/>
                    </a:solidFill>
                  </a:rPr>
                  <a:t>思考</a:t>
                </a:r>
                <a:r>
                  <a:rPr lang="zh-CN" altLang="en-US" sz="2000" dirty="0"/>
                  <a:t>：高斯消元法可能存在哪些问题？</a:t>
                </a:r>
                <a:endParaRPr lang="en-US" altLang="zh-CN" sz="2000" dirty="0"/>
              </a:p>
              <a:p>
                <a:r>
                  <a:rPr lang="zh-CN" altLang="en-US" sz="2000" dirty="0"/>
                  <a:t>如何改进，如何分析？</a:t>
                </a:r>
                <a:endParaRPr lang="en-US" altLang="zh-CN" sz="2000" dirty="0"/>
              </a:p>
              <a:p>
                <a:pPr lvl="1"/>
                <a:r>
                  <a:rPr lang="en-US" altLang="zh-CN" sz="1600" dirty="0"/>
                  <a:t>Partial pivoting</a:t>
                </a:r>
                <a:r>
                  <a:rPr lang="zh-CN" altLang="en-US" sz="1600" dirty="0"/>
                  <a:t>：在第</a:t>
                </a:r>
                <a14:m>
                  <m:oMath xmlns:m="http://schemas.openxmlformats.org/officeDocument/2006/math">
                    <m:r>
                      <a:rPr lang="en-US" altLang="zh-CN" sz="1600" b="0" i="1" smtClean="0">
                        <a:latin typeface="Cambria Math" panose="02040503050406030204" pitchFamily="18" charset="0"/>
                      </a:rPr>
                      <m:t>𝑘</m:t>
                    </m:r>
                  </m:oMath>
                </a14:m>
                <a:r>
                  <a:rPr lang="zh-CN" altLang="en-US" sz="1600" dirty="0"/>
                  <a:t>步前向消除时，选择</a:t>
                </a:r>
                <a:endParaRPr lang="en-US" altLang="zh-CN" sz="1600" dirty="0"/>
              </a:p>
              <a:p>
                <a:pPr lvl="1"/>
                <a14:m>
                  <m:oMath xmlns:m="http://schemas.openxmlformats.org/officeDocument/2006/math">
                    <m:r>
                      <m:rPr>
                        <m:lit/>
                      </m:rP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𝑘𝑘</m:t>
                        </m:r>
                      </m:sub>
                    </m:sSub>
                    <m:r>
                      <m:rPr>
                        <m:lit/>
                      </m:rPr>
                      <a:rPr lang="en-US" altLang="zh-CN" sz="1600" b="0" i="1" smtClean="0">
                        <a:latin typeface="Cambria Math" panose="02040503050406030204" pitchFamily="18" charset="0"/>
                      </a:rPr>
                      <m:t>|</m:t>
                    </m:r>
                    <m:r>
                      <a:rPr lang="en-US" altLang="zh-CN" sz="1600" b="0" i="1" smtClean="0">
                        <a:latin typeface="Cambria Math" panose="02040503050406030204" pitchFamily="18" charset="0"/>
                      </a:rPr>
                      <m:t>,</m:t>
                    </m:r>
                    <m:r>
                      <m:rPr>
                        <m:lit/>
                      </m:rP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𝑘</m:t>
                        </m:r>
                      </m:sub>
                    </m:sSub>
                    <m:r>
                      <m:rPr>
                        <m:lit/>
                      </m:rPr>
                      <a:rPr lang="en-US" altLang="zh-CN" sz="1600" b="0" i="1" smtClean="0">
                        <a:latin typeface="Cambria Math" panose="02040503050406030204" pitchFamily="18" charset="0"/>
                      </a:rPr>
                      <m:t>|</m:t>
                    </m:r>
                    <m:r>
                      <a:rPr lang="en-US" altLang="zh-CN" sz="1600" b="0" i="1" smtClean="0">
                        <a:latin typeface="Cambria Math" panose="02040503050406030204" pitchFamily="18" charset="0"/>
                      </a:rPr>
                      <m:t>,…,</m:t>
                    </m:r>
                    <m:r>
                      <m:rPr>
                        <m:lit/>
                      </m:rP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𝑛𝑘</m:t>
                        </m:r>
                      </m:sub>
                    </m:sSub>
                    <m:r>
                      <m:rPr>
                        <m:lit/>
                      </m:rPr>
                      <a:rPr lang="en-US" altLang="zh-CN" sz="1600" b="0" i="1" smtClean="0">
                        <a:latin typeface="Cambria Math" panose="02040503050406030204" pitchFamily="18" charset="0"/>
                      </a:rPr>
                      <m:t>|</m:t>
                    </m:r>
                  </m:oMath>
                </a14:m>
                <a:r>
                  <a:rPr lang="zh-CN" altLang="en-US" sz="1600" dirty="0"/>
                  <a:t>中最大的那个方程，与第</a:t>
                </a:r>
                <a14:m>
                  <m:oMath xmlns:m="http://schemas.openxmlformats.org/officeDocument/2006/math">
                    <m:r>
                      <a:rPr lang="en-US" altLang="zh-CN" sz="1600" b="0" i="1" smtClean="0">
                        <a:latin typeface="Cambria Math" panose="02040503050406030204" pitchFamily="18" charset="0"/>
                      </a:rPr>
                      <m:t>𝑘</m:t>
                    </m:r>
                  </m:oMath>
                </a14:m>
                <a:r>
                  <a:rPr lang="zh-CN" altLang="en-US" sz="1600" dirty="0"/>
                  <a:t>个进行交换</a:t>
                </a:r>
              </a:p>
            </p:txBody>
          </p:sp>
        </mc:Choice>
        <mc:Fallback xmlns="">
          <p:sp>
            <p:nvSpPr>
              <p:cNvPr id="3" name="内容占位符 2">
                <a:extLst>
                  <a:ext uri="{FF2B5EF4-FFF2-40B4-BE49-F238E27FC236}">
                    <a16:creationId xmlns:a16="http://schemas.microsoft.com/office/drawing/2014/main" id="{33595773-9304-45B0-8566-9E8E29A6E56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46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6211DF9-F929-45D0-AE1B-C573EE30B70C}"/>
              </a:ext>
            </a:extLst>
          </p:cNvPr>
          <p:cNvSpPr txBox="1"/>
          <p:nvPr/>
        </p:nvSpPr>
        <p:spPr>
          <a:xfrm>
            <a:off x="7222435" y="4976634"/>
            <a:ext cx="4015409" cy="1200329"/>
          </a:xfrm>
          <a:prstGeom prst="rect">
            <a:avLst/>
          </a:prstGeom>
          <a:noFill/>
        </p:spPr>
        <p:txBody>
          <a:bodyPr wrap="square" rtlCol="0">
            <a:spAutoFit/>
          </a:bodyPr>
          <a:lstStyle/>
          <a:p>
            <a:r>
              <a:rPr lang="zh-CN" altLang="en-US" dirty="0"/>
              <a:t>舍入误差的影响：有效位数越多，误差越小，因此提升有效位数，但无法避免被</a:t>
            </a:r>
            <a:r>
              <a:rPr lang="en-US" altLang="zh-CN" dirty="0"/>
              <a:t>0</a:t>
            </a:r>
            <a:r>
              <a:rPr lang="zh-CN" altLang="en-US" dirty="0"/>
              <a:t>除！</a:t>
            </a:r>
            <a:endParaRPr lang="en-US" altLang="zh-CN" dirty="0"/>
          </a:p>
          <a:p>
            <a:r>
              <a:rPr lang="zh-CN" altLang="en-US" dirty="0"/>
              <a:t>部分选主元法！</a:t>
            </a:r>
          </a:p>
        </p:txBody>
      </p:sp>
      <p:sp>
        <p:nvSpPr>
          <p:cNvPr id="5" name="箭头: 右 4">
            <a:extLst>
              <a:ext uri="{FF2B5EF4-FFF2-40B4-BE49-F238E27FC236}">
                <a16:creationId xmlns:a16="http://schemas.microsoft.com/office/drawing/2014/main" id="{E0F27234-C2F5-4126-B7B2-0E20116A44FB}"/>
              </a:ext>
            </a:extLst>
          </p:cNvPr>
          <p:cNvSpPr/>
          <p:nvPr/>
        </p:nvSpPr>
        <p:spPr>
          <a:xfrm rot="17345910" flipV="1">
            <a:off x="4885717" y="4853967"/>
            <a:ext cx="2955907" cy="110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650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5CBDC12-BB7E-48FD-8EEC-D097D16951A7}"/>
                  </a:ext>
                </a:extLst>
              </p:cNvPr>
              <p:cNvSpPr>
                <a:spLocks noGrp="1"/>
              </p:cNvSpPr>
              <p:nvPr>
                <p:ph type="title"/>
              </p:nvPr>
            </p:nvSpPr>
            <p:spPr/>
            <p:txBody>
              <a:bodyPr/>
              <a:lstStyle/>
              <a:p>
                <a:r>
                  <a:rPr lang="zh-CN" altLang="en-US" dirty="0"/>
                  <a:t>求解</a:t>
                </a:r>
                <a14:m>
                  <m:oMath xmlns:m="http://schemas.openxmlformats.org/officeDocument/2006/math">
                    <m:r>
                      <a:rPr lang="en-US" altLang="zh-CN" i="1">
                        <a:latin typeface="Cambria Math" panose="02040503050406030204" pitchFamily="18" charset="0"/>
                      </a:rPr>
                      <m:t>𝑨𝒙</m:t>
                    </m:r>
                    <m:r>
                      <a:rPr lang="en-US" altLang="zh-CN" i="1">
                        <a:latin typeface="Cambria Math" panose="02040503050406030204" pitchFamily="18" charset="0"/>
                      </a:rPr>
                      <m:t>=</m:t>
                    </m:r>
                    <m:r>
                      <a:rPr lang="en-US" altLang="zh-CN" i="1">
                        <a:latin typeface="Cambria Math" panose="02040503050406030204" pitchFamily="18" charset="0"/>
                      </a:rPr>
                      <m:t>𝒃</m:t>
                    </m:r>
                  </m:oMath>
                </a14:m>
                <a:endParaRPr lang="zh-CN" altLang="en-US" dirty="0"/>
              </a:p>
            </p:txBody>
          </p:sp>
        </mc:Choice>
        <mc:Fallback xmlns="">
          <p:sp>
            <p:nvSpPr>
              <p:cNvPr id="2" name="标题 1">
                <a:extLst>
                  <a:ext uri="{FF2B5EF4-FFF2-40B4-BE49-F238E27FC236}">
                    <a16:creationId xmlns:a16="http://schemas.microsoft.com/office/drawing/2014/main" id="{85CBDC12-BB7E-48FD-8EEC-D097D16951A7}"/>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BA0DA38-CEB9-454C-8E55-D8BF3580F250}"/>
                  </a:ext>
                </a:extLst>
              </p:cNvPr>
              <p:cNvSpPr>
                <a:spLocks noGrp="1"/>
              </p:cNvSpPr>
              <p:nvPr>
                <p:ph idx="1"/>
              </p:nvPr>
            </p:nvSpPr>
            <p:spPr/>
            <p:txBody>
              <a:bodyPr>
                <a:normAutofit fontScale="92500" lnSpcReduction="10000"/>
              </a:bodyPr>
              <a:lstStyle/>
              <a:p>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a:p>
                <a:pPr lvl="1"/>
                <a:r>
                  <a:rPr lang="zh-CN" altLang="en-US" dirty="0"/>
                  <a:t>若</a:t>
                </a:r>
                <a14:m>
                  <m:oMath xmlns:m="http://schemas.openxmlformats.org/officeDocument/2006/math">
                    <m:r>
                      <a:rPr lang="en-US" altLang="zh-CN" b="0" i="1" smtClean="0">
                        <a:latin typeface="Cambria Math" panose="02040503050406030204" pitchFamily="18" charset="0"/>
                      </a:rPr>
                      <m:t>𝑟𝑎𝑛𝑘</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𝑟𝑎𝑛𝑘</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不相容的系统</a:t>
                </a:r>
                <a:endParaRPr lang="en-US" altLang="zh-CN" dirty="0"/>
              </a:p>
              <a:p>
                <a:pPr lvl="1"/>
                <a:r>
                  <a:rPr lang="zh-CN" altLang="en-US" dirty="0"/>
                  <a:t>若</a:t>
                </a:r>
                <a14:m>
                  <m:oMath xmlns:m="http://schemas.openxmlformats.org/officeDocument/2006/math">
                    <m:r>
                      <a:rPr lang="en-US" altLang="zh-CN" b="0" i="1" smtClean="0">
                        <a:latin typeface="Cambria Math" panose="02040503050406030204" pitchFamily="18" charset="0"/>
                      </a:rPr>
                      <m:t>𝑟𝑎𝑛𝑘</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𝑟𝑎𝑛𝑘</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相容系统</a:t>
                </a:r>
                <a:endParaRPr lang="en-US" altLang="zh-CN" dirty="0"/>
              </a:p>
              <a:p>
                <a:pPr lvl="2"/>
                <a:r>
                  <a:rPr lang="zh-CN" altLang="en-US" dirty="0"/>
                  <a:t>若</a:t>
                </a:r>
                <a14:m>
                  <m:oMath xmlns:m="http://schemas.openxmlformats.org/officeDocument/2006/math">
                    <m:r>
                      <a:rPr lang="en-US" altLang="zh-CN" b="0" i="1" smtClean="0">
                        <a:latin typeface="Cambria Math" panose="02040503050406030204" pitchFamily="18" charset="0"/>
                      </a:rPr>
                      <m:t>𝑟𝑎𝑛𝑘</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oMath>
                </a14:m>
                <a:r>
                  <a:rPr lang="zh-CN" altLang="en-US" dirty="0"/>
                  <a:t>未知变量的个数，唯一解</a:t>
                </a:r>
                <a:endParaRPr lang="en-US" altLang="zh-CN" dirty="0"/>
              </a:p>
              <a:p>
                <a:pPr lvl="2"/>
                <a14:m>
                  <m:oMath xmlns:m="http://schemas.openxmlformats.org/officeDocument/2006/math">
                    <m:r>
                      <a:rPr lang="zh-CN" altLang="en-US" i="1" dirty="0">
                        <a:latin typeface="Cambria Math" panose="02040503050406030204" pitchFamily="18" charset="0"/>
                      </a:rPr>
                      <m:t>若</m:t>
                    </m:r>
                    <m:r>
                      <a:rPr lang="en-US" altLang="zh-CN" b="0" i="1" dirty="0" smtClean="0">
                        <a:latin typeface="Cambria Math" panose="02040503050406030204" pitchFamily="18" charset="0"/>
                      </a:rPr>
                      <m:t>𝑟𝑎𝑛𝑘</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𝐴</m:t>
                        </m:r>
                      </m:e>
                    </m:d>
                    <m:r>
                      <a:rPr lang="en-US" altLang="zh-CN" b="0" i="1" dirty="0" smtClean="0">
                        <a:latin typeface="Cambria Math" panose="02040503050406030204" pitchFamily="18" charset="0"/>
                      </a:rPr>
                      <m:t>&lt;</m:t>
                    </m:r>
                  </m:oMath>
                </a14:m>
                <a:r>
                  <a:rPr lang="zh-CN" altLang="en-US" dirty="0"/>
                  <a:t>未知变量的个数，无穷多解</a:t>
                </a:r>
                <a:endParaRPr lang="en-US" altLang="zh-CN" dirty="0"/>
              </a:p>
              <a:p>
                <a:r>
                  <a:rPr lang="zh-CN" altLang="en-US" dirty="0"/>
                  <a:t>上述高斯消元法求解方程中前向消元的过程等价于矩阵分解：</a:t>
                </a:r>
                <a:endParaRPr lang="en-US" altLang="zh-CN" dirty="0"/>
              </a:p>
              <a:p>
                <a:pPr lvl="1"/>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𝐿𝑈</m:t>
                    </m:r>
                    <m:r>
                      <a:rPr lang="en-US" altLang="zh-CN" b="0" i="1" smtClean="0">
                        <a:latin typeface="Cambria Math" panose="02040503050406030204" pitchFamily="18" charset="0"/>
                      </a:rPr>
                      <m:t>,</m:t>
                    </m:r>
                  </m:oMath>
                </a14:m>
                <a:r>
                  <a:rPr lang="zh-CN" altLang="en-US" dirty="0"/>
                  <a:t>其中</a:t>
                </a:r>
                <a14:m>
                  <m:oMath xmlns:m="http://schemas.openxmlformats.org/officeDocument/2006/math">
                    <m:r>
                      <a:rPr lang="en-US" altLang="zh-CN" b="0" i="1" dirty="0" smtClean="0">
                        <a:latin typeface="Cambria Math" panose="02040503050406030204" pitchFamily="18" charset="0"/>
                      </a:rPr>
                      <m:t>𝐿</m:t>
                    </m:r>
                  </m:oMath>
                </a14:m>
                <a:r>
                  <a:rPr lang="zh-CN" altLang="en-US" dirty="0"/>
                  <a:t>是下三角矩阵，</a:t>
                </a:r>
                <a14:m>
                  <m:oMath xmlns:m="http://schemas.openxmlformats.org/officeDocument/2006/math">
                    <m:r>
                      <a:rPr lang="en-US" altLang="zh-CN" b="0" i="1" smtClean="0">
                        <a:latin typeface="Cambria Math" panose="02040503050406030204" pitchFamily="18" charset="0"/>
                      </a:rPr>
                      <m:t>𝑈</m:t>
                    </m:r>
                  </m:oMath>
                </a14:m>
                <a:r>
                  <a:rPr lang="zh-CN" altLang="en-US" dirty="0"/>
                  <a:t>是上三角矩阵</a:t>
                </a:r>
                <a:endParaRPr lang="en-US" altLang="zh-CN" dirty="0"/>
              </a:p>
              <a:p>
                <a:pPr lvl="1"/>
                <a:r>
                  <a:rPr lang="zh-CN" altLang="en-US" dirty="0"/>
                  <a:t>解</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则</a:t>
                </a:r>
                <a14:m>
                  <m:oMath xmlns:m="http://schemas.openxmlformats.org/officeDocument/2006/math">
                    <m:r>
                      <a:rPr lang="en-US" altLang="zh-CN" b="0" i="1" dirty="0" smtClean="0">
                        <a:latin typeface="Cambria Math" panose="02040503050406030204" pitchFamily="18" charset="0"/>
                      </a:rPr>
                      <m:t>𝐿𝑈𝑥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𝑈𝑥</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𝐿</m:t>
                        </m:r>
                      </m:e>
                      <m:sup>
                        <m:r>
                          <a:rPr lang="en-US" altLang="zh-CN" b="0" i="1" dirty="0" smtClean="0">
                            <a:latin typeface="Cambria Math" panose="02040503050406030204" pitchFamily="18" charset="0"/>
                          </a:rPr>
                          <m:t>−1</m:t>
                        </m:r>
                      </m:sup>
                    </m:sSup>
                    <m:r>
                      <a:rPr lang="en-US" altLang="zh-CN" b="0" i="1" dirty="0" smtClean="0">
                        <a:latin typeface="Cambria Math" panose="02040503050406030204" pitchFamily="18" charset="0"/>
                      </a:rPr>
                      <m:t>𝑏</m:t>
                    </m:r>
                  </m:oMath>
                </a14:m>
                <a:endParaRPr lang="en-US" altLang="zh-CN" dirty="0"/>
              </a:p>
              <a:p>
                <a:pPr lvl="1"/>
                <a:r>
                  <a:rPr lang="zh-CN" altLang="en-US" dirty="0"/>
                  <a:t>令</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𝐿</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则得</a:t>
                </a:r>
                <a14:m>
                  <m:oMath xmlns:m="http://schemas.openxmlformats.org/officeDocument/2006/math">
                    <m:r>
                      <a:rPr lang="en-US" altLang="zh-CN" b="0" i="1" smtClean="0">
                        <a:latin typeface="Cambria Math" panose="02040503050406030204" pitchFamily="18" charset="0"/>
                      </a:rPr>
                      <m:t>𝐿𝑦</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𝑈𝑥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endParaRPr lang="en-US" altLang="zh-CN" dirty="0"/>
              </a:p>
              <a:p>
                <a:pPr lvl="1"/>
                <a:r>
                  <a:rPr lang="zh-CN" altLang="en-US" dirty="0"/>
                  <a:t>注意：</a:t>
                </a:r>
                <a14:m>
                  <m:oMath xmlns:m="http://schemas.openxmlformats.org/officeDocument/2006/math">
                    <m:r>
                      <a:rPr lang="en-US" altLang="zh-CN" b="0" i="1" smtClean="0">
                        <a:latin typeface="Cambria Math" panose="02040503050406030204" pitchFamily="18" charset="0"/>
                      </a:rPr>
                      <m:t>𝐿𝑦</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用前向替换解得</a:t>
                </a:r>
                <a14:m>
                  <m:oMath xmlns:m="http://schemas.openxmlformats.org/officeDocument/2006/math">
                    <m:r>
                      <a:rPr lang="en-US" altLang="zh-CN" b="0" i="1" smtClean="0">
                        <a:latin typeface="Cambria Math" panose="02040503050406030204" pitchFamily="18" charset="0"/>
                      </a:rPr>
                      <m:t>𝑦</m:t>
                    </m:r>
                    <m:r>
                      <a:rPr lang="zh-CN" altLang="en-US" i="1">
                        <a:latin typeface="Cambria Math" panose="02040503050406030204" pitchFamily="18" charset="0"/>
                      </a:rPr>
                      <m:t>；</m:t>
                    </m:r>
                  </m:oMath>
                </a14:m>
                <a:r>
                  <a:rPr lang="zh-CN" altLang="en-US" dirty="0"/>
                  <a:t>然后</a:t>
                </a:r>
                <a14:m>
                  <m:oMath xmlns:m="http://schemas.openxmlformats.org/officeDocument/2006/math">
                    <m:r>
                      <a:rPr lang="en-US" altLang="zh-CN" b="0" i="1" dirty="0" smtClean="0">
                        <a:latin typeface="Cambria Math" panose="02040503050406030204" pitchFamily="18" charset="0"/>
                      </a:rPr>
                      <m:t>𝑈𝑥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oMath>
                </a14:m>
                <a:r>
                  <a:rPr lang="zh-CN" altLang="en-US" dirty="0"/>
                  <a:t>用后向替换解得</a:t>
                </a:r>
                <a14:m>
                  <m:oMath xmlns:m="http://schemas.openxmlformats.org/officeDocument/2006/math">
                    <m:r>
                      <a:rPr lang="en-US" altLang="zh-CN" b="0" i="1" smtClean="0">
                        <a:latin typeface="Cambria Math" panose="02040503050406030204" pitchFamily="18" charset="0"/>
                      </a:rPr>
                      <m:t>𝑥</m:t>
                    </m:r>
                  </m:oMath>
                </a14:m>
                <a:endParaRPr lang="en-US" altLang="zh-CN" dirty="0"/>
              </a:p>
              <a:p>
                <a:pPr lvl="1"/>
                <a:r>
                  <a:rPr lang="zh-CN" altLang="en-US" dirty="0"/>
                  <a:t>思考：如何获得一个非奇异矩阵</a:t>
                </a:r>
                <a14:m>
                  <m:oMath xmlns:m="http://schemas.openxmlformats.org/officeDocument/2006/math">
                    <m:r>
                      <a:rPr lang="en-US" altLang="zh-CN" b="0" i="1" smtClean="0">
                        <a:latin typeface="Cambria Math" panose="02040503050406030204" pitchFamily="18" charset="0"/>
                      </a:rPr>
                      <m:t>𝐴</m:t>
                    </m:r>
                  </m:oMath>
                </a14:m>
                <a:r>
                  <a:rPr lang="zh-CN" altLang="en-US" dirty="0"/>
                  <a:t>的这种</a:t>
                </a:r>
                <a14:m>
                  <m:oMath xmlns:m="http://schemas.openxmlformats.org/officeDocument/2006/math">
                    <m:r>
                      <a:rPr lang="en-US" altLang="zh-CN" b="0" i="1" smtClean="0">
                        <a:latin typeface="Cambria Math" panose="02040503050406030204" pitchFamily="18" charset="0"/>
                      </a:rPr>
                      <m:t>𝐿𝑈</m:t>
                    </m:r>
                  </m:oMath>
                </a14:m>
                <a:r>
                  <a:rPr lang="zh-CN" altLang="en-US" dirty="0"/>
                  <a:t>分解？</a:t>
                </a:r>
              </a:p>
            </p:txBody>
          </p:sp>
        </mc:Choice>
        <mc:Fallback xmlns="">
          <p:sp>
            <p:nvSpPr>
              <p:cNvPr id="3" name="内容占位符 2">
                <a:extLst>
                  <a:ext uri="{FF2B5EF4-FFF2-40B4-BE49-F238E27FC236}">
                    <a16:creationId xmlns:a16="http://schemas.microsoft.com/office/drawing/2014/main" id="{9BA0DA38-CEB9-454C-8E55-D8BF3580F250}"/>
                  </a:ext>
                </a:extLst>
              </p:cNvPr>
              <p:cNvSpPr>
                <a:spLocks noGrp="1" noRot="1" noChangeAspect="1" noMove="1" noResize="1" noEditPoints="1" noAdjustHandles="1" noChangeArrowheads="1" noChangeShapeType="1" noTextEdit="1"/>
              </p:cNvSpPr>
              <p:nvPr>
                <p:ph idx="1"/>
              </p:nvPr>
            </p:nvSpPr>
            <p:spPr>
              <a:blipFill>
                <a:blip r:embed="rId3"/>
                <a:stretch>
                  <a:fillRect l="-92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B3940F4-F698-438D-94CE-4E6AA25BB329}"/>
              </a:ext>
            </a:extLst>
          </p:cNvPr>
          <p:cNvPicPr>
            <a:picLocks noChangeAspect="1"/>
          </p:cNvPicPr>
          <p:nvPr/>
        </p:nvPicPr>
        <p:blipFill>
          <a:blip r:embed="rId4"/>
          <a:stretch>
            <a:fillRect/>
          </a:stretch>
        </p:blipFill>
        <p:spPr>
          <a:xfrm>
            <a:off x="6679140" y="150881"/>
            <a:ext cx="5451380" cy="2989883"/>
          </a:xfrm>
          <a:prstGeom prst="rect">
            <a:avLst/>
          </a:prstGeom>
        </p:spPr>
      </p:pic>
      <p:sp>
        <p:nvSpPr>
          <p:cNvPr id="5" name="矩形 4">
            <a:extLst>
              <a:ext uri="{FF2B5EF4-FFF2-40B4-BE49-F238E27FC236}">
                <a16:creationId xmlns:a16="http://schemas.microsoft.com/office/drawing/2014/main" id="{5751DD74-331C-4903-B52C-5ECB22B8850B}"/>
              </a:ext>
            </a:extLst>
          </p:cNvPr>
          <p:cNvSpPr/>
          <p:nvPr/>
        </p:nvSpPr>
        <p:spPr>
          <a:xfrm>
            <a:off x="838200" y="6169709"/>
            <a:ext cx="10717696" cy="646331"/>
          </a:xfrm>
          <a:prstGeom prst="rect">
            <a:avLst/>
          </a:prstGeom>
        </p:spPr>
        <p:txBody>
          <a:bodyPr wrap="square">
            <a:spAutoFit/>
          </a:bodyPr>
          <a:lstStyle/>
          <a:p>
            <a:r>
              <a:rPr lang="zh-CN" altLang="en-US" dirty="0"/>
              <a:t>https://math.libretexts.org/Bookshelves/Linear_Algebra/Introduction_to_Matrix_Algebra_(Kaw)/01%3A_Chapters/1.07%3A_LU_Decomposition_Method_for_Solving_Simultaneous_Linear_Equations</a:t>
            </a:r>
          </a:p>
        </p:txBody>
      </p:sp>
    </p:spTree>
    <p:extLst>
      <p:ext uri="{BB962C8B-B14F-4D97-AF65-F5344CB8AC3E}">
        <p14:creationId xmlns:p14="http://schemas.microsoft.com/office/powerpoint/2010/main" val="16134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224E9A0-D15B-4D45-AE79-476BB5E4096A}"/>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𝑳𝑼</m:t>
                      </m:r>
                    </m:oMath>
                  </m:oMathPara>
                </a14:m>
                <a:endParaRPr lang="zh-CN" altLang="en-US" dirty="0"/>
              </a:p>
            </p:txBody>
          </p:sp>
        </mc:Choice>
        <mc:Fallback xmlns="">
          <p:sp>
            <p:nvSpPr>
              <p:cNvPr id="2" name="标题 1">
                <a:extLst>
                  <a:ext uri="{FF2B5EF4-FFF2-40B4-BE49-F238E27FC236}">
                    <a16:creationId xmlns:a16="http://schemas.microsoft.com/office/drawing/2014/main" id="{E224E9A0-D15B-4D45-AE79-476BB5E4096A}"/>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EE279F-B4A7-4320-BE55-F7D921DCC249}"/>
                  </a:ext>
                </a:extLst>
              </p:cNvPr>
              <p:cNvSpPr>
                <a:spLocks noGrp="1"/>
              </p:cNvSpPr>
              <p:nvPr>
                <p:ph idx="1"/>
              </p:nvPr>
            </p:nvSpPr>
            <p:spPr>
              <a:xfrm>
                <a:off x="838200" y="1825624"/>
                <a:ext cx="10515600" cy="5032375"/>
              </a:xfrm>
            </p:spPr>
            <p:txBody>
              <a:bodyPr>
                <a:normAutofit fontScale="92500" lnSpcReduction="10000"/>
              </a:bodyPr>
              <a:lstStyle/>
              <a:p>
                <a14:m>
                  <m:oMath xmlns:m="http://schemas.openxmlformats.org/officeDocument/2006/math">
                    <m:r>
                      <a:rPr lang="en-US" altLang="zh-CN" sz="1800" b="0" i="1" smtClean="0">
                        <a:latin typeface="Cambria Math" panose="02040503050406030204" pitchFamily="18" charset="0"/>
                      </a:rPr>
                      <m:t>𝑛</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𝑛</m:t>
                    </m:r>
                  </m:oMath>
                </a14:m>
                <a:r>
                  <a:rPr lang="zh-CN" altLang="en-US" sz="1800" dirty="0"/>
                  <a:t>的方阵</a:t>
                </a:r>
                <a14:m>
                  <m:oMath xmlns:m="http://schemas.openxmlformats.org/officeDocument/2006/math">
                    <m:r>
                      <a:rPr lang="en-US" altLang="zh-CN" sz="1800" b="0" i="1" smtClean="0">
                        <a:latin typeface="Cambria Math" panose="02040503050406030204" pitchFamily="18" charset="0"/>
                      </a:rPr>
                      <m:t>𝐴</m:t>
                    </m:r>
                  </m:oMath>
                </a14:m>
                <a:r>
                  <a:rPr lang="zh-CN" altLang="en-US" sz="1800" dirty="0"/>
                  <a:t>分解为</a:t>
                </a:r>
                <a14:m>
                  <m:oMath xmlns:m="http://schemas.openxmlformats.org/officeDocument/2006/math">
                    <m:r>
                      <a:rPr lang="en-US" altLang="zh-CN" sz="1800" b="0" i="1" smtClean="0">
                        <a:latin typeface="Cambria Math" panose="02040503050406030204" pitchFamily="18" charset="0"/>
                      </a:rPr>
                      <m:t>𝐿𝑈</m:t>
                    </m:r>
                  </m:oMath>
                </a14:m>
                <a:r>
                  <a:rPr lang="zh-CN" altLang="en-US" sz="1800" dirty="0"/>
                  <a:t>形式的计算时间复杂性为</a:t>
                </a:r>
                <a:endParaRPr lang="en-US" altLang="zh-CN" sz="1800" dirty="0"/>
              </a:p>
              <a:p>
                <a14:m>
                  <m:oMath xmlns:m="http://schemas.openxmlformats.org/officeDocument/2006/math">
                    <m:r>
                      <a:rPr lang="en-US" altLang="zh-CN" sz="1800" b="0" i="1" smtClean="0">
                        <a:latin typeface="Cambria Math" panose="02040503050406030204" pitchFamily="18" charset="0"/>
                      </a:rPr>
                      <m:t>𝐶𝑇</m:t>
                    </m:r>
                    <m:sSub>
                      <m:sSubPr>
                        <m:ctrlPr>
                          <a:rPr lang="en-US" altLang="zh-CN" sz="1800" b="0" i="1" smtClean="0">
                            <a:latin typeface="Cambria Math" panose="02040503050406030204" pitchFamily="18" charset="0"/>
                          </a:rPr>
                        </m:ctrlPr>
                      </m:sSubPr>
                      <m:e>
                        <m:r>
                          <m:rPr>
                            <m:lit/>
                          </m:rP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𝐷𝐸</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𝑇</m:t>
                    </m:r>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8</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𝑛</m:t>
                                </m:r>
                              </m:e>
                              <m:sup>
                                <m:r>
                                  <a:rPr lang="en-US" altLang="zh-CN" sz="1800" b="0" i="1" smtClean="0">
                                    <a:latin typeface="Cambria Math" panose="02040503050406030204" pitchFamily="18" charset="0"/>
                                  </a:rPr>
                                  <m:t>3</m:t>
                                </m:r>
                              </m:sup>
                            </m:sSup>
                          </m:num>
                          <m:den>
                            <m:r>
                              <a:rPr lang="en-US" altLang="zh-CN" sz="1800" b="0" i="1" smtClean="0">
                                <a:latin typeface="Cambria Math" panose="02040503050406030204" pitchFamily="18" charset="0"/>
                              </a:rPr>
                              <m:t>3</m:t>
                            </m:r>
                          </m:den>
                        </m:f>
                        <m:r>
                          <a:rPr lang="en-US" altLang="zh-CN" sz="1800" b="0" i="1" smtClean="0">
                            <a:latin typeface="Cambria Math" panose="02040503050406030204" pitchFamily="18" charset="0"/>
                          </a:rPr>
                          <m:t>+4</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𝑛</m:t>
                            </m:r>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20</m:t>
                            </m:r>
                            <m:r>
                              <a:rPr lang="en-US" altLang="zh-CN" sz="1800" b="0" i="1" smtClean="0">
                                <a:latin typeface="Cambria Math" panose="02040503050406030204" pitchFamily="18" charset="0"/>
                              </a:rPr>
                              <m:t>𝑛</m:t>
                            </m:r>
                          </m:num>
                          <m:den>
                            <m:r>
                              <a:rPr lang="en-US" altLang="zh-CN" sz="1800" b="0" i="1" smtClean="0">
                                <a:latin typeface="Cambria Math" panose="02040503050406030204" pitchFamily="18" charset="0"/>
                              </a:rPr>
                              <m:t>3</m:t>
                            </m:r>
                          </m:den>
                        </m:f>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𝑇</m:t>
                    </m:r>
                  </m:oMath>
                </a14:m>
                <a:r>
                  <a:rPr lang="zh-CN" altLang="en-US" sz="1800" dirty="0"/>
                  <a:t>为时钟周期时间</a:t>
                </a:r>
                <a:r>
                  <a:rPr lang="en-US" altLang="zh-CN" sz="1800" dirty="0"/>
                  <a:t>clock cycle time:+,-,*</a:t>
                </a:r>
                <a:r>
                  <a:rPr lang="zh-CN" altLang="en-US" sz="1800" dirty="0"/>
                  <a:t>：</a:t>
                </a:r>
                <a:r>
                  <a:rPr lang="en-US" altLang="zh-CN" sz="1800" dirty="0"/>
                  <a:t>4</a:t>
                </a:r>
                <a:r>
                  <a:rPr lang="zh-CN" altLang="en-US" sz="1800" dirty="0"/>
                  <a:t>，除：</a:t>
                </a:r>
                <a:r>
                  <a:rPr lang="en-US" altLang="zh-CN" sz="1800" dirty="0"/>
                  <a:t>16</a:t>
                </a:r>
                <a:r>
                  <a:rPr lang="zh-CN" altLang="en-US" sz="1800" dirty="0"/>
                  <a:t>，</a:t>
                </a:r>
                <a:r>
                  <a:rPr lang="en-US" altLang="zh-CN" sz="1800" dirty="0"/>
                  <a:t>AMDK7</a:t>
                </a:r>
                <a:r>
                  <a:rPr lang="zh-CN" altLang="en-US" sz="1800" dirty="0"/>
                  <a:t>处理器</a:t>
                </a:r>
                <a:endParaRPr lang="en-US" altLang="zh-CN" sz="1800" dirty="0"/>
              </a:p>
              <a:p>
                <a:r>
                  <a:rPr lang="zh-CN" altLang="en-US" sz="1800" dirty="0"/>
                  <a:t>前向替换求解</a:t>
                </a:r>
                <a14:m>
                  <m:oMath xmlns:m="http://schemas.openxmlformats.org/officeDocument/2006/math">
                    <m:r>
                      <a:rPr lang="en-US" altLang="zh-CN" sz="1800" b="0" i="1" smtClean="0">
                        <a:latin typeface="Cambria Math" panose="02040503050406030204" pitchFamily="18" charset="0"/>
                      </a:rPr>
                      <m:t>𝐿𝑦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𝑏</m:t>
                    </m:r>
                  </m:oMath>
                </a14:m>
                <a:r>
                  <a:rPr lang="zh-CN" altLang="en-US" sz="1800" dirty="0"/>
                  <a:t>的计算时间</a:t>
                </a:r>
                <a14:m>
                  <m:oMath xmlns:m="http://schemas.openxmlformats.org/officeDocument/2006/math">
                    <m:r>
                      <a:rPr lang="en-US" altLang="zh-CN" sz="1800" b="0" i="1" smtClean="0">
                        <a:latin typeface="Cambria Math" panose="02040503050406030204" pitchFamily="18" charset="0"/>
                      </a:rPr>
                      <m:t>𝐶𝑇</m:t>
                    </m:r>
                    <m:sSub>
                      <m:sSubPr>
                        <m:ctrlPr>
                          <a:rPr lang="en-US" altLang="zh-CN" sz="1800" b="0" i="1" smtClean="0">
                            <a:latin typeface="Cambria Math" panose="02040503050406030204" pitchFamily="18" charset="0"/>
                          </a:rPr>
                        </m:ctrlPr>
                      </m:sSubPr>
                      <m:e>
                        <m:r>
                          <m:rPr>
                            <m:lit/>
                          </m:rP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𝐹𝑆</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𝑇</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4</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𝑛</m:t>
                            </m:r>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−4</m:t>
                        </m:r>
                        <m:r>
                          <a:rPr lang="en-US" altLang="zh-CN" sz="1800" b="0" i="1" smtClean="0">
                            <a:latin typeface="Cambria Math" panose="02040503050406030204" pitchFamily="18" charset="0"/>
                          </a:rPr>
                          <m:t>𝑛</m:t>
                        </m:r>
                      </m:e>
                    </m:d>
                  </m:oMath>
                </a14:m>
                <a:endParaRPr lang="en-US" altLang="zh-CN" sz="1800" b="0" dirty="0"/>
              </a:p>
              <a:p>
                <a:r>
                  <a:rPr lang="zh-CN" altLang="en-US" sz="1800" dirty="0"/>
                  <a:t>后向替换求解</a:t>
                </a:r>
                <a14:m>
                  <m:oMath xmlns:m="http://schemas.openxmlformats.org/officeDocument/2006/math">
                    <m:r>
                      <a:rPr lang="en-US" altLang="zh-CN" sz="1800" b="0" i="1" smtClean="0">
                        <a:latin typeface="Cambria Math" panose="02040503050406030204" pitchFamily="18" charset="0"/>
                      </a:rPr>
                      <m:t>𝑈𝑥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oMath>
                </a14:m>
                <a:r>
                  <a:rPr lang="zh-CN" altLang="en-US" sz="1800" dirty="0"/>
                  <a:t>的计算时间</a:t>
                </a:r>
                <a14:m>
                  <m:oMath xmlns:m="http://schemas.openxmlformats.org/officeDocument/2006/math">
                    <m:r>
                      <a:rPr lang="en-US" altLang="zh-CN" sz="1800" b="0" i="1" smtClean="0">
                        <a:latin typeface="Cambria Math" panose="02040503050406030204" pitchFamily="18" charset="0"/>
                      </a:rPr>
                      <m:t>𝐶𝑇</m:t>
                    </m:r>
                    <m:sSub>
                      <m:sSubPr>
                        <m:ctrlPr>
                          <a:rPr lang="en-US" altLang="zh-CN" sz="1800" b="0" i="1" smtClean="0">
                            <a:latin typeface="Cambria Math" panose="02040503050406030204" pitchFamily="18" charset="0"/>
                          </a:rPr>
                        </m:ctrlPr>
                      </m:sSubPr>
                      <m:e>
                        <m:r>
                          <m:rPr>
                            <m:lit/>
                          </m:rP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𝐵𝑆</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𝑇</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4</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𝑛</m:t>
                            </m:r>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+12</m:t>
                        </m:r>
                        <m:r>
                          <a:rPr lang="en-US" altLang="zh-CN" sz="1800" b="0" i="1" smtClean="0">
                            <a:latin typeface="Cambria Math" panose="02040503050406030204" pitchFamily="18" charset="0"/>
                          </a:rPr>
                          <m:t>𝑛</m:t>
                        </m:r>
                      </m:e>
                    </m:d>
                  </m:oMath>
                </a14:m>
                <a:endParaRPr lang="en-US" altLang="zh-CN" sz="1800" b="0" dirty="0"/>
              </a:p>
              <a:p>
                <a:r>
                  <a:rPr lang="zh-CN" altLang="en-US" sz="1800" dirty="0"/>
                  <a:t>因此总的计算</a:t>
                </a:r>
                <a:r>
                  <a:rPr lang="en-US" altLang="zh-CN" sz="1800" dirty="0"/>
                  <a:t>LU</a:t>
                </a:r>
                <a:r>
                  <a:rPr lang="zh-CN" altLang="en-US" sz="1800" dirty="0"/>
                  <a:t>分解的计算时间</a:t>
                </a:r>
                <a:endParaRPr lang="en-US" altLang="zh-CN" sz="1800" dirty="0"/>
              </a:p>
              <a:p>
                <a14:m>
                  <m:oMath xmlns:m="http://schemas.openxmlformats.org/officeDocument/2006/math">
                    <m:r>
                      <a:rPr lang="en-US" altLang="zh-CN" sz="1800" b="1" i="1" smtClean="0">
                        <a:solidFill>
                          <a:srgbClr val="FF0000"/>
                        </a:solidFill>
                        <a:latin typeface="Cambria Math" panose="02040503050406030204" pitchFamily="18" charset="0"/>
                      </a:rPr>
                      <m:t>𝑪𝑻</m:t>
                    </m:r>
                    <m:sSub>
                      <m:sSubPr>
                        <m:ctrlPr>
                          <a:rPr lang="en-US" altLang="zh-CN" sz="1800" b="1" i="1" smtClean="0">
                            <a:solidFill>
                              <a:srgbClr val="FF0000"/>
                            </a:solidFill>
                            <a:latin typeface="Cambria Math" panose="02040503050406030204" pitchFamily="18" charset="0"/>
                          </a:rPr>
                        </m:ctrlPr>
                      </m:sSubPr>
                      <m:e>
                        <m:r>
                          <m:rPr>
                            <m:lit/>
                          </m:rPr>
                          <a:rPr lang="en-US" altLang="zh-CN" sz="1800" b="1" i="1" smtClean="0">
                            <a:solidFill>
                              <a:srgbClr val="FF0000"/>
                            </a:solidFill>
                            <a:latin typeface="Cambria Math" panose="02040503050406030204" pitchFamily="18" charset="0"/>
                          </a:rPr>
                          <m:t>|</m:t>
                        </m:r>
                      </m:e>
                      <m:sub>
                        <m:r>
                          <a:rPr lang="en-US" altLang="zh-CN" sz="1800" b="1" i="1" smtClean="0">
                            <a:solidFill>
                              <a:srgbClr val="FF0000"/>
                            </a:solidFill>
                            <a:latin typeface="Cambria Math" panose="02040503050406030204" pitchFamily="18" charset="0"/>
                          </a:rPr>
                          <m:t>𝑳𝑼</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𝐶𝑇</m:t>
                    </m:r>
                    <m:sSub>
                      <m:sSubPr>
                        <m:ctrlPr>
                          <a:rPr lang="en-US" altLang="zh-CN" sz="1800" b="0" i="1" smtClean="0">
                            <a:latin typeface="Cambria Math" panose="02040503050406030204" pitchFamily="18" charset="0"/>
                          </a:rPr>
                        </m:ctrlPr>
                      </m:sSubPr>
                      <m:e>
                        <m:r>
                          <m:rPr>
                            <m:lit/>
                          </m:rP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𝐷𝐸</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𝐶𝑇</m:t>
                    </m:r>
                    <m:sSub>
                      <m:sSubPr>
                        <m:ctrlPr>
                          <a:rPr lang="en-US" altLang="zh-CN" sz="1800" b="0" i="1" smtClean="0">
                            <a:latin typeface="Cambria Math" panose="02040503050406030204" pitchFamily="18" charset="0"/>
                          </a:rPr>
                        </m:ctrlPr>
                      </m:sSubPr>
                      <m:e>
                        <m:r>
                          <m:rPr>
                            <m:lit/>
                          </m:rP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𝐹𝑆</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𝐶𝑇</m:t>
                    </m:r>
                    <m:sSub>
                      <m:sSubPr>
                        <m:ctrlPr>
                          <a:rPr lang="en-US" altLang="zh-CN" sz="1800" b="0" i="1" smtClean="0">
                            <a:latin typeface="Cambria Math" panose="02040503050406030204" pitchFamily="18" charset="0"/>
                          </a:rPr>
                        </m:ctrlPr>
                      </m:sSubPr>
                      <m:e>
                        <m:r>
                          <m:rPr>
                            <m:lit/>
                          </m:rP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𝐵𝑆</m:t>
                        </m:r>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r>
                      <a:rPr lang="en-US" altLang="zh-CN" sz="1800" i="1">
                        <a:latin typeface="Cambria Math" panose="02040503050406030204" pitchFamily="18" charset="0"/>
                      </a:rPr>
                      <m:t>𝑇</m:t>
                    </m:r>
                    <m:d>
                      <m:dPr>
                        <m:ctrlPr>
                          <a:rPr lang="en-US" altLang="zh-CN" sz="1800" i="1">
                            <a:latin typeface="Cambria Math" panose="02040503050406030204" pitchFamily="18" charset="0"/>
                          </a:rPr>
                        </m:ctrlPr>
                      </m:dPr>
                      <m:e>
                        <m:f>
                          <m:fPr>
                            <m:ctrlPr>
                              <a:rPr lang="en-US" altLang="zh-CN" sz="1800" i="1">
                                <a:latin typeface="Cambria Math" panose="02040503050406030204" pitchFamily="18" charset="0"/>
                              </a:rPr>
                            </m:ctrlPr>
                          </m:fPr>
                          <m:num>
                            <m:r>
                              <a:rPr lang="en-US" altLang="zh-CN" sz="1800" i="1">
                                <a:latin typeface="Cambria Math" panose="02040503050406030204" pitchFamily="18" charset="0"/>
                              </a:rPr>
                              <m:t>8</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3</m:t>
                                </m:r>
                              </m:sup>
                            </m:sSup>
                          </m:num>
                          <m:den>
                            <m:r>
                              <a:rPr lang="en-US" altLang="zh-CN" sz="1800" i="1">
                                <a:latin typeface="Cambria Math" panose="02040503050406030204" pitchFamily="18" charset="0"/>
                              </a:rPr>
                              <m:t>3</m:t>
                            </m:r>
                          </m:den>
                        </m:f>
                        <m:r>
                          <a:rPr lang="en-US" altLang="zh-CN" sz="1800" i="1">
                            <a:latin typeface="Cambria Math" panose="02040503050406030204" pitchFamily="18" charset="0"/>
                          </a:rPr>
                          <m:t>+4</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20</m:t>
                            </m:r>
                            <m:r>
                              <a:rPr lang="en-US" altLang="zh-CN" sz="1800" i="1">
                                <a:latin typeface="Cambria Math" panose="02040503050406030204" pitchFamily="18" charset="0"/>
                              </a:rPr>
                              <m:t>𝑛</m:t>
                            </m:r>
                          </m:num>
                          <m:den>
                            <m:r>
                              <a:rPr lang="en-US" altLang="zh-CN" sz="1800" i="1">
                                <a:latin typeface="Cambria Math" panose="02040503050406030204" pitchFamily="18" charset="0"/>
                              </a:rPr>
                              <m:t>3</m:t>
                            </m:r>
                          </m:den>
                        </m:f>
                      </m:e>
                    </m:d>
                    <m:r>
                      <a:rPr lang="en-US" altLang="zh-CN" sz="1800" b="0" i="1" smtClean="0">
                        <a:latin typeface="Cambria Math" panose="02040503050406030204" pitchFamily="18" charset="0"/>
                      </a:rPr>
                      <m:t>+</m:t>
                    </m:r>
                  </m:oMath>
                </a14:m>
                <a:r>
                  <a:rPr lang="en-US" altLang="zh-CN" sz="1800" dirty="0"/>
                  <a:t> </a:t>
                </a:r>
                <a14:m>
                  <m:oMath xmlns:m="http://schemas.openxmlformats.org/officeDocument/2006/math">
                    <m:r>
                      <a:rPr lang="en-US" altLang="zh-CN" sz="1800" i="1">
                        <a:latin typeface="Cambria Math" panose="02040503050406030204" pitchFamily="18" charset="0"/>
                      </a:rPr>
                      <m:t>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4</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−4</m:t>
                        </m:r>
                        <m:r>
                          <a:rPr lang="en-US" altLang="zh-CN" sz="1800" i="1">
                            <a:latin typeface="Cambria Math" panose="02040503050406030204" pitchFamily="18" charset="0"/>
                          </a:rPr>
                          <m:t>𝑛</m:t>
                        </m:r>
                      </m:e>
                    </m:d>
                    <m:r>
                      <a:rPr lang="en-US" altLang="zh-CN" sz="1800" b="0" i="1" smtClean="0">
                        <a:latin typeface="Cambria Math" panose="02040503050406030204" pitchFamily="18" charset="0"/>
                      </a:rPr>
                      <m:t>+</m:t>
                    </m:r>
                    <m:r>
                      <a:rPr lang="en-US" altLang="zh-CN" sz="1800" i="1">
                        <a:latin typeface="Cambria Math" panose="02040503050406030204" pitchFamily="18" charset="0"/>
                      </a:rPr>
                      <m:t>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4</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+12</m:t>
                        </m:r>
                        <m:r>
                          <a:rPr lang="en-US" altLang="zh-CN" sz="1800" i="1">
                            <a:latin typeface="Cambria Math" panose="02040503050406030204" pitchFamily="18" charset="0"/>
                          </a:rPr>
                          <m:t>𝑛</m:t>
                        </m:r>
                      </m:e>
                    </m:d>
                    <m:r>
                      <a:rPr lang="en-US" altLang="zh-CN" sz="1800" b="0" i="1" smtClean="0">
                        <a:latin typeface="Cambria Math" panose="02040503050406030204" pitchFamily="18" charset="0"/>
                      </a:rPr>
                      <m:t>=</m:t>
                    </m:r>
                    <m:r>
                      <a:rPr lang="en-US" altLang="zh-CN" sz="1800" b="1" i="1" smtClean="0">
                        <a:solidFill>
                          <a:srgbClr val="FF0000"/>
                        </a:solidFill>
                        <a:latin typeface="Cambria Math" panose="02040503050406030204" pitchFamily="18" charset="0"/>
                      </a:rPr>
                      <m:t>𝑻</m:t>
                    </m:r>
                    <m:d>
                      <m:dPr>
                        <m:ctrlPr>
                          <a:rPr lang="en-US" altLang="zh-CN" sz="1800" b="1" i="1" smtClean="0">
                            <a:solidFill>
                              <a:srgbClr val="FF0000"/>
                            </a:solidFill>
                            <a:latin typeface="Cambria Math" panose="02040503050406030204" pitchFamily="18" charset="0"/>
                          </a:rPr>
                        </m:ctrlPr>
                      </m:dPr>
                      <m:e>
                        <m:f>
                          <m:fPr>
                            <m:ctrlPr>
                              <a:rPr lang="en-US" altLang="zh-CN" sz="1800" b="1" i="1" smtClean="0">
                                <a:solidFill>
                                  <a:srgbClr val="FF0000"/>
                                </a:solidFill>
                                <a:latin typeface="Cambria Math" panose="02040503050406030204" pitchFamily="18" charset="0"/>
                              </a:rPr>
                            </m:ctrlPr>
                          </m:fPr>
                          <m:num>
                            <m:r>
                              <a:rPr lang="en-US" altLang="zh-CN" sz="1800" b="1" i="1" smtClean="0">
                                <a:solidFill>
                                  <a:srgbClr val="FF0000"/>
                                </a:solidFill>
                                <a:latin typeface="Cambria Math" panose="02040503050406030204" pitchFamily="18" charset="0"/>
                              </a:rPr>
                              <m:t>𝟖</m:t>
                            </m:r>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𝒏</m:t>
                                </m:r>
                              </m:e>
                              <m:sup>
                                <m:r>
                                  <a:rPr lang="en-US" altLang="zh-CN" sz="1800" b="1" i="1" smtClean="0">
                                    <a:solidFill>
                                      <a:srgbClr val="FF0000"/>
                                    </a:solidFill>
                                    <a:latin typeface="Cambria Math" panose="02040503050406030204" pitchFamily="18" charset="0"/>
                                  </a:rPr>
                                  <m:t>𝟑</m:t>
                                </m:r>
                              </m:sup>
                            </m:sSup>
                          </m:num>
                          <m:den>
                            <m:r>
                              <a:rPr lang="en-US" altLang="zh-CN" sz="1800" b="1" i="1" smtClean="0">
                                <a:solidFill>
                                  <a:srgbClr val="FF0000"/>
                                </a:solidFill>
                                <a:latin typeface="Cambria Math" panose="02040503050406030204" pitchFamily="18" charset="0"/>
                              </a:rPr>
                              <m:t>𝟑</m:t>
                            </m:r>
                          </m:den>
                        </m:f>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𝟏𝟐</m:t>
                        </m:r>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𝒏</m:t>
                            </m:r>
                          </m:e>
                          <m:sup>
                            <m:r>
                              <a:rPr lang="en-US" altLang="zh-CN" sz="1800" b="1" i="1" smtClean="0">
                                <a:solidFill>
                                  <a:srgbClr val="FF0000"/>
                                </a:solidFill>
                                <a:latin typeface="Cambria Math" panose="02040503050406030204" pitchFamily="18" charset="0"/>
                              </a:rPr>
                              <m:t>𝟐</m:t>
                            </m:r>
                          </m:sup>
                        </m:sSup>
                        <m:r>
                          <a:rPr lang="en-US" altLang="zh-CN" sz="1800" b="1" i="1" smtClean="0">
                            <a:solidFill>
                              <a:srgbClr val="FF0000"/>
                            </a:solidFill>
                            <a:latin typeface="Cambria Math" panose="02040503050406030204" pitchFamily="18" charset="0"/>
                          </a:rPr>
                          <m:t>+</m:t>
                        </m:r>
                        <m:f>
                          <m:fPr>
                            <m:ctrlPr>
                              <a:rPr lang="en-US" altLang="zh-CN" sz="1800" b="1" i="1" smtClean="0">
                                <a:solidFill>
                                  <a:srgbClr val="FF0000"/>
                                </a:solidFill>
                                <a:latin typeface="Cambria Math" panose="02040503050406030204" pitchFamily="18" charset="0"/>
                              </a:rPr>
                            </m:ctrlPr>
                          </m:fPr>
                          <m:num>
                            <m:r>
                              <a:rPr lang="en-US" altLang="zh-CN" sz="1800" b="1" i="1" smtClean="0">
                                <a:solidFill>
                                  <a:srgbClr val="FF0000"/>
                                </a:solidFill>
                                <a:latin typeface="Cambria Math" panose="02040503050406030204" pitchFamily="18" charset="0"/>
                              </a:rPr>
                              <m:t>𝟒</m:t>
                            </m:r>
                            <m:r>
                              <a:rPr lang="en-US" altLang="zh-CN" sz="1800" b="1" i="1" smtClean="0">
                                <a:solidFill>
                                  <a:srgbClr val="FF0000"/>
                                </a:solidFill>
                                <a:latin typeface="Cambria Math" panose="02040503050406030204" pitchFamily="18" charset="0"/>
                              </a:rPr>
                              <m:t>𝒏</m:t>
                            </m:r>
                          </m:num>
                          <m:den>
                            <m:r>
                              <a:rPr lang="en-US" altLang="zh-CN" sz="1800" b="1" i="1" smtClean="0">
                                <a:solidFill>
                                  <a:srgbClr val="FF0000"/>
                                </a:solidFill>
                                <a:latin typeface="Cambria Math" panose="02040503050406030204" pitchFamily="18" charset="0"/>
                              </a:rPr>
                              <m:t>𝟑</m:t>
                            </m:r>
                          </m:den>
                        </m:f>
                      </m:e>
                    </m:d>
                  </m:oMath>
                </a14:m>
                <a:endParaRPr lang="en-US" altLang="zh-CN" sz="1800" b="1" dirty="0"/>
              </a:p>
              <a:p>
                <a:r>
                  <a:rPr lang="zh-CN" altLang="en-US" sz="1800" dirty="0"/>
                  <a:t>高斯消元法的前向消除计算时间</a:t>
                </a:r>
                <a14:m>
                  <m:oMath xmlns:m="http://schemas.openxmlformats.org/officeDocument/2006/math">
                    <m:r>
                      <a:rPr lang="en-US" altLang="zh-CN" sz="1800" b="0" i="1" smtClean="0">
                        <a:latin typeface="Cambria Math" panose="02040503050406030204" pitchFamily="18" charset="0"/>
                      </a:rPr>
                      <m:t>𝐶𝑇</m:t>
                    </m:r>
                    <m:sSub>
                      <m:sSubPr>
                        <m:ctrlPr>
                          <a:rPr lang="en-US" altLang="zh-CN" sz="1800" b="0" i="1" smtClean="0">
                            <a:latin typeface="Cambria Math" panose="02040503050406030204" pitchFamily="18" charset="0"/>
                          </a:rPr>
                        </m:ctrlPr>
                      </m:sSubPr>
                      <m:e>
                        <m:r>
                          <m:rPr>
                            <m:lit/>
                          </m:rP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𝐹𝐸</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𝑇</m:t>
                    </m:r>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8</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𝑛</m:t>
                                </m:r>
                              </m:e>
                              <m:sup>
                                <m:r>
                                  <a:rPr lang="en-US" altLang="zh-CN" sz="1800" b="0" i="1" smtClean="0">
                                    <a:latin typeface="Cambria Math" panose="02040503050406030204" pitchFamily="18" charset="0"/>
                                  </a:rPr>
                                  <m:t>3</m:t>
                                </m:r>
                              </m:sup>
                            </m:sSup>
                          </m:num>
                          <m:den>
                            <m:r>
                              <a:rPr lang="en-US" altLang="zh-CN" sz="1800" b="0" i="1" smtClean="0">
                                <a:latin typeface="Cambria Math" panose="02040503050406030204" pitchFamily="18" charset="0"/>
                              </a:rPr>
                              <m:t>3</m:t>
                            </m:r>
                          </m:den>
                        </m:f>
                        <m:r>
                          <a:rPr lang="en-US" altLang="zh-CN" sz="1800" b="0" i="1" smtClean="0">
                            <a:latin typeface="Cambria Math" panose="02040503050406030204" pitchFamily="18" charset="0"/>
                          </a:rPr>
                          <m:t>+8</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𝑛</m:t>
                            </m:r>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32</m:t>
                            </m:r>
                            <m:r>
                              <a:rPr lang="en-US" altLang="zh-CN" sz="1800" b="0" i="1" smtClean="0">
                                <a:latin typeface="Cambria Math" panose="02040503050406030204" pitchFamily="18" charset="0"/>
                              </a:rPr>
                              <m:t>𝑛</m:t>
                            </m:r>
                          </m:num>
                          <m:den>
                            <m:r>
                              <a:rPr lang="en-US" altLang="zh-CN" sz="1800" b="0" i="1" smtClean="0">
                                <a:latin typeface="Cambria Math" panose="02040503050406030204" pitchFamily="18" charset="0"/>
                              </a:rPr>
                              <m:t>3</m:t>
                            </m:r>
                          </m:den>
                        </m:f>
                      </m:e>
                    </m:d>
                  </m:oMath>
                </a14:m>
                <a:endParaRPr lang="en-US" altLang="zh-CN" sz="1800" dirty="0"/>
              </a:p>
              <a:p>
                <a:r>
                  <a:rPr lang="zh-CN" altLang="en-US" sz="1800" dirty="0"/>
                  <a:t>后向替换的计算时间为</a:t>
                </a:r>
                <a14:m>
                  <m:oMath xmlns:m="http://schemas.openxmlformats.org/officeDocument/2006/math">
                    <m:r>
                      <a:rPr lang="en-US" altLang="zh-CN" sz="1800" b="0" i="1" smtClean="0">
                        <a:latin typeface="Cambria Math" panose="02040503050406030204" pitchFamily="18" charset="0"/>
                      </a:rPr>
                      <m:t>𝐶𝑇</m:t>
                    </m:r>
                    <m:sSub>
                      <m:sSubPr>
                        <m:ctrlPr>
                          <a:rPr lang="en-US" altLang="zh-CN" sz="1800" b="0" i="1" smtClean="0">
                            <a:latin typeface="Cambria Math" panose="02040503050406030204" pitchFamily="18" charset="0"/>
                          </a:rPr>
                        </m:ctrlPr>
                      </m:sSubPr>
                      <m:e>
                        <m:r>
                          <m:rPr>
                            <m:lit/>
                          </m:rP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𝐵𝑆</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𝑇</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4</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𝑛</m:t>
                            </m:r>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+12</m:t>
                        </m:r>
                        <m:r>
                          <a:rPr lang="en-US" altLang="zh-CN" sz="1800" b="0" i="1" smtClean="0">
                            <a:latin typeface="Cambria Math" panose="02040503050406030204" pitchFamily="18" charset="0"/>
                          </a:rPr>
                          <m:t>𝑛</m:t>
                        </m:r>
                      </m:e>
                    </m:d>
                  </m:oMath>
                </a14:m>
                <a:endParaRPr lang="en-US" altLang="zh-CN" sz="1800" dirty="0"/>
              </a:p>
              <a:p>
                <a:r>
                  <a:rPr lang="zh-CN" altLang="en-US" sz="1800" dirty="0"/>
                  <a:t>因此，总的高斯消元法的计算时间</a:t>
                </a:r>
                <a14:m>
                  <m:oMath xmlns:m="http://schemas.openxmlformats.org/officeDocument/2006/math">
                    <m:r>
                      <a:rPr lang="en-US" altLang="zh-CN" sz="1800" b="1" i="1" smtClean="0">
                        <a:solidFill>
                          <a:srgbClr val="FF0000"/>
                        </a:solidFill>
                        <a:latin typeface="Cambria Math" panose="02040503050406030204" pitchFamily="18" charset="0"/>
                      </a:rPr>
                      <m:t>𝑪𝑻</m:t>
                    </m:r>
                    <m:sSub>
                      <m:sSubPr>
                        <m:ctrlPr>
                          <a:rPr lang="en-US" altLang="zh-CN" sz="1800" b="1" i="1" smtClean="0">
                            <a:solidFill>
                              <a:srgbClr val="FF0000"/>
                            </a:solidFill>
                            <a:latin typeface="Cambria Math" panose="02040503050406030204" pitchFamily="18" charset="0"/>
                          </a:rPr>
                        </m:ctrlPr>
                      </m:sSubPr>
                      <m:e>
                        <m:r>
                          <m:rPr>
                            <m:lit/>
                          </m:rPr>
                          <a:rPr lang="en-US" altLang="zh-CN" sz="1800" b="1" i="1" smtClean="0">
                            <a:solidFill>
                              <a:srgbClr val="FF0000"/>
                            </a:solidFill>
                            <a:latin typeface="Cambria Math" panose="02040503050406030204" pitchFamily="18" charset="0"/>
                          </a:rPr>
                          <m:t>|</m:t>
                        </m:r>
                      </m:e>
                      <m:sub>
                        <m:r>
                          <a:rPr lang="en-US" altLang="zh-CN" sz="1800" b="1" i="1" smtClean="0">
                            <a:solidFill>
                              <a:srgbClr val="FF0000"/>
                            </a:solidFill>
                            <a:latin typeface="Cambria Math" panose="02040503050406030204" pitchFamily="18" charset="0"/>
                          </a:rPr>
                          <m:t>𝑮𝑬</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𝐶𝑇</m:t>
                    </m:r>
                    <m:sSub>
                      <m:sSubPr>
                        <m:ctrlPr>
                          <a:rPr lang="en-US" altLang="zh-CN" sz="1800" b="0" i="1" smtClean="0">
                            <a:latin typeface="Cambria Math" panose="02040503050406030204" pitchFamily="18" charset="0"/>
                          </a:rPr>
                        </m:ctrlPr>
                      </m:sSubPr>
                      <m:e>
                        <m:r>
                          <m:rPr>
                            <m:lit/>
                          </m:rP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𝐹𝑆</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𝐶𝑇</m:t>
                    </m:r>
                    <m:sSub>
                      <m:sSubPr>
                        <m:ctrlPr>
                          <a:rPr lang="en-US" altLang="zh-CN" sz="1800" b="0" i="1" smtClean="0">
                            <a:latin typeface="Cambria Math" panose="02040503050406030204" pitchFamily="18" charset="0"/>
                          </a:rPr>
                        </m:ctrlPr>
                      </m:sSubPr>
                      <m:e>
                        <m:r>
                          <m:rPr>
                            <m:lit/>
                          </m:rP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𝐵𝑆</m:t>
                        </m:r>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r>
                      <a:rPr lang="en-US" altLang="zh-CN" sz="1800" i="1">
                        <a:latin typeface="Cambria Math" panose="02040503050406030204" pitchFamily="18" charset="0"/>
                      </a:rPr>
                      <m:t>𝑇</m:t>
                    </m:r>
                    <m:d>
                      <m:dPr>
                        <m:ctrlPr>
                          <a:rPr lang="en-US" altLang="zh-CN" sz="1800" i="1">
                            <a:latin typeface="Cambria Math" panose="02040503050406030204" pitchFamily="18" charset="0"/>
                          </a:rPr>
                        </m:ctrlPr>
                      </m:dPr>
                      <m:e>
                        <m:f>
                          <m:fPr>
                            <m:ctrlPr>
                              <a:rPr lang="en-US" altLang="zh-CN" sz="1800" i="1">
                                <a:latin typeface="Cambria Math" panose="02040503050406030204" pitchFamily="18" charset="0"/>
                              </a:rPr>
                            </m:ctrlPr>
                          </m:fPr>
                          <m:num>
                            <m:r>
                              <a:rPr lang="en-US" altLang="zh-CN" sz="1800" i="1">
                                <a:latin typeface="Cambria Math" panose="02040503050406030204" pitchFamily="18" charset="0"/>
                              </a:rPr>
                              <m:t>8</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3</m:t>
                                </m:r>
                              </m:sup>
                            </m:sSup>
                          </m:num>
                          <m:den>
                            <m:r>
                              <a:rPr lang="en-US" altLang="zh-CN" sz="1800" i="1">
                                <a:latin typeface="Cambria Math" panose="02040503050406030204" pitchFamily="18" charset="0"/>
                              </a:rPr>
                              <m:t>3</m:t>
                            </m:r>
                          </m:den>
                        </m:f>
                        <m:r>
                          <a:rPr lang="en-US" altLang="zh-CN" sz="1800" i="1">
                            <a:latin typeface="Cambria Math" panose="02040503050406030204" pitchFamily="18" charset="0"/>
                          </a:rPr>
                          <m:t>+8</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32</m:t>
                            </m:r>
                            <m:r>
                              <a:rPr lang="en-US" altLang="zh-CN" sz="1800" i="1">
                                <a:latin typeface="Cambria Math" panose="02040503050406030204" pitchFamily="18" charset="0"/>
                              </a:rPr>
                              <m:t>𝑛</m:t>
                            </m:r>
                          </m:num>
                          <m:den>
                            <m:r>
                              <a:rPr lang="en-US" altLang="zh-CN" sz="1800" i="1">
                                <a:latin typeface="Cambria Math" panose="02040503050406030204" pitchFamily="18" charset="0"/>
                              </a:rPr>
                              <m:t>3</m:t>
                            </m:r>
                          </m:den>
                        </m:f>
                      </m:e>
                    </m:d>
                    <m:r>
                      <a:rPr lang="en-US" altLang="zh-CN" sz="1800" b="0" i="1" smtClean="0">
                        <a:latin typeface="Cambria Math" panose="02040503050406030204" pitchFamily="18" charset="0"/>
                      </a:rPr>
                      <m:t>+</m:t>
                    </m:r>
                  </m:oMath>
                </a14:m>
                <a:r>
                  <a:rPr lang="en-US" altLang="zh-CN" sz="1800" dirty="0"/>
                  <a:t> </a:t>
                </a:r>
                <a14:m>
                  <m:oMath xmlns:m="http://schemas.openxmlformats.org/officeDocument/2006/math">
                    <m:r>
                      <a:rPr lang="en-US" altLang="zh-CN" sz="1800" i="1">
                        <a:latin typeface="Cambria Math" panose="02040503050406030204" pitchFamily="18" charset="0"/>
                      </a:rPr>
                      <m:t>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4</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+12</m:t>
                        </m:r>
                        <m:r>
                          <a:rPr lang="en-US" altLang="zh-CN" sz="1800" i="1">
                            <a:latin typeface="Cambria Math" panose="02040503050406030204" pitchFamily="18" charset="0"/>
                          </a:rPr>
                          <m:t>𝑛</m:t>
                        </m:r>
                      </m:e>
                    </m:d>
                    <m:r>
                      <a:rPr lang="en-US" altLang="zh-CN" sz="1800" b="0" i="1" smtClean="0">
                        <a:latin typeface="Cambria Math" panose="02040503050406030204" pitchFamily="18" charset="0"/>
                      </a:rPr>
                      <m:t>=</m:t>
                    </m:r>
                    <m:r>
                      <a:rPr lang="en-US" altLang="zh-CN" sz="1800" b="1" i="1" smtClean="0">
                        <a:solidFill>
                          <a:srgbClr val="FF0000"/>
                        </a:solidFill>
                        <a:latin typeface="Cambria Math" panose="02040503050406030204" pitchFamily="18" charset="0"/>
                      </a:rPr>
                      <m:t>𝑻</m:t>
                    </m:r>
                    <m:d>
                      <m:dPr>
                        <m:ctrlPr>
                          <a:rPr lang="en-US" altLang="zh-CN" sz="1800" b="1" i="1">
                            <a:solidFill>
                              <a:srgbClr val="FF0000"/>
                            </a:solidFill>
                            <a:latin typeface="Cambria Math" panose="02040503050406030204" pitchFamily="18" charset="0"/>
                          </a:rPr>
                        </m:ctrlPr>
                      </m:dPr>
                      <m:e>
                        <m:f>
                          <m:fPr>
                            <m:ctrlPr>
                              <a:rPr lang="en-US" altLang="zh-CN" sz="1800" b="1" i="1">
                                <a:solidFill>
                                  <a:srgbClr val="FF0000"/>
                                </a:solidFill>
                                <a:latin typeface="Cambria Math" panose="02040503050406030204" pitchFamily="18" charset="0"/>
                              </a:rPr>
                            </m:ctrlPr>
                          </m:fPr>
                          <m:num>
                            <m:r>
                              <a:rPr lang="en-US" altLang="zh-CN" sz="1800" b="1" i="1">
                                <a:solidFill>
                                  <a:srgbClr val="FF0000"/>
                                </a:solidFill>
                                <a:latin typeface="Cambria Math" panose="02040503050406030204" pitchFamily="18" charset="0"/>
                              </a:rPr>
                              <m:t>𝟖</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𝒏</m:t>
                                </m:r>
                              </m:e>
                              <m:sup>
                                <m:r>
                                  <a:rPr lang="en-US" altLang="zh-CN" sz="1800" b="1" i="1">
                                    <a:solidFill>
                                      <a:srgbClr val="FF0000"/>
                                    </a:solidFill>
                                    <a:latin typeface="Cambria Math" panose="02040503050406030204" pitchFamily="18" charset="0"/>
                                  </a:rPr>
                                  <m:t>𝟑</m:t>
                                </m:r>
                              </m:sup>
                            </m:sSup>
                          </m:num>
                          <m:den>
                            <m:r>
                              <a:rPr lang="en-US" altLang="zh-CN" sz="1800" b="1" i="1">
                                <a:solidFill>
                                  <a:srgbClr val="FF0000"/>
                                </a:solidFill>
                                <a:latin typeface="Cambria Math" panose="02040503050406030204" pitchFamily="18" charset="0"/>
                              </a:rPr>
                              <m:t>𝟑</m:t>
                            </m:r>
                          </m:den>
                        </m:f>
                        <m:r>
                          <a:rPr lang="en-US" altLang="zh-CN" sz="1800" b="1" i="1">
                            <a:solidFill>
                              <a:srgbClr val="FF0000"/>
                            </a:solidFill>
                            <a:latin typeface="Cambria Math" panose="02040503050406030204" pitchFamily="18" charset="0"/>
                          </a:rPr>
                          <m:t>+</m:t>
                        </m:r>
                        <m:r>
                          <a:rPr lang="en-US" altLang="zh-CN" sz="1800" b="1" i="1">
                            <a:solidFill>
                              <a:srgbClr val="FF0000"/>
                            </a:solidFill>
                            <a:latin typeface="Cambria Math" panose="02040503050406030204" pitchFamily="18" charset="0"/>
                          </a:rPr>
                          <m:t>𝟏𝟐</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𝒏</m:t>
                            </m:r>
                          </m:e>
                          <m:sup>
                            <m:r>
                              <a:rPr lang="en-US" altLang="zh-CN" sz="1800" b="1" i="1">
                                <a:solidFill>
                                  <a:srgbClr val="FF0000"/>
                                </a:solidFill>
                                <a:latin typeface="Cambria Math" panose="02040503050406030204" pitchFamily="18" charset="0"/>
                              </a:rPr>
                              <m:t>𝟐</m:t>
                            </m:r>
                          </m:sup>
                        </m:sSup>
                        <m:r>
                          <a:rPr lang="en-US" altLang="zh-CN" sz="1800" b="1" i="1">
                            <a:solidFill>
                              <a:srgbClr val="FF0000"/>
                            </a:solidFill>
                            <a:latin typeface="Cambria Math" panose="02040503050406030204" pitchFamily="18" charset="0"/>
                          </a:rPr>
                          <m:t>+</m:t>
                        </m:r>
                        <m:f>
                          <m:fPr>
                            <m:ctrlPr>
                              <a:rPr lang="en-US" altLang="zh-CN" sz="1800" b="1" i="1">
                                <a:solidFill>
                                  <a:srgbClr val="FF0000"/>
                                </a:solidFill>
                                <a:latin typeface="Cambria Math" panose="02040503050406030204" pitchFamily="18" charset="0"/>
                              </a:rPr>
                            </m:ctrlPr>
                          </m:fPr>
                          <m:num>
                            <m:r>
                              <a:rPr lang="en-US" altLang="zh-CN" sz="1800" b="1" i="1">
                                <a:solidFill>
                                  <a:srgbClr val="FF0000"/>
                                </a:solidFill>
                                <a:latin typeface="Cambria Math" panose="02040503050406030204" pitchFamily="18" charset="0"/>
                              </a:rPr>
                              <m:t>𝟒</m:t>
                            </m:r>
                            <m:r>
                              <a:rPr lang="en-US" altLang="zh-CN" sz="1800" b="1" i="1">
                                <a:solidFill>
                                  <a:srgbClr val="FF0000"/>
                                </a:solidFill>
                                <a:latin typeface="Cambria Math" panose="02040503050406030204" pitchFamily="18" charset="0"/>
                              </a:rPr>
                              <m:t>𝒏</m:t>
                            </m:r>
                          </m:num>
                          <m:den>
                            <m:r>
                              <a:rPr lang="en-US" altLang="zh-CN" sz="1800" b="1" i="1">
                                <a:solidFill>
                                  <a:srgbClr val="FF0000"/>
                                </a:solidFill>
                                <a:latin typeface="Cambria Math" panose="02040503050406030204" pitchFamily="18" charset="0"/>
                              </a:rPr>
                              <m:t>𝟑</m:t>
                            </m:r>
                          </m:den>
                        </m:f>
                      </m:e>
                    </m:d>
                  </m:oMath>
                </a14:m>
                <a:endParaRPr lang="en-US" altLang="zh-CN" sz="1800" b="1" dirty="0"/>
              </a:p>
              <a:p>
                <a:r>
                  <a:rPr lang="zh-CN" altLang="en-US" sz="1800" b="1" dirty="0"/>
                  <a:t>问题：既然复杂性一样，为何还需要做</a:t>
                </a:r>
                <a:r>
                  <a:rPr lang="en-US" altLang="zh-CN" sz="1800" b="1" dirty="0"/>
                  <a:t>LU</a:t>
                </a:r>
                <a:r>
                  <a:rPr lang="zh-CN" altLang="en-US" sz="1800" b="1" dirty="0"/>
                  <a:t>分解？</a:t>
                </a:r>
                <a:endParaRPr lang="en-US" altLang="zh-CN" sz="1800" b="1" dirty="0"/>
              </a:p>
              <a:p>
                <a:endParaRPr lang="zh-CN" altLang="en-US" sz="1800" dirty="0"/>
              </a:p>
            </p:txBody>
          </p:sp>
        </mc:Choice>
        <mc:Fallback xmlns="">
          <p:sp>
            <p:nvSpPr>
              <p:cNvPr id="3" name="内容占位符 2">
                <a:extLst>
                  <a:ext uri="{FF2B5EF4-FFF2-40B4-BE49-F238E27FC236}">
                    <a16:creationId xmlns:a16="http://schemas.microsoft.com/office/drawing/2014/main" id="{52EE279F-B4A7-4320-BE55-F7D921DCC24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797" t="-8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BD67D01-FCEE-4E2B-837B-5ACBEBF98D46}"/>
                  </a:ext>
                </a:extLst>
              </p:cNvPr>
              <p:cNvSpPr txBox="1"/>
              <p:nvPr/>
            </p:nvSpPr>
            <p:spPr>
              <a:xfrm>
                <a:off x="6096000" y="6302694"/>
                <a:ext cx="3509679" cy="380361"/>
              </a:xfrm>
              <a:prstGeom prst="rect">
                <a:avLst/>
              </a:prstGeom>
              <a:noFill/>
            </p:spPr>
            <p:txBody>
              <a:bodyPr wrap="none" rtlCol="0">
                <a:spAutoFit/>
              </a:bodyPr>
              <a:lstStyle/>
              <a:p>
                <a:r>
                  <a:rPr lang="zh-CN" altLang="en-US" dirty="0">
                    <a:solidFill>
                      <a:srgbClr val="0000CC"/>
                    </a:solidFill>
                  </a:rPr>
                  <a:t>回顾求逆：</a:t>
                </a:r>
                <a14:m>
                  <m:oMath xmlns:m="http://schemas.openxmlformats.org/officeDocument/2006/math">
                    <m:r>
                      <a:rPr lang="en-US" altLang="zh-CN" b="0" i="1" smtClean="0">
                        <a:solidFill>
                          <a:srgbClr val="0000CC"/>
                        </a:solidFill>
                        <a:latin typeface="Cambria Math" panose="02040503050406030204" pitchFamily="18" charset="0"/>
                      </a:rPr>
                      <m:t>𝐴</m:t>
                    </m:r>
                    <m:sSup>
                      <m:sSupPr>
                        <m:ctrlPr>
                          <a:rPr lang="en-US" altLang="zh-CN" b="0" i="1" smtClean="0">
                            <a:solidFill>
                              <a:srgbClr val="0000CC"/>
                            </a:solidFill>
                            <a:latin typeface="Cambria Math" panose="02040503050406030204" pitchFamily="18" charset="0"/>
                          </a:rPr>
                        </m:ctrlPr>
                      </m:sSupPr>
                      <m:e>
                        <m:r>
                          <a:rPr lang="en-US" altLang="zh-CN" b="0" i="1" smtClean="0">
                            <a:solidFill>
                              <a:srgbClr val="0000CC"/>
                            </a:solidFill>
                            <a:latin typeface="Cambria Math" panose="02040503050406030204" pitchFamily="18" charset="0"/>
                          </a:rPr>
                          <m:t>𝐴</m:t>
                        </m:r>
                      </m:e>
                      <m:sup>
                        <m:r>
                          <a:rPr lang="en-US" altLang="zh-CN" b="0" i="1" smtClean="0">
                            <a:solidFill>
                              <a:srgbClr val="0000CC"/>
                            </a:solidFill>
                            <a:latin typeface="Cambria Math" panose="02040503050406030204" pitchFamily="18" charset="0"/>
                          </a:rPr>
                          <m:t>−1</m:t>
                        </m:r>
                      </m:sup>
                    </m:sSup>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𝐼</m:t>
                    </m:r>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𝐴</m:t>
                    </m:r>
                    <m:sSubSup>
                      <m:sSubSupPr>
                        <m:ctrlPr>
                          <a:rPr lang="en-US" altLang="zh-CN" b="0" i="1" smtClean="0">
                            <a:solidFill>
                              <a:srgbClr val="0000CC"/>
                            </a:solidFill>
                            <a:latin typeface="Cambria Math" panose="02040503050406030204" pitchFamily="18" charset="0"/>
                          </a:rPr>
                        </m:ctrlPr>
                      </m:sSubSupPr>
                      <m:e>
                        <m:r>
                          <a:rPr lang="en-US" altLang="zh-CN" b="0" i="1" smtClean="0">
                            <a:solidFill>
                              <a:srgbClr val="0000CC"/>
                            </a:solidFill>
                            <a:latin typeface="Cambria Math" panose="02040503050406030204" pitchFamily="18" charset="0"/>
                          </a:rPr>
                          <m:t>𝑎</m:t>
                        </m:r>
                      </m:e>
                      <m:sub>
                        <m:r>
                          <a:rPr lang="en-US" altLang="zh-CN" b="0" i="1" smtClean="0">
                            <a:solidFill>
                              <a:srgbClr val="0000CC"/>
                            </a:solidFill>
                            <a:latin typeface="Cambria Math" panose="02040503050406030204" pitchFamily="18" charset="0"/>
                          </a:rPr>
                          <m:t>𝑖</m:t>
                        </m:r>
                      </m:sub>
                      <m:sup>
                        <m:r>
                          <a:rPr lang="en-US" altLang="zh-CN" b="0" i="1" smtClean="0">
                            <a:solidFill>
                              <a:srgbClr val="0000CC"/>
                            </a:solidFill>
                            <a:latin typeface="Cambria Math" panose="02040503050406030204" pitchFamily="18" charset="0"/>
                          </a:rPr>
                          <m:t>−</m:t>
                        </m:r>
                      </m:sup>
                    </m:sSubSup>
                    <m:r>
                      <a:rPr lang="en-US" altLang="zh-CN" b="0" i="1" smtClean="0">
                        <a:solidFill>
                          <a:srgbClr val="0000CC"/>
                        </a:solidFill>
                        <a:latin typeface="Cambria Math" panose="02040503050406030204" pitchFamily="18" charset="0"/>
                      </a:rPr>
                      <m:t>=</m:t>
                    </m:r>
                    <m:sSub>
                      <m:sSubPr>
                        <m:ctrlPr>
                          <a:rPr lang="en-US" altLang="zh-CN" b="0" i="1" smtClean="0">
                            <a:solidFill>
                              <a:srgbClr val="0000CC"/>
                            </a:solidFill>
                            <a:latin typeface="Cambria Math" panose="02040503050406030204" pitchFamily="18" charset="0"/>
                          </a:rPr>
                        </m:ctrlPr>
                      </m:sSubPr>
                      <m:e>
                        <m:r>
                          <a:rPr lang="en-US" altLang="zh-CN" b="0" i="1" smtClean="0">
                            <a:solidFill>
                              <a:srgbClr val="0000CC"/>
                            </a:solidFill>
                            <a:latin typeface="Cambria Math" panose="02040503050406030204" pitchFamily="18" charset="0"/>
                          </a:rPr>
                          <m:t>𝑒</m:t>
                        </m:r>
                      </m:e>
                      <m:sub>
                        <m:r>
                          <a:rPr lang="en-US" altLang="zh-CN" b="0" i="1" smtClean="0">
                            <a:solidFill>
                              <a:srgbClr val="0000CC"/>
                            </a:solidFill>
                            <a:latin typeface="Cambria Math" panose="02040503050406030204" pitchFamily="18" charset="0"/>
                          </a:rPr>
                          <m:t>𝑖</m:t>
                        </m:r>
                      </m:sub>
                    </m:sSub>
                  </m:oMath>
                </a14:m>
                <a:endParaRPr lang="zh-CN" altLang="en-US" dirty="0">
                  <a:solidFill>
                    <a:srgbClr val="0000CC"/>
                  </a:solidFill>
                </a:endParaRPr>
              </a:p>
            </p:txBody>
          </p:sp>
        </mc:Choice>
        <mc:Fallback xmlns="">
          <p:sp>
            <p:nvSpPr>
              <p:cNvPr id="4" name="文本框 3">
                <a:extLst>
                  <a:ext uri="{FF2B5EF4-FFF2-40B4-BE49-F238E27FC236}">
                    <a16:creationId xmlns:a16="http://schemas.microsoft.com/office/drawing/2014/main" id="{EBD67D01-FCEE-4E2B-837B-5ACBEBF98D46}"/>
                  </a:ext>
                </a:extLst>
              </p:cNvPr>
              <p:cNvSpPr txBox="1">
                <a:spLocks noRot="1" noChangeAspect="1" noMove="1" noResize="1" noEditPoints="1" noAdjustHandles="1" noChangeArrowheads="1" noChangeShapeType="1" noTextEdit="1"/>
              </p:cNvSpPr>
              <p:nvPr/>
            </p:nvSpPr>
            <p:spPr>
              <a:xfrm>
                <a:off x="6096000" y="6302694"/>
                <a:ext cx="3509679" cy="380361"/>
              </a:xfrm>
              <a:prstGeom prst="rect">
                <a:avLst/>
              </a:prstGeom>
              <a:blipFill>
                <a:blip r:embed="rId4"/>
                <a:stretch>
                  <a:fillRect l="-1389" t="-8065"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C08C4F2-1EEA-4FC1-ABC8-CC66535F8DCD}"/>
                  </a:ext>
                </a:extLst>
              </p:cNvPr>
              <p:cNvSpPr txBox="1"/>
              <p:nvPr/>
            </p:nvSpPr>
            <p:spPr>
              <a:xfrm>
                <a:off x="5499652" y="85166"/>
                <a:ext cx="6692348" cy="1947456"/>
              </a:xfrm>
              <a:prstGeom prst="rect">
                <a:avLst/>
              </a:prstGeom>
              <a:noFill/>
            </p:spPr>
            <p:txBody>
              <a:bodyPr wrap="square" rtlCol="0">
                <a:spAutoFit/>
              </a:bodyPr>
              <a:lstStyle/>
              <a:p>
                <a:r>
                  <a:rPr lang="en-US" altLang="zh-CN" sz="1600" dirty="0">
                    <a:solidFill>
                      <a:srgbClr val="0000CC"/>
                    </a:solidFill>
                  </a:rPr>
                  <a:t>LU</a:t>
                </a:r>
                <a:r>
                  <a:rPr lang="zh-CN" altLang="en-US" sz="1600" dirty="0">
                    <a:solidFill>
                      <a:srgbClr val="0000CC"/>
                    </a:solidFill>
                  </a:rPr>
                  <a:t>分解求逆计算时间：</a:t>
                </a:r>
                <a14:m>
                  <m:oMath xmlns:m="http://schemas.openxmlformats.org/officeDocument/2006/math">
                    <m:r>
                      <a:rPr lang="en-US" altLang="zh-CN" sz="1600" b="0" i="1" smtClean="0">
                        <a:solidFill>
                          <a:srgbClr val="0000CC"/>
                        </a:solidFill>
                        <a:latin typeface="Cambria Math" panose="02040503050406030204" pitchFamily="18" charset="0"/>
                      </a:rPr>
                      <m:t>𝐶𝑇</m:t>
                    </m:r>
                    <m:sSub>
                      <m:sSubPr>
                        <m:ctrlPr>
                          <a:rPr lang="en-US" altLang="zh-CN" sz="1600" b="0" i="1" smtClean="0">
                            <a:solidFill>
                              <a:srgbClr val="0000CC"/>
                            </a:solidFill>
                            <a:latin typeface="Cambria Math" panose="02040503050406030204" pitchFamily="18" charset="0"/>
                          </a:rPr>
                        </m:ctrlPr>
                      </m:sSubPr>
                      <m:e>
                        <m:r>
                          <m:rPr>
                            <m:lit/>
                          </m:rPr>
                          <a:rPr lang="en-US" altLang="zh-CN" sz="1600" b="0" i="1" smtClean="0">
                            <a:solidFill>
                              <a:srgbClr val="0000CC"/>
                            </a:solidFill>
                            <a:latin typeface="Cambria Math" panose="02040503050406030204" pitchFamily="18" charset="0"/>
                          </a:rPr>
                          <m:t>|</m:t>
                        </m:r>
                      </m:e>
                      <m:sub>
                        <m:r>
                          <a:rPr lang="en-US" altLang="zh-CN" sz="1600" b="0" i="1" smtClean="0">
                            <a:solidFill>
                              <a:srgbClr val="0000CC"/>
                            </a:solidFill>
                            <a:latin typeface="Cambria Math" panose="02040503050406030204" pitchFamily="18" charset="0"/>
                          </a:rPr>
                          <m:t>𝑖𝑛𝑣𝐿𝑈</m:t>
                        </m:r>
                      </m:sub>
                    </m:sSub>
                    <m:r>
                      <a:rPr lang="en-US" altLang="zh-CN" sz="1600" b="0" i="1" smtClean="0">
                        <a:solidFill>
                          <a:srgbClr val="0000CC"/>
                        </a:solidFill>
                        <a:latin typeface="Cambria Math" panose="02040503050406030204" pitchFamily="18" charset="0"/>
                      </a:rPr>
                      <m:t>=1×</m:t>
                    </m:r>
                    <m:r>
                      <a:rPr lang="en-US" altLang="zh-CN" sz="1600" b="0" i="1" smtClean="0">
                        <a:solidFill>
                          <a:srgbClr val="0000CC"/>
                        </a:solidFill>
                        <a:latin typeface="Cambria Math" panose="02040503050406030204" pitchFamily="18" charset="0"/>
                      </a:rPr>
                      <m:t>𝐶𝑇</m:t>
                    </m:r>
                    <m:sSub>
                      <m:sSubPr>
                        <m:ctrlPr>
                          <a:rPr lang="en-US" altLang="zh-CN" sz="1600" b="0" i="1" smtClean="0">
                            <a:solidFill>
                              <a:srgbClr val="0000CC"/>
                            </a:solidFill>
                            <a:latin typeface="Cambria Math" panose="02040503050406030204" pitchFamily="18" charset="0"/>
                          </a:rPr>
                        </m:ctrlPr>
                      </m:sSubPr>
                      <m:e>
                        <m:r>
                          <m:rPr>
                            <m:lit/>
                          </m:rPr>
                          <a:rPr lang="en-US" altLang="zh-CN" sz="1600" b="0" i="1" smtClean="0">
                            <a:solidFill>
                              <a:srgbClr val="0000CC"/>
                            </a:solidFill>
                            <a:latin typeface="Cambria Math" panose="02040503050406030204" pitchFamily="18" charset="0"/>
                          </a:rPr>
                          <m:t>|</m:t>
                        </m:r>
                      </m:e>
                      <m:sub>
                        <m:r>
                          <a:rPr lang="en-US" altLang="zh-CN" sz="1600" b="0" i="1" smtClean="0">
                            <a:solidFill>
                              <a:srgbClr val="0000CC"/>
                            </a:solidFill>
                            <a:latin typeface="Cambria Math" panose="02040503050406030204" pitchFamily="18" charset="0"/>
                          </a:rPr>
                          <m:t>𝐷𝐸</m:t>
                        </m:r>
                      </m:sub>
                    </m:sSub>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𝑛</m:t>
                    </m:r>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𝐶𝑇</m:t>
                    </m:r>
                    <m:sSub>
                      <m:sSubPr>
                        <m:ctrlPr>
                          <a:rPr lang="en-US" altLang="zh-CN" sz="1600" b="0" i="1" smtClean="0">
                            <a:solidFill>
                              <a:srgbClr val="0000CC"/>
                            </a:solidFill>
                            <a:latin typeface="Cambria Math" panose="02040503050406030204" pitchFamily="18" charset="0"/>
                          </a:rPr>
                        </m:ctrlPr>
                      </m:sSubPr>
                      <m:e>
                        <m:r>
                          <m:rPr>
                            <m:lit/>
                          </m:rPr>
                          <a:rPr lang="en-US" altLang="zh-CN" sz="1600" b="0" i="1" smtClean="0">
                            <a:solidFill>
                              <a:srgbClr val="0000CC"/>
                            </a:solidFill>
                            <a:latin typeface="Cambria Math" panose="02040503050406030204" pitchFamily="18" charset="0"/>
                          </a:rPr>
                          <m:t>|</m:t>
                        </m:r>
                      </m:e>
                      <m:sub>
                        <m:r>
                          <a:rPr lang="en-US" altLang="zh-CN" sz="1600" b="0" i="1" smtClean="0">
                            <a:solidFill>
                              <a:srgbClr val="0000CC"/>
                            </a:solidFill>
                            <a:latin typeface="Cambria Math" panose="02040503050406030204" pitchFamily="18" charset="0"/>
                          </a:rPr>
                          <m:t>𝐹𝑆</m:t>
                        </m:r>
                      </m:sub>
                    </m:sSub>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𝑛</m:t>
                    </m:r>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𝐶𝑇</m:t>
                    </m:r>
                    <m:sSub>
                      <m:sSubPr>
                        <m:ctrlPr>
                          <a:rPr lang="en-US" altLang="zh-CN" sz="1600" b="0" i="1" smtClean="0">
                            <a:solidFill>
                              <a:srgbClr val="0000CC"/>
                            </a:solidFill>
                            <a:latin typeface="Cambria Math" panose="02040503050406030204" pitchFamily="18" charset="0"/>
                          </a:rPr>
                        </m:ctrlPr>
                      </m:sSubPr>
                      <m:e>
                        <m:r>
                          <m:rPr>
                            <m:lit/>
                          </m:rPr>
                          <a:rPr lang="en-US" altLang="zh-CN" sz="1600" b="0" i="1" smtClean="0">
                            <a:solidFill>
                              <a:srgbClr val="0000CC"/>
                            </a:solidFill>
                            <a:latin typeface="Cambria Math" panose="02040503050406030204" pitchFamily="18" charset="0"/>
                          </a:rPr>
                          <m:t>|</m:t>
                        </m:r>
                      </m:e>
                      <m:sub>
                        <m:r>
                          <a:rPr lang="en-US" altLang="zh-CN" sz="1600" b="0" i="1" smtClean="0">
                            <a:solidFill>
                              <a:srgbClr val="0000CC"/>
                            </a:solidFill>
                            <a:latin typeface="Cambria Math" panose="02040503050406030204" pitchFamily="18" charset="0"/>
                          </a:rPr>
                          <m:t>𝐵𝑆</m:t>
                        </m:r>
                      </m:sub>
                    </m:sSub>
                  </m:oMath>
                </a14:m>
                <a:endParaRPr lang="en-US" altLang="zh-CN" sz="1600" b="0" i="1" dirty="0">
                  <a:solidFill>
                    <a:srgbClr val="0000CC"/>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𝑇</m:t>
                      </m:r>
                      <m:d>
                        <m:dPr>
                          <m:ctrlPr>
                            <a:rPr lang="en-US" altLang="zh-CN" sz="1600" b="0" i="1" smtClean="0">
                              <a:solidFill>
                                <a:srgbClr val="0000CC"/>
                              </a:solidFill>
                              <a:latin typeface="Cambria Math" panose="02040503050406030204" pitchFamily="18" charset="0"/>
                            </a:rPr>
                          </m:ctrlPr>
                        </m:dPr>
                        <m:e>
                          <m:f>
                            <m:fPr>
                              <m:ctrlPr>
                                <a:rPr lang="en-US" altLang="zh-CN" sz="1600" b="0" i="1" smtClean="0">
                                  <a:solidFill>
                                    <a:srgbClr val="0000CC"/>
                                  </a:solidFill>
                                  <a:latin typeface="Cambria Math" panose="02040503050406030204" pitchFamily="18" charset="0"/>
                                </a:rPr>
                              </m:ctrlPr>
                            </m:fPr>
                            <m:num>
                              <m:r>
                                <a:rPr lang="en-US" altLang="zh-CN" sz="1600" b="0" i="1" smtClean="0">
                                  <a:solidFill>
                                    <a:srgbClr val="0000CC"/>
                                  </a:solidFill>
                                  <a:latin typeface="Cambria Math" panose="02040503050406030204" pitchFamily="18" charset="0"/>
                                </a:rPr>
                                <m:t>32</m:t>
                              </m:r>
                              <m:sSup>
                                <m:sSupPr>
                                  <m:ctrlPr>
                                    <a:rPr lang="en-US" altLang="zh-CN" sz="1600" b="0" i="1" smtClean="0">
                                      <a:solidFill>
                                        <a:srgbClr val="0000CC"/>
                                      </a:solidFill>
                                      <a:latin typeface="Cambria Math" panose="02040503050406030204" pitchFamily="18" charset="0"/>
                                    </a:rPr>
                                  </m:ctrlPr>
                                </m:sSupPr>
                                <m:e>
                                  <m:r>
                                    <a:rPr lang="en-US" altLang="zh-CN" sz="1600" b="0" i="1" smtClean="0">
                                      <a:solidFill>
                                        <a:srgbClr val="0000CC"/>
                                      </a:solidFill>
                                      <a:latin typeface="Cambria Math" panose="02040503050406030204" pitchFamily="18" charset="0"/>
                                    </a:rPr>
                                    <m:t>𝑛</m:t>
                                  </m:r>
                                </m:e>
                                <m:sup>
                                  <m:r>
                                    <a:rPr lang="en-US" altLang="zh-CN" sz="1600" b="0" i="1" smtClean="0">
                                      <a:solidFill>
                                        <a:srgbClr val="0000CC"/>
                                      </a:solidFill>
                                      <a:latin typeface="Cambria Math" panose="02040503050406030204" pitchFamily="18" charset="0"/>
                                    </a:rPr>
                                    <m:t>3</m:t>
                                  </m:r>
                                </m:sup>
                              </m:sSup>
                            </m:num>
                            <m:den>
                              <m:r>
                                <a:rPr lang="en-US" altLang="zh-CN" sz="1600" b="0" i="1" smtClean="0">
                                  <a:solidFill>
                                    <a:srgbClr val="0000CC"/>
                                  </a:solidFill>
                                  <a:latin typeface="Cambria Math" panose="02040503050406030204" pitchFamily="18" charset="0"/>
                                </a:rPr>
                                <m:t>3</m:t>
                              </m:r>
                            </m:den>
                          </m:f>
                          <m:r>
                            <a:rPr lang="en-US" altLang="zh-CN" sz="1600" b="0" i="1" smtClean="0">
                              <a:solidFill>
                                <a:srgbClr val="0000CC"/>
                              </a:solidFill>
                              <a:latin typeface="Cambria Math" panose="02040503050406030204" pitchFamily="18" charset="0"/>
                            </a:rPr>
                            <m:t>+12</m:t>
                          </m:r>
                          <m:sSup>
                            <m:sSupPr>
                              <m:ctrlPr>
                                <a:rPr lang="en-US" altLang="zh-CN" sz="1600" b="0" i="1" smtClean="0">
                                  <a:solidFill>
                                    <a:srgbClr val="0000CC"/>
                                  </a:solidFill>
                                  <a:latin typeface="Cambria Math" panose="02040503050406030204" pitchFamily="18" charset="0"/>
                                </a:rPr>
                              </m:ctrlPr>
                            </m:sSupPr>
                            <m:e>
                              <m:r>
                                <a:rPr lang="en-US" altLang="zh-CN" sz="1600" b="0" i="1" smtClean="0">
                                  <a:solidFill>
                                    <a:srgbClr val="0000CC"/>
                                  </a:solidFill>
                                  <a:latin typeface="Cambria Math" panose="02040503050406030204" pitchFamily="18" charset="0"/>
                                </a:rPr>
                                <m:t>𝑛</m:t>
                              </m:r>
                            </m:e>
                            <m:sup>
                              <m:r>
                                <a:rPr lang="en-US" altLang="zh-CN" sz="1600" b="0" i="1" smtClean="0">
                                  <a:solidFill>
                                    <a:srgbClr val="0000CC"/>
                                  </a:solidFill>
                                  <a:latin typeface="Cambria Math" panose="02040503050406030204" pitchFamily="18" charset="0"/>
                                </a:rPr>
                                <m:t>2</m:t>
                              </m:r>
                            </m:sup>
                          </m:sSup>
                          <m:r>
                            <a:rPr lang="en-US" altLang="zh-CN" sz="1600" b="0" i="1" smtClean="0">
                              <a:solidFill>
                                <a:srgbClr val="0000CC"/>
                              </a:solidFill>
                              <a:latin typeface="Cambria Math" panose="02040503050406030204" pitchFamily="18" charset="0"/>
                            </a:rPr>
                            <m:t>−</m:t>
                          </m:r>
                          <m:f>
                            <m:fPr>
                              <m:ctrlPr>
                                <a:rPr lang="en-US" altLang="zh-CN" sz="1600" b="0" i="1" smtClean="0">
                                  <a:solidFill>
                                    <a:srgbClr val="0000CC"/>
                                  </a:solidFill>
                                  <a:latin typeface="Cambria Math" panose="02040503050406030204" pitchFamily="18" charset="0"/>
                                </a:rPr>
                              </m:ctrlPr>
                            </m:fPr>
                            <m:num>
                              <m:r>
                                <a:rPr lang="en-US" altLang="zh-CN" sz="1600" b="0" i="1" smtClean="0">
                                  <a:solidFill>
                                    <a:srgbClr val="0000CC"/>
                                  </a:solidFill>
                                  <a:latin typeface="Cambria Math" panose="02040503050406030204" pitchFamily="18" charset="0"/>
                                </a:rPr>
                                <m:t>20</m:t>
                              </m:r>
                              <m:r>
                                <a:rPr lang="en-US" altLang="zh-CN" sz="1600" b="0" i="1" smtClean="0">
                                  <a:solidFill>
                                    <a:srgbClr val="0000CC"/>
                                  </a:solidFill>
                                  <a:latin typeface="Cambria Math" panose="02040503050406030204" pitchFamily="18" charset="0"/>
                                </a:rPr>
                                <m:t>𝑛</m:t>
                              </m:r>
                            </m:num>
                            <m:den>
                              <m:r>
                                <a:rPr lang="en-US" altLang="zh-CN" sz="1600" b="0" i="1" smtClean="0">
                                  <a:solidFill>
                                    <a:srgbClr val="0000CC"/>
                                  </a:solidFill>
                                  <a:latin typeface="Cambria Math" panose="02040503050406030204" pitchFamily="18" charset="0"/>
                                </a:rPr>
                                <m:t>3</m:t>
                              </m:r>
                            </m:den>
                          </m:f>
                        </m:e>
                      </m:d>
                    </m:oMath>
                  </m:oMathPara>
                </a14:m>
                <a:endParaRPr lang="en-US" altLang="zh-CN" sz="1600" dirty="0">
                  <a:solidFill>
                    <a:srgbClr val="0000CC"/>
                  </a:solidFill>
                </a:endParaRPr>
              </a:p>
              <a:p>
                <a:r>
                  <a:rPr lang="zh-CN" altLang="en-US" sz="1600" dirty="0">
                    <a:solidFill>
                      <a:srgbClr val="0000CC"/>
                    </a:solidFill>
                  </a:rPr>
                  <a:t>高斯消元</a:t>
                </a:r>
                <a:r>
                  <a:rPr lang="en-US" altLang="zh-CN" sz="1600" dirty="0">
                    <a:solidFill>
                      <a:srgbClr val="0000CC"/>
                    </a:solidFill>
                  </a:rPr>
                  <a:t>GE</a:t>
                </a:r>
                <a:r>
                  <a:rPr lang="zh-CN" altLang="en-US" sz="1600" dirty="0">
                    <a:solidFill>
                      <a:srgbClr val="0000CC"/>
                    </a:solidFill>
                  </a:rPr>
                  <a:t>求逆计算时间：</a:t>
                </a:r>
                <a14:m>
                  <m:oMath xmlns:m="http://schemas.openxmlformats.org/officeDocument/2006/math">
                    <m:r>
                      <a:rPr lang="en-US" altLang="zh-CN" sz="1600" b="0" i="1" smtClean="0">
                        <a:solidFill>
                          <a:srgbClr val="0000CC"/>
                        </a:solidFill>
                        <a:latin typeface="Cambria Math" panose="02040503050406030204" pitchFamily="18" charset="0"/>
                      </a:rPr>
                      <m:t>𝐶𝑇</m:t>
                    </m:r>
                    <m:sSub>
                      <m:sSubPr>
                        <m:ctrlPr>
                          <a:rPr lang="en-US" altLang="zh-CN" sz="1600" b="0" i="1" smtClean="0">
                            <a:solidFill>
                              <a:srgbClr val="0000CC"/>
                            </a:solidFill>
                            <a:latin typeface="Cambria Math" panose="02040503050406030204" pitchFamily="18" charset="0"/>
                          </a:rPr>
                        </m:ctrlPr>
                      </m:sSubPr>
                      <m:e>
                        <m:r>
                          <m:rPr>
                            <m:lit/>
                          </m:rPr>
                          <a:rPr lang="en-US" altLang="zh-CN" sz="1600" b="0" i="1" smtClean="0">
                            <a:solidFill>
                              <a:srgbClr val="0000CC"/>
                            </a:solidFill>
                            <a:latin typeface="Cambria Math" panose="02040503050406030204" pitchFamily="18" charset="0"/>
                          </a:rPr>
                          <m:t>|</m:t>
                        </m:r>
                      </m:e>
                      <m:sub>
                        <m:r>
                          <a:rPr lang="en-US" altLang="zh-CN" sz="1600" b="0" i="1" smtClean="0">
                            <a:solidFill>
                              <a:srgbClr val="0000CC"/>
                            </a:solidFill>
                            <a:latin typeface="Cambria Math" panose="02040503050406030204" pitchFamily="18" charset="0"/>
                          </a:rPr>
                          <m:t>𝑖𝑛𝑣𝐺𝐸</m:t>
                        </m:r>
                      </m:sub>
                    </m:sSub>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𝑛</m:t>
                    </m:r>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𝐶𝑇</m:t>
                    </m:r>
                    <m:sSub>
                      <m:sSubPr>
                        <m:ctrlPr>
                          <a:rPr lang="en-US" altLang="zh-CN" sz="1600" b="0" i="1" smtClean="0">
                            <a:solidFill>
                              <a:srgbClr val="0000CC"/>
                            </a:solidFill>
                            <a:latin typeface="Cambria Math" panose="02040503050406030204" pitchFamily="18" charset="0"/>
                          </a:rPr>
                        </m:ctrlPr>
                      </m:sSubPr>
                      <m:e>
                        <m:r>
                          <m:rPr>
                            <m:lit/>
                          </m:rPr>
                          <a:rPr lang="en-US" altLang="zh-CN" sz="1600" b="0" i="1" smtClean="0">
                            <a:solidFill>
                              <a:srgbClr val="0000CC"/>
                            </a:solidFill>
                            <a:latin typeface="Cambria Math" panose="02040503050406030204" pitchFamily="18" charset="0"/>
                          </a:rPr>
                          <m:t>|</m:t>
                        </m:r>
                      </m:e>
                      <m:sub>
                        <m:r>
                          <a:rPr lang="en-US" altLang="zh-CN" sz="1600" b="0" i="1" smtClean="0">
                            <a:solidFill>
                              <a:srgbClr val="0000CC"/>
                            </a:solidFill>
                            <a:latin typeface="Cambria Math" panose="02040503050406030204" pitchFamily="18" charset="0"/>
                          </a:rPr>
                          <m:t>𝐹𝐸</m:t>
                        </m:r>
                      </m:sub>
                    </m:sSub>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𝑛</m:t>
                    </m:r>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𝐶𝑇</m:t>
                    </m:r>
                    <m:sSub>
                      <m:sSubPr>
                        <m:ctrlPr>
                          <a:rPr lang="en-US" altLang="zh-CN" sz="1600" b="0" i="1" smtClean="0">
                            <a:solidFill>
                              <a:srgbClr val="0000CC"/>
                            </a:solidFill>
                            <a:latin typeface="Cambria Math" panose="02040503050406030204" pitchFamily="18" charset="0"/>
                          </a:rPr>
                        </m:ctrlPr>
                      </m:sSubPr>
                      <m:e>
                        <m:r>
                          <m:rPr>
                            <m:lit/>
                          </m:rPr>
                          <a:rPr lang="en-US" altLang="zh-CN" sz="1600" b="0" i="1" smtClean="0">
                            <a:solidFill>
                              <a:srgbClr val="0000CC"/>
                            </a:solidFill>
                            <a:latin typeface="Cambria Math" panose="02040503050406030204" pitchFamily="18" charset="0"/>
                          </a:rPr>
                          <m:t>|</m:t>
                        </m:r>
                      </m:e>
                      <m:sub>
                        <m:r>
                          <a:rPr lang="en-US" altLang="zh-CN" sz="1600" b="0" i="1" smtClean="0">
                            <a:solidFill>
                              <a:srgbClr val="0000CC"/>
                            </a:solidFill>
                            <a:latin typeface="Cambria Math" panose="02040503050406030204" pitchFamily="18" charset="0"/>
                          </a:rPr>
                          <m:t>𝐵𝑆</m:t>
                        </m:r>
                      </m:sub>
                    </m:sSub>
                  </m:oMath>
                </a14:m>
                <a:endParaRPr lang="en-US" altLang="zh-CN" sz="1600" b="0" i="1" dirty="0">
                  <a:solidFill>
                    <a:srgbClr val="0000CC"/>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𝑛</m:t>
                      </m:r>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𝑇</m:t>
                      </m:r>
                      <m:d>
                        <m:dPr>
                          <m:ctrlPr>
                            <a:rPr lang="en-US" altLang="zh-CN" sz="1600" b="0" i="1" smtClean="0">
                              <a:solidFill>
                                <a:srgbClr val="0000CC"/>
                              </a:solidFill>
                              <a:latin typeface="Cambria Math" panose="02040503050406030204" pitchFamily="18" charset="0"/>
                            </a:rPr>
                          </m:ctrlPr>
                        </m:dPr>
                        <m:e>
                          <m:r>
                            <a:rPr lang="en-US" altLang="zh-CN" sz="1600" b="0" i="1" smtClean="0">
                              <a:solidFill>
                                <a:srgbClr val="0000CC"/>
                              </a:solidFill>
                              <a:latin typeface="Cambria Math" panose="02040503050406030204" pitchFamily="18" charset="0"/>
                            </a:rPr>
                            <m:t>4</m:t>
                          </m:r>
                          <m:sSup>
                            <m:sSupPr>
                              <m:ctrlPr>
                                <a:rPr lang="en-US" altLang="zh-CN" sz="1600" b="0" i="1" smtClean="0">
                                  <a:solidFill>
                                    <a:srgbClr val="0000CC"/>
                                  </a:solidFill>
                                  <a:latin typeface="Cambria Math" panose="02040503050406030204" pitchFamily="18" charset="0"/>
                                </a:rPr>
                              </m:ctrlPr>
                            </m:sSupPr>
                            <m:e>
                              <m:r>
                                <a:rPr lang="en-US" altLang="zh-CN" sz="1600" b="0" i="1" smtClean="0">
                                  <a:solidFill>
                                    <a:srgbClr val="0000CC"/>
                                  </a:solidFill>
                                  <a:latin typeface="Cambria Math" panose="02040503050406030204" pitchFamily="18" charset="0"/>
                                </a:rPr>
                                <m:t>𝑛</m:t>
                              </m:r>
                            </m:e>
                            <m:sup>
                              <m:r>
                                <a:rPr lang="en-US" altLang="zh-CN" sz="1600" b="0" i="1" smtClean="0">
                                  <a:solidFill>
                                    <a:srgbClr val="0000CC"/>
                                  </a:solidFill>
                                  <a:latin typeface="Cambria Math" panose="02040503050406030204" pitchFamily="18" charset="0"/>
                                </a:rPr>
                                <m:t>2</m:t>
                              </m:r>
                            </m:sup>
                          </m:sSup>
                          <m:r>
                            <a:rPr lang="en-US" altLang="zh-CN" sz="1600" b="0" i="1" smtClean="0">
                              <a:solidFill>
                                <a:srgbClr val="0000CC"/>
                              </a:solidFill>
                              <a:latin typeface="Cambria Math" panose="02040503050406030204" pitchFamily="18" charset="0"/>
                            </a:rPr>
                            <m:t>+12</m:t>
                          </m:r>
                          <m:r>
                            <a:rPr lang="en-US" altLang="zh-CN" sz="1600" b="0" i="1" smtClean="0">
                              <a:solidFill>
                                <a:srgbClr val="0000CC"/>
                              </a:solidFill>
                              <a:latin typeface="Cambria Math" panose="02040503050406030204" pitchFamily="18" charset="0"/>
                            </a:rPr>
                            <m:t>𝑛</m:t>
                          </m:r>
                        </m:e>
                      </m:d>
                    </m:oMath>
                  </m:oMathPara>
                </a14:m>
                <a:endParaRPr lang="en-US" altLang="zh-CN" sz="1600" b="0" i="1" dirty="0">
                  <a:solidFill>
                    <a:srgbClr val="0000CC"/>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solidFill>
                            <a:srgbClr val="0000CC"/>
                          </a:solidFill>
                          <a:latin typeface="Cambria Math" panose="02040503050406030204" pitchFamily="18" charset="0"/>
                        </a:rPr>
                        <m:t>=</m:t>
                      </m:r>
                      <m:r>
                        <a:rPr lang="en-US" altLang="zh-CN" sz="1600" b="0" i="1" smtClean="0">
                          <a:solidFill>
                            <a:srgbClr val="0000CC"/>
                          </a:solidFill>
                          <a:latin typeface="Cambria Math" panose="02040503050406030204" pitchFamily="18" charset="0"/>
                        </a:rPr>
                        <m:t>𝑇</m:t>
                      </m:r>
                      <m:d>
                        <m:dPr>
                          <m:ctrlPr>
                            <a:rPr lang="en-US" altLang="zh-CN" sz="1600" b="0" i="1" smtClean="0">
                              <a:solidFill>
                                <a:srgbClr val="0000CC"/>
                              </a:solidFill>
                              <a:latin typeface="Cambria Math" panose="02040503050406030204" pitchFamily="18" charset="0"/>
                            </a:rPr>
                          </m:ctrlPr>
                        </m:dPr>
                        <m:e>
                          <m:f>
                            <m:fPr>
                              <m:ctrlPr>
                                <a:rPr lang="en-US" altLang="zh-CN" sz="1600" b="0" i="1" smtClean="0">
                                  <a:solidFill>
                                    <a:srgbClr val="0000CC"/>
                                  </a:solidFill>
                                  <a:latin typeface="Cambria Math" panose="02040503050406030204" pitchFamily="18" charset="0"/>
                                </a:rPr>
                              </m:ctrlPr>
                            </m:fPr>
                            <m:num>
                              <m:r>
                                <a:rPr lang="en-US" altLang="zh-CN" sz="1600" b="0" i="1" smtClean="0">
                                  <a:solidFill>
                                    <a:srgbClr val="0000CC"/>
                                  </a:solidFill>
                                  <a:latin typeface="Cambria Math" panose="02040503050406030204" pitchFamily="18" charset="0"/>
                                </a:rPr>
                                <m:t>8</m:t>
                              </m:r>
                              <m:sSup>
                                <m:sSupPr>
                                  <m:ctrlPr>
                                    <a:rPr lang="en-US" altLang="zh-CN" sz="1600" b="0" i="1" smtClean="0">
                                      <a:solidFill>
                                        <a:srgbClr val="0000CC"/>
                                      </a:solidFill>
                                      <a:latin typeface="Cambria Math" panose="02040503050406030204" pitchFamily="18" charset="0"/>
                                    </a:rPr>
                                  </m:ctrlPr>
                                </m:sSupPr>
                                <m:e>
                                  <m:r>
                                    <a:rPr lang="en-US" altLang="zh-CN" sz="1600" b="0" i="1" smtClean="0">
                                      <a:solidFill>
                                        <a:srgbClr val="0000CC"/>
                                      </a:solidFill>
                                      <a:latin typeface="Cambria Math" panose="02040503050406030204" pitchFamily="18" charset="0"/>
                                    </a:rPr>
                                    <m:t>𝑛</m:t>
                                  </m:r>
                                </m:e>
                                <m:sup>
                                  <m:r>
                                    <a:rPr lang="en-US" altLang="zh-CN" sz="1600" b="0" i="1" smtClean="0">
                                      <a:solidFill>
                                        <a:srgbClr val="0000CC"/>
                                      </a:solidFill>
                                      <a:latin typeface="Cambria Math" panose="02040503050406030204" pitchFamily="18" charset="0"/>
                                    </a:rPr>
                                    <m:t>4</m:t>
                                  </m:r>
                                </m:sup>
                              </m:sSup>
                            </m:num>
                            <m:den>
                              <m:r>
                                <a:rPr lang="en-US" altLang="zh-CN" sz="1600" b="0" i="1" smtClean="0">
                                  <a:solidFill>
                                    <a:srgbClr val="0000CC"/>
                                  </a:solidFill>
                                  <a:latin typeface="Cambria Math" panose="02040503050406030204" pitchFamily="18" charset="0"/>
                                </a:rPr>
                                <m:t>3</m:t>
                              </m:r>
                            </m:den>
                          </m:f>
                          <m:r>
                            <a:rPr lang="en-US" altLang="zh-CN" sz="1600" b="0" i="1" smtClean="0">
                              <a:solidFill>
                                <a:srgbClr val="0000CC"/>
                              </a:solidFill>
                              <a:latin typeface="Cambria Math" panose="02040503050406030204" pitchFamily="18" charset="0"/>
                            </a:rPr>
                            <m:t>+12</m:t>
                          </m:r>
                          <m:sSup>
                            <m:sSupPr>
                              <m:ctrlPr>
                                <a:rPr lang="en-US" altLang="zh-CN" sz="1600" b="0" i="1" smtClean="0">
                                  <a:solidFill>
                                    <a:srgbClr val="0000CC"/>
                                  </a:solidFill>
                                  <a:latin typeface="Cambria Math" panose="02040503050406030204" pitchFamily="18" charset="0"/>
                                </a:rPr>
                              </m:ctrlPr>
                            </m:sSupPr>
                            <m:e>
                              <m:r>
                                <a:rPr lang="en-US" altLang="zh-CN" sz="1600" b="0" i="1" smtClean="0">
                                  <a:solidFill>
                                    <a:srgbClr val="0000CC"/>
                                  </a:solidFill>
                                  <a:latin typeface="Cambria Math" panose="02040503050406030204" pitchFamily="18" charset="0"/>
                                </a:rPr>
                                <m:t>𝑛</m:t>
                              </m:r>
                            </m:e>
                            <m:sup>
                              <m:r>
                                <a:rPr lang="en-US" altLang="zh-CN" sz="1600" b="0" i="1" smtClean="0">
                                  <a:solidFill>
                                    <a:srgbClr val="0000CC"/>
                                  </a:solidFill>
                                  <a:latin typeface="Cambria Math" panose="02040503050406030204" pitchFamily="18" charset="0"/>
                                </a:rPr>
                                <m:t>3</m:t>
                              </m:r>
                            </m:sup>
                          </m:sSup>
                          <m:r>
                            <a:rPr lang="en-US" altLang="zh-CN" sz="1600" b="0" i="1" smtClean="0">
                              <a:solidFill>
                                <a:srgbClr val="0000CC"/>
                              </a:solidFill>
                              <a:latin typeface="Cambria Math" panose="02040503050406030204" pitchFamily="18" charset="0"/>
                            </a:rPr>
                            <m:t>+</m:t>
                          </m:r>
                          <m:f>
                            <m:fPr>
                              <m:ctrlPr>
                                <a:rPr lang="en-US" altLang="zh-CN" sz="1600" b="0" i="1" smtClean="0">
                                  <a:solidFill>
                                    <a:srgbClr val="0000CC"/>
                                  </a:solidFill>
                                  <a:latin typeface="Cambria Math" panose="02040503050406030204" pitchFamily="18" charset="0"/>
                                </a:rPr>
                              </m:ctrlPr>
                            </m:fPr>
                            <m:num>
                              <m:r>
                                <a:rPr lang="en-US" altLang="zh-CN" sz="1600" b="0" i="1" smtClean="0">
                                  <a:solidFill>
                                    <a:srgbClr val="0000CC"/>
                                  </a:solidFill>
                                  <a:latin typeface="Cambria Math" panose="02040503050406030204" pitchFamily="18" charset="0"/>
                                </a:rPr>
                                <m:t>4</m:t>
                              </m:r>
                              <m:sSup>
                                <m:sSupPr>
                                  <m:ctrlPr>
                                    <a:rPr lang="en-US" altLang="zh-CN" sz="1600" b="0" i="1" smtClean="0">
                                      <a:solidFill>
                                        <a:srgbClr val="0000CC"/>
                                      </a:solidFill>
                                      <a:latin typeface="Cambria Math" panose="02040503050406030204" pitchFamily="18" charset="0"/>
                                    </a:rPr>
                                  </m:ctrlPr>
                                </m:sSupPr>
                                <m:e>
                                  <m:r>
                                    <a:rPr lang="en-US" altLang="zh-CN" sz="1600" b="0" i="1" smtClean="0">
                                      <a:solidFill>
                                        <a:srgbClr val="0000CC"/>
                                      </a:solidFill>
                                      <a:latin typeface="Cambria Math" panose="02040503050406030204" pitchFamily="18" charset="0"/>
                                    </a:rPr>
                                    <m:t>𝑛</m:t>
                                  </m:r>
                                </m:e>
                                <m:sup>
                                  <m:r>
                                    <a:rPr lang="en-US" altLang="zh-CN" sz="1600" b="0" i="1" smtClean="0">
                                      <a:solidFill>
                                        <a:srgbClr val="0000CC"/>
                                      </a:solidFill>
                                      <a:latin typeface="Cambria Math" panose="02040503050406030204" pitchFamily="18" charset="0"/>
                                    </a:rPr>
                                    <m:t>2</m:t>
                                  </m:r>
                                </m:sup>
                              </m:sSup>
                            </m:num>
                            <m:den>
                              <m:r>
                                <a:rPr lang="en-US" altLang="zh-CN" sz="1600" b="0" i="1" smtClean="0">
                                  <a:solidFill>
                                    <a:srgbClr val="0000CC"/>
                                  </a:solidFill>
                                  <a:latin typeface="Cambria Math" panose="02040503050406030204" pitchFamily="18" charset="0"/>
                                </a:rPr>
                                <m:t>3</m:t>
                              </m:r>
                            </m:den>
                          </m:f>
                        </m:e>
                      </m:d>
                    </m:oMath>
                  </m:oMathPara>
                </a14:m>
                <a:endParaRPr lang="zh-CN" altLang="en-US" sz="1600" dirty="0">
                  <a:solidFill>
                    <a:srgbClr val="0000CC"/>
                  </a:solidFill>
                </a:endParaRPr>
              </a:p>
            </p:txBody>
          </p:sp>
        </mc:Choice>
        <mc:Fallback xmlns="">
          <p:sp>
            <p:nvSpPr>
              <p:cNvPr id="5" name="文本框 4">
                <a:extLst>
                  <a:ext uri="{FF2B5EF4-FFF2-40B4-BE49-F238E27FC236}">
                    <a16:creationId xmlns:a16="http://schemas.microsoft.com/office/drawing/2014/main" id="{5C08C4F2-1EEA-4FC1-ABC8-CC66535F8DCD}"/>
                  </a:ext>
                </a:extLst>
              </p:cNvPr>
              <p:cNvSpPr txBox="1">
                <a:spLocks noRot="1" noChangeAspect="1" noMove="1" noResize="1" noEditPoints="1" noAdjustHandles="1" noChangeArrowheads="1" noChangeShapeType="1" noTextEdit="1"/>
              </p:cNvSpPr>
              <p:nvPr/>
            </p:nvSpPr>
            <p:spPr>
              <a:xfrm>
                <a:off x="5499652" y="85166"/>
                <a:ext cx="6692348" cy="1947456"/>
              </a:xfrm>
              <a:prstGeom prst="rect">
                <a:avLst/>
              </a:prstGeom>
              <a:blipFill>
                <a:blip r:embed="rId5"/>
                <a:stretch>
                  <a:fillRect l="-455" t="-940"/>
                </a:stretch>
              </a:blipFill>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E8D75B3-235C-4397-B6D3-57CB8CC311D8}"/>
              </a:ext>
            </a:extLst>
          </p:cNvPr>
          <p:cNvSpPr/>
          <p:nvPr/>
        </p:nvSpPr>
        <p:spPr>
          <a:xfrm rot="17562944" flipV="1">
            <a:off x="6211091" y="3874361"/>
            <a:ext cx="4657840" cy="3242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930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ppt_x"/>
                                          </p:val>
                                        </p:tav>
                                        <p:tav tm="100000">
                                          <p:val>
                                            <p:strVal val="#ppt_x"/>
                                          </p:val>
                                        </p:tav>
                                      </p:tavLst>
                                    </p:anim>
                                    <p:anim calcmode="lin" valueType="num">
                                      <p:cBhvr additive="base">
                                        <p:cTn id="6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ppt_x"/>
                                          </p:val>
                                        </p:tav>
                                        <p:tav tm="100000">
                                          <p:val>
                                            <p:strVal val="#ppt_x"/>
                                          </p:val>
                                        </p:tav>
                                      </p:tavLst>
                                    </p:anim>
                                    <p:anim calcmode="lin" valueType="num">
                                      <p:cBhvr additive="base">
                                        <p:cTn id="7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2AE2E38-E3FE-4BC3-8253-C2407D3843A4}"/>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𝑳𝑼</m:t>
                      </m:r>
                    </m:oMath>
                  </m:oMathPara>
                </a14:m>
                <a:endParaRPr lang="zh-CN" altLang="en-US" dirty="0"/>
              </a:p>
            </p:txBody>
          </p:sp>
        </mc:Choice>
        <mc:Fallback xmlns="">
          <p:sp>
            <p:nvSpPr>
              <p:cNvPr id="2" name="标题 1">
                <a:extLst>
                  <a:ext uri="{FF2B5EF4-FFF2-40B4-BE49-F238E27FC236}">
                    <a16:creationId xmlns:a16="http://schemas.microsoft.com/office/drawing/2014/main" id="{42AE2E38-E3FE-4BC3-8253-C2407D3843A4}"/>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22DA8D-D1B2-4270-B933-EFE15F16954C}"/>
                  </a:ext>
                </a:extLst>
              </p:cNvPr>
              <p:cNvSpPr>
                <a:spLocks noGrp="1"/>
              </p:cNvSpPr>
              <p:nvPr>
                <p:ph idx="1"/>
              </p:nvPr>
            </p:nvSpPr>
            <p:spPr/>
            <p:txBody>
              <a:bodyPr/>
              <a:lstStyle/>
              <a:p>
                <a:r>
                  <a:rPr lang="zh-CN" altLang="en-US" dirty="0"/>
                  <a:t>显然，对于大的</a:t>
                </a:r>
                <a14:m>
                  <m:oMath xmlns:m="http://schemas.openxmlformats.org/officeDocument/2006/math">
                    <m:r>
                      <a:rPr lang="en-US" altLang="zh-CN" b="0" i="1" smtClean="0">
                        <a:latin typeface="Cambria Math" panose="02040503050406030204" pitchFamily="18" charset="0"/>
                      </a:rPr>
                      <m:t>𝑛</m:t>
                    </m:r>
                  </m:oMath>
                </a14:m>
                <a:r>
                  <a:rPr lang="zh-CN" altLang="en-US" dirty="0"/>
                  <a:t>来说，</a:t>
                </a:r>
                <a14:m>
                  <m:oMath xmlns:m="http://schemas.openxmlformats.org/officeDocument/2006/math">
                    <m:r>
                      <a:rPr lang="en-US" altLang="zh-CN" b="0" i="1" smtClean="0">
                        <a:latin typeface="Cambria Math" panose="02040503050406030204" pitchFamily="18" charset="0"/>
                      </a:rPr>
                      <m:t>𝐶𝑇</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𝑖𝑛𝑣𝐺𝐸</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𝐶𝑇</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𝑖𝑛𝑣𝐿𝑈</m:t>
                        </m:r>
                      </m:sub>
                    </m:sSub>
                    <m:r>
                      <a:rPr lang="zh-CN" altLang="en-US" i="1">
                        <a:latin typeface="Cambria Math" panose="02040503050406030204" pitchFamily="18" charset="0"/>
                      </a:rPr>
                      <m:t>，</m:t>
                    </m:r>
                  </m:oMath>
                </a14:m>
                <a:r>
                  <a:rPr lang="zh-CN" altLang="en-US" dirty="0"/>
                  <a:t>高斯消元法比</a:t>
                </a:r>
                <a:r>
                  <a:rPr lang="en-US" altLang="zh-CN" dirty="0"/>
                  <a:t>LU</a:t>
                </a:r>
                <a:r>
                  <a:rPr lang="zh-CN" altLang="en-US" dirty="0"/>
                  <a:t>分解方法快大约</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4</m:t>
                        </m:r>
                      </m:den>
                    </m:f>
                  </m:oMath>
                </a14:m>
                <a:r>
                  <a:rPr lang="zh-CN" altLang="en-US" dirty="0"/>
                  <a:t>倍</a:t>
                </a:r>
                <a:endParaRPr lang="en-US" altLang="zh-CN" dirty="0"/>
              </a:p>
              <a:p>
                <a:endParaRPr lang="en-US" altLang="zh-CN" dirty="0"/>
              </a:p>
              <a:p>
                <a:endParaRPr lang="en-US" altLang="zh-CN" dirty="0"/>
              </a:p>
              <a:p>
                <a:endParaRPr lang="en-US" altLang="zh-CN" dirty="0"/>
              </a:p>
              <a:p>
                <a:r>
                  <a:rPr lang="zh-CN" altLang="en-US" dirty="0"/>
                  <a:t>求解</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的方法</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7C22DA8D-D1B2-4270-B933-EFE15F16954C}"/>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02A6C27B-2529-4072-A08B-A3AC6FE6B584}"/>
                  </a:ext>
                </a:extLst>
              </p:cNvPr>
              <p:cNvGraphicFramePr>
                <a:graphicFrameLocks noGrp="1"/>
              </p:cNvGraphicFramePr>
              <p:nvPr>
                <p:extLst>
                  <p:ext uri="{D42A27DB-BD31-4B8C-83A1-F6EECF244321}">
                    <p14:modId xmlns:p14="http://schemas.microsoft.com/office/powerpoint/2010/main" val="286343736"/>
                  </p:ext>
                </p:extLst>
              </p:nvPr>
            </p:nvGraphicFramePr>
            <p:xfrm>
              <a:off x="1868556" y="2994571"/>
              <a:ext cx="8680175" cy="1492504"/>
            </p:xfrm>
            <a:graphic>
              <a:graphicData uri="http://schemas.openxmlformats.org/drawingml/2006/table">
                <a:tbl>
                  <a:tblPr firstRow="1" bandRow="1">
                    <a:tableStyleId>{5C22544A-7EE6-4342-B048-85BDC9FD1C3A}</a:tableStyleId>
                  </a:tblPr>
                  <a:tblGrid>
                    <a:gridCol w="1736035">
                      <a:extLst>
                        <a:ext uri="{9D8B030D-6E8A-4147-A177-3AD203B41FA5}">
                          <a16:colId xmlns:a16="http://schemas.microsoft.com/office/drawing/2014/main" val="1524299125"/>
                        </a:ext>
                      </a:extLst>
                    </a:gridCol>
                    <a:gridCol w="1736035">
                      <a:extLst>
                        <a:ext uri="{9D8B030D-6E8A-4147-A177-3AD203B41FA5}">
                          <a16:colId xmlns:a16="http://schemas.microsoft.com/office/drawing/2014/main" val="1901510358"/>
                        </a:ext>
                      </a:extLst>
                    </a:gridCol>
                    <a:gridCol w="1736035">
                      <a:extLst>
                        <a:ext uri="{9D8B030D-6E8A-4147-A177-3AD203B41FA5}">
                          <a16:colId xmlns:a16="http://schemas.microsoft.com/office/drawing/2014/main" val="1497772516"/>
                        </a:ext>
                      </a:extLst>
                    </a:gridCol>
                    <a:gridCol w="1736035">
                      <a:extLst>
                        <a:ext uri="{9D8B030D-6E8A-4147-A177-3AD203B41FA5}">
                          <a16:colId xmlns:a16="http://schemas.microsoft.com/office/drawing/2014/main" val="2923466401"/>
                        </a:ext>
                      </a:extLst>
                    </a:gridCol>
                    <a:gridCol w="1736035">
                      <a:extLst>
                        <a:ext uri="{9D8B030D-6E8A-4147-A177-3AD203B41FA5}">
                          <a16:colId xmlns:a16="http://schemas.microsoft.com/office/drawing/2014/main" val="899341291"/>
                        </a:ext>
                      </a:extLst>
                    </a:gridCol>
                  </a:tblGrid>
                  <a:tr h="501636">
                    <a:tc>
                      <a:txBody>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𝒏</m:t>
                                </m:r>
                              </m:oMath>
                            </m:oMathPara>
                          </a14:m>
                          <a:endParaRPr lang="zh-CN" altLang="en-US" sz="2800" dirty="0"/>
                        </a:p>
                      </a:txBody>
                      <a:tcPr/>
                    </a:tc>
                    <a:tc>
                      <a:txBody>
                        <a:bodyPr/>
                        <a:lstStyle/>
                        <a:p>
                          <a:pPr algn="ctr"/>
                          <a:r>
                            <a:rPr lang="en-US" altLang="zh-CN" sz="2800" dirty="0"/>
                            <a:t>10</a:t>
                          </a:r>
                          <a:endParaRPr lang="zh-CN" altLang="en-US" sz="2800" dirty="0"/>
                        </a:p>
                      </a:txBody>
                      <a:tcPr/>
                    </a:tc>
                    <a:tc>
                      <a:txBody>
                        <a:bodyPr/>
                        <a:lstStyle/>
                        <a:p>
                          <a:pPr algn="ctr"/>
                          <a:r>
                            <a:rPr lang="en-US" altLang="zh-CN" sz="2800" dirty="0"/>
                            <a:t>100</a:t>
                          </a:r>
                          <a:endParaRPr lang="zh-CN" altLang="en-US" sz="2800" dirty="0"/>
                        </a:p>
                      </a:txBody>
                      <a:tcPr/>
                    </a:tc>
                    <a:tc>
                      <a:txBody>
                        <a:bodyPr/>
                        <a:lstStyle/>
                        <a:p>
                          <a:pPr algn="ctr"/>
                          <a:r>
                            <a:rPr lang="en-US" altLang="zh-CN" sz="2800" dirty="0"/>
                            <a:t>1000</a:t>
                          </a:r>
                          <a:endParaRPr lang="zh-CN" altLang="en-US" sz="2800" dirty="0"/>
                        </a:p>
                      </a:txBody>
                      <a:tcPr/>
                    </a:tc>
                    <a:tc>
                      <a:txBody>
                        <a:bodyPr/>
                        <a:lstStyle/>
                        <a:p>
                          <a:pPr algn="ctr"/>
                          <a:r>
                            <a:rPr lang="en-US" altLang="zh-CN" sz="2800" dirty="0"/>
                            <a:t>10000</a:t>
                          </a:r>
                          <a:endParaRPr lang="zh-CN" altLang="en-US" sz="2800" dirty="0"/>
                        </a:p>
                      </a:txBody>
                      <a:tcPr/>
                    </a:tc>
                    <a:extLst>
                      <a:ext uri="{0D108BD9-81ED-4DB2-BD59-A6C34878D82A}">
                        <a16:rowId xmlns:a16="http://schemas.microsoft.com/office/drawing/2014/main" val="103230020"/>
                      </a:ext>
                    </a:extLst>
                  </a:tr>
                  <a:tr h="855918">
                    <a:tc>
                      <a:txBody>
                        <a:bodyPr/>
                        <a:lstStyle/>
                        <a:p>
                          <a:pPr/>
                          <a14:m>
                            <m:oMathPara xmlns:m="http://schemas.openxmlformats.org/officeDocument/2006/math">
                              <m:oMathParaPr>
                                <m:jc m:val="centerGroup"/>
                              </m:oMathParaPr>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𝐶𝑇</m:t>
                                    </m:r>
                                    <m:sSub>
                                      <m:sSubPr>
                                        <m:ctrlPr>
                                          <a:rPr lang="en-US" altLang="zh-CN" sz="2800" b="0" i="1" smtClean="0">
                                            <a:latin typeface="Cambria Math" panose="02040503050406030204" pitchFamily="18" charset="0"/>
                                          </a:rPr>
                                        </m:ctrlPr>
                                      </m:sSubPr>
                                      <m:e>
                                        <m:r>
                                          <m:rPr>
                                            <m:lit/>
                                          </m:rPr>
                                          <a:rPr lang="en-US" altLang="zh-CN" sz="2800" b="0" i="1" smtClean="0">
                                            <a:latin typeface="Cambria Math" panose="02040503050406030204" pitchFamily="18" charset="0"/>
                                          </a:rPr>
                                          <m:t>|</m:t>
                                        </m:r>
                                      </m:e>
                                      <m:sub>
                                        <m:r>
                                          <a:rPr lang="en-US" altLang="zh-CN" sz="2800" b="0" i="1" smtClean="0">
                                            <a:latin typeface="Cambria Math" panose="02040503050406030204" pitchFamily="18" charset="0"/>
                                          </a:rPr>
                                          <m:t>𝑖𝑛𝑣𝐺𝐸</m:t>
                                        </m:r>
                                      </m:sub>
                                    </m:sSub>
                                  </m:num>
                                  <m:den>
                                    <m:r>
                                      <a:rPr lang="en-US" altLang="zh-CN" sz="2800" b="0" i="1" smtClean="0">
                                        <a:latin typeface="Cambria Math" panose="02040503050406030204" pitchFamily="18" charset="0"/>
                                      </a:rPr>
                                      <m:t>𝐶𝑇</m:t>
                                    </m:r>
                                    <m:sSub>
                                      <m:sSubPr>
                                        <m:ctrlPr>
                                          <a:rPr lang="en-US" altLang="zh-CN" sz="2800" b="0" i="1" smtClean="0">
                                            <a:latin typeface="Cambria Math" panose="02040503050406030204" pitchFamily="18" charset="0"/>
                                          </a:rPr>
                                        </m:ctrlPr>
                                      </m:sSubPr>
                                      <m:e>
                                        <m:r>
                                          <m:rPr>
                                            <m:lit/>
                                          </m:rPr>
                                          <a:rPr lang="en-US" altLang="zh-CN" sz="2800" b="0" i="1" smtClean="0">
                                            <a:latin typeface="Cambria Math" panose="02040503050406030204" pitchFamily="18" charset="0"/>
                                          </a:rPr>
                                          <m:t>|</m:t>
                                        </m:r>
                                      </m:e>
                                      <m:sub>
                                        <m:r>
                                          <a:rPr lang="en-US" altLang="zh-CN" sz="2800" b="0" i="1" smtClean="0">
                                            <a:latin typeface="Cambria Math" panose="02040503050406030204" pitchFamily="18" charset="0"/>
                                          </a:rPr>
                                          <m:t>𝑖𝑛𝑣𝐿𝑈</m:t>
                                        </m:r>
                                      </m:sub>
                                    </m:sSub>
                                  </m:den>
                                </m:f>
                              </m:oMath>
                            </m:oMathPara>
                          </a14:m>
                          <a:endParaRPr lang="zh-CN" altLang="en-US" sz="2800" dirty="0"/>
                        </a:p>
                      </a:txBody>
                      <a:tcPr/>
                    </a:tc>
                    <a:tc>
                      <a:txBody>
                        <a:bodyPr/>
                        <a:lstStyle/>
                        <a:p>
                          <a:pPr algn="ctr"/>
                          <a:r>
                            <a:rPr lang="en-US" altLang="zh-CN" sz="4000" b="1" dirty="0">
                              <a:solidFill>
                                <a:srgbClr val="0000CC"/>
                              </a:solidFill>
                            </a:rPr>
                            <a:t>3.28</a:t>
                          </a:r>
                          <a:endParaRPr lang="zh-CN" altLang="en-US" sz="4000" b="1" dirty="0">
                            <a:solidFill>
                              <a:srgbClr val="0000CC"/>
                            </a:solidFill>
                          </a:endParaRPr>
                        </a:p>
                      </a:txBody>
                      <a:tcPr/>
                    </a:tc>
                    <a:tc>
                      <a:txBody>
                        <a:bodyPr/>
                        <a:lstStyle/>
                        <a:p>
                          <a:pPr algn="ctr"/>
                          <a:r>
                            <a:rPr lang="en-US" altLang="zh-CN" sz="4000" b="1" dirty="0">
                              <a:solidFill>
                                <a:srgbClr val="0000CC"/>
                              </a:solidFill>
                            </a:rPr>
                            <a:t>25.83</a:t>
                          </a:r>
                          <a:endParaRPr lang="zh-CN" altLang="en-US" sz="4000" b="1" dirty="0">
                            <a:solidFill>
                              <a:srgbClr val="0000CC"/>
                            </a:solidFill>
                          </a:endParaRPr>
                        </a:p>
                      </a:txBody>
                      <a:tcPr/>
                    </a:tc>
                    <a:tc>
                      <a:txBody>
                        <a:bodyPr/>
                        <a:lstStyle/>
                        <a:p>
                          <a:pPr algn="ctr"/>
                          <a:r>
                            <a:rPr lang="en-US" altLang="zh-CN" sz="4000" b="1" dirty="0">
                              <a:solidFill>
                                <a:srgbClr val="0000CC"/>
                              </a:solidFill>
                            </a:rPr>
                            <a:t>250.8</a:t>
                          </a:r>
                          <a:endParaRPr lang="zh-CN" altLang="en-US" sz="4000" b="1" dirty="0">
                            <a:solidFill>
                              <a:srgbClr val="0000CC"/>
                            </a:solidFill>
                          </a:endParaRPr>
                        </a:p>
                      </a:txBody>
                      <a:tcPr/>
                    </a:tc>
                    <a:tc>
                      <a:txBody>
                        <a:bodyPr/>
                        <a:lstStyle/>
                        <a:p>
                          <a:pPr algn="ctr"/>
                          <a:r>
                            <a:rPr lang="en-US" altLang="zh-CN" sz="4000" b="1" dirty="0">
                              <a:solidFill>
                                <a:srgbClr val="0000CC"/>
                              </a:solidFill>
                            </a:rPr>
                            <a:t>2501</a:t>
                          </a:r>
                          <a:endParaRPr lang="zh-CN" altLang="en-US" sz="4000" b="1" dirty="0">
                            <a:solidFill>
                              <a:srgbClr val="0000CC"/>
                            </a:solidFill>
                          </a:endParaRPr>
                        </a:p>
                      </a:txBody>
                      <a:tcPr/>
                    </a:tc>
                    <a:extLst>
                      <a:ext uri="{0D108BD9-81ED-4DB2-BD59-A6C34878D82A}">
                        <a16:rowId xmlns:a16="http://schemas.microsoft.com/office/drawing/2014/main" val="3672782162"/>
                      </a:ext>
                    </a:extLst>
                  </a:tr>
                </a:tbl>
              </a:graphicData>
            </a:graphic>
          </p:graphicFrame>
        </mc:Choice>
        <mc:Fallback xmlns="">
          <p:graphicFrame>
            <p:nvGraphicFramePr>
              <p:cNvPr id="4" name="表格 3">
                <a:extLst>
                  <a:ext uri="{FF2B5EF4-FFF2-40B4-BE49-F238E27FC236}">
                    <a16:creationId xmlns:a16="http://schemas.microsoft.com/office/drawing/2014/main" id="{02A6C27B-2529-4072-A08B-A3AC6FE6B584}"/>
                  </a:ext>
                </a:extLst>
              </p:cNvPr>
              <p:cNvGraphicFramePr>
                <a:graphicFrameLocks noGrp="1"/>
              </p:cNvGraphicFramePr>
              <p:nvPr>
                <p:extLst>
                  <p:ext uri="{D42A27DB-BD31-4B8C-83A1-F6EECF244321}">
                    <p14:modId xmlns:p14="http://schemas.microsoft.com/office/powerpoint/2010/main" val="286343736"/>
                  </p:ext>
                </p:extLst>
              </p:nvPr>
            </p:nvGraphicFramePr>
            <p:xfrm>
              <a:off x="1868556" y="2994571"/>
              <a:ext cx="8680175" cy="1492504"/>
            </p:xfrm>
            <a:graphic>
              <a:graphicData uri="http://schemas.openxmlformats.org/drawingml/2006/table">
                <a:tbl>
                  <a:tblPr firstRow="1" bandRow="1">
                    <a:tableStyleId>{5C22544A-7EE6-4342-B048-85BDC9FD1C3A}</a:tableStyleId>
                  </a:tblPr>
                  <a:tblGrid>
                    <a:gridCol w="1736035">
                      <a:extLst>
                        <a:ext uri="{9D8B030D-6E8A-4147-A177-3AD203B41FA5}">
                          <a16:colId xmlns:a16="http://schemas.microsoft.com/office/drawing/2014/main" val="1524299125"/>
                        </a:ext>
                      </a:extLst>
                    </a:gridCol>
                    <a:gridCol w="1736035">
                      <a:extLst>
                        <a:ext uri="{9D8B030D-6E8A-4147-A177-3AD203B41FA5}">
                          <a16:colId xmlns:a16="http://schemas.microsoft.com/office/drawing/2014/main" val="1901510358"/>
                        </a:ext>
                      </a:extLst>
                    </a:gridCol>
                    <a:gridCol w="1736035">
                      <a:extLst>
                        <a:ext uri="{9D8B030D-6E8A-4147-A177-3AD203B41FA5}">
                          <a16:colId xmlns:a16="http://schemas.microsoft.com/office/drawing/2014/main" val="1497772516"/>
                        </a:ext>
                      </a:extLst>
                    </a:gridCol>
                    <a:gridCol w="1736035">
                      <a:extLst>
                        <a:ext uri="{9D8B030D-6E8A-4147-A177-3AD203B41FA5}">
                          <a16:colId xmlns:a16="http://schemas.microsoft.com/office/drawing/2014/main" val="2923466401"/>
                        </a:ext>
                      </a:extLst>
                    </a:gridCol>
                    <a:gridCol w="1736035">
                      <a:extLst>
                        <a:ext uri="{9D8B030D-6E8A-4147-A177-3AD203B41FA5}">
                          <a16:colId xmlns:a16="http://schemas.microsoft.com/office/drawing/2014/main" val="899341291"/>
                        </a:ext>
                      </a:extLst>
                    </a:gridCol>
                  </a:tblGrid>
                  <a:tr h="518160">
                    <a:tc>
                      <a:txBody>
                        <a:bodyPr/>
                        <a:lstStyle/>
                        <a:p>
                          <a:endParaRPr lang="zh-CN"/>
                        </a:p>
                      </a:txBody>
                      <a:tcPr>
                        <a:blipFill>
                          <a:blip r:embed="rId4"/>
                          <a:stretch>
                            <a:fillRect l="-351" t="-12941" r="-401404" b="-191765"/>
                          </a:stretch>
                        </a:blipFill>
                      </a:tcPr>
                    </a:tc>
                    <a:tc>
                      <a:txBody>
                        <a:bodyPr/>
                        <a:lstStyle/>
                        <a:p>
                          <a:pPr algn="ctr"/>
                          <a:r>
                            <a:rPr lang="en-US" altLang="zh-CN" sz="2800" dirty="0"/>
                            <a:t>10</a:t>
                          </a:r>
                          <a:endParaRPr lang="zh-CN" altLang="en-US" sz="2800" dirty="0"/>
                        </a:p>
                      </a:txBody>
                      <a:tcPr/>
                    </a:tc>
                    <a:tc>
                      <a:txBody>
                        <a:bodyPr/>
                        <a:lstStyle/>
                        <a:p>
                          <a:pPr algn="ctr"/>
                          <a:r>
                            <a:rPr lang="en-US" altLang="zh-CN" sz="2800" dirty="0"/>
                            <a:t>100</a:t>
                          </a:r>
                          <a:endParaRPr lang="zh-CN" altLang="en-US" sz="2800" dirty="0"/>
                        </a:p>
                      </a:txBody>
                      <a:tcPr/>
                    </a:tc>
                    <a:tc>
                      <a:txBody>
                        <a:bodyPr/>
                        <a:lstStyle/>
                        <a:p>
                          <a:pPr algn="ctr"/>
                          <a:r>
                            <a:rPr lang="en-US" altLang="zh-CN" sz="2800" dirty="0"/>
                            <a:t>1000</a:t>
                          </a:r>
                          <a:endParaRPr lang="zh-CN" altLang="en-US" sz="2800" dirty="0"/>
                        </a:p>
                      </a:txBody>
                      <a:tcPr/>
                    </a:tc>
                    <a:tc>
                      <a:txBody>
                        <a:bodyPr/>
                        <a:lstStyle/>
                        <a:p>
                          <a:pPr algn="ctr"/>
                          <a:r>
                            <a:rPr lang="en-US" altLang="zh-CN" sz="2800" dirty="0"/>
                            <a:t>10000</a:t>
                          </a:r>
                          <a:endParaRPr lang="zh-CN" altLang="en-US" sz="2800" dirty="0"/>
                        </a:p>
                      </a:txBody>
                      <a:tcPr/>
                    </a:tc>
                    <a:extLst>
                      <a:ext uri="{0D108BD9-81ED-4DB2-BD59-A6C34878D82A}">
                        <a16:rowId xmlns:a16="http://schemas.microsoft.com/office/drawing/2014/main" val="103230020"/>
                      </a:ext>
                    </a:extLst>
                  </a:tr>
                  <a:tr h="974344">
                    <a:tc>
                      <a:txBody>
                        <a:bodyPr/>
                        <a:lstStyle/>
                        <a:p>
                          <a:endParaRPr lang="zh-CN"/>
                        </a:p>
                      </a:txBody>
                      <a:tcPr>
                        <a:blipFill>
                          <a:blip r:embed="rId4"/>
                          <a:stretch>
                            <a:fillRect l="-351" t="-59627" r="-401404" b="-1242"/>
                          </a:stretch>
                        </a:blipFill>
                      </a:tcPr>
                    </a:tc>
                    <a:tc>
                      <a:txBody>
                        <a:bodyPr/>
                        <a:lstStyle/>
                        <a:p>
                          <a:pPr algn="ctr"/>
                          <a:r>
                            <a:rPr lang="en-US" altLang="zh-CN" sz="4000" b="1" dirty="0">
                              <a:solidFill>
                                <a:srgbClr val="0000CC"/>
                              </a:solidFill>
                            </a:rPr>
                            <a:t>3.28</a:t>
                          </a:r>
                          <a:endParaRPr lang="zh-CN" altLang="en-US" sz="4000" b="1" dirty="0">
                            <a:solidFill>
                              <a:srgbClr val="0000CC"/>
                            </a:solidFill>
                          </a:endParaRPr>
                        </a:p>
                      </a:txBody>
                      <a:tcPr/>
                    </a:tc>
                    <a:tc>
                      <a:txBody>
                        <a:bodyPr/>
                        <a:lstStyle/>
                        <a:p>
                          <a:pPr algn="ctr"/>
                          <a:r>
                            <a:rPr lang="en-US" altLang="zh-CN" sz="4000" b="1" dirty="0">
                              <a:solidFill>
                                <a:srgbClr val="0000CC"/>
                              </a:solidFill>
                            </a:rPr>
                            <a:t>25.83</a:t>
                          </a:r>
                          <a:endParaRPr lang="zh-CN" altLang="en-US" sz="4000" b="1" dirty="0">
                            <a:solidFill>
                              <a:srgbClr val="0000CC"/>
                            </a:solidFill>
                          </a:endParaRPr>
                        </a:p>
                      </a:txBody>
                      <a:tcPr/>
                    </a:tc>
                    <a:tc>
                      <a:txBody>
                        <a:bodyPr/>
                        <a:lstStyle/>
                        <a:p>
                          <a:pPr algn="ctr"/>
                          <a:r>
                            <a:rPr lang="en-US" altLang="zh-CN" sz="4000" b="1" dirty="0">
                              <a:solidFill>
                                <a:srgbClr val="0000CC"/>
                              </a:solidFill>
                            </a:rPr>
                            <a:t>250.8</a:t>
                          </a:r>
                          <a:endParaRPr lang="zh-CN" altLang="en-US" sz="4000" b="1" dirty="0">
                            <a:solidFill>
                              <a:srgbClr val="0000CC"/>
                            </a:solidFill>
                          </a:endParaRPr>
                        </a:p>
                      </a:txBody>
                      <a:tcPr/>
                    </a:tc>
                    <a:tc>
                      <a:txBody>
                        <a:bodyPr/>
                        <a:lstStyle/>
                        <a:p>
                          <a:pPr algn="ctr"/>
                          <a:r>
                            <a:rPr lang="en-US" altLang="zh-CN" sz="4000" b="1" dirty="0">
                              <a:solidFill>
                                <a:srgbClr val="0000CC"/>
                              </a:solidFill>
                            </a:rPr>
                            <a:t>2501</a:t>
                          </a:r>
                          <a:endParaRPr lang="zh-CN" altLang="en-US" sz="4000" b="1" dirty="0">
                            <a:solidFill>
                              <a:srgbClr val="0000CC"/>
                            </a:solidFill>
                          </a:endParaRPr>
                        </a:p>
                      </a:txBody>
                      <a:tcPr/>
                    </a:tc>
                    <a:extLst>
                      <a:ext uri="{0D108BD9-81ED-4DB2-BD59-A6C34878D82A}">
                        <a16:rowId xmlns:a16="http://schemas.microsoft.com/office/drawing/2014/main" val="36727821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2B93EFDE-E657-482A-AE5B-99C3516DC7A4}"/>
                  </a:ext>
                </a:extLst>
              </p:cNvPr>
              <p:cNvGraphicFramePr>
                <a:graphicFrameLocks noGrp="1"/>
              </p:cNvGraphicFramePr>
              <p:nvPr>
                <p:extLst>
                  <p:ext uri="{D42A27DB-BD31-4B8C-83A1-F6EECF244321}">
                    <p14:modId xmlns:p14="http://schemas.microsoft.com/office/powerpoint/2010/main" val="1629213905"/>
                  </p:ext>
                </p:extLst>
              </p:nvPr>
            </p:nvGraphicFramePr>
            <p:xfrm>
              <a:off x="1868556" y="5019371"/>
              <a:ext cx="8127999" cy="1737360"/>
            </p:xfrm>
            <a:graphic>
              <a:graphicData uri="http://schemas.openxmlformats.org/drawingml/2006/table">
                <a:tbl>
                  <a:tblPr firstRow="1" bandRow="1">
                    <a:tableStyleId>{5C22544A-7EE6-4342-B048-85BDC9FD1C3A}</a:tableStyleId>
                  </a:tblPr>
                  <a:tblGrid>
                    <a:gridCol w="1709531">
                      <a:extLst>
                        <a:ext uri="{9D8B030D-6E8A-4147-A177-3AD203B41FA5}">
                          <a16:colId xmlns:a16="http://schemas.microsoft.com/office/drawing/2014/main" val="4014148135"/>
                        </a:ext>
                      </a:extLst>
                    </a:gridCol>
                    <a:gridCol w="3352800">
                      <a:extLst>
                        <a:ext uri="{9D8B030D-6E8A-4147-A177-3AD203B41FA5}">
                          <a16:colId xmlns:a16="http://schemas.microsoft.com/office/drawing/2014/main" val="945828759"/>
                        </a:ext>
                      </a:extLst>
                    </a:gridCol>
                    <a:gridCol w="3065668">
                      <a:extLst>
                        <a:ext uri="{9D8B030D-6E8A-4147-A177-3AD203B41FA5}">
                          <a16:colId xmlns:a16="http://schemas.microsoft.com/office/drawing/2014/main" val="3610064107"/>
                        </a:ext>
                      </a:extLst>
                    </a:gridCol>
                  </a:tblGrid>
                  <a:tr h="353988">
                    <a:tc>
                      <a:txBody>
                        <a:bodyPr/>
                        <a:lstStyle/>
                        <a:p>
                          <a:r>
                            <a:rPr lang="zh-CN" altLang="en-US" dirty="0"/>
                            <a:t>方法</a:t>
                          </a:r>
                        </a:p>
                      </a:txBody>
                      <a:tcPr/>
                    </a:tc>
                    <a:tc>
                      <a:txBody>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r>
                                  <a:rPr lang="en-US" altLang="zh-CN" b="1" i="1" smtClean="0">
                                    <a:latin typeface="Cambria Math" panose="02040503050406030204" pitchFamily="18" charset="0"/>
                                  </a:rPr>
                                  <m:t>𝒙</m:t>
                                </m:r>
                              </m:oMath>
                            </m:oMathPara>
                          </a14:m>
                          <a:endParaRPr lang="zh-CN" altLang="en-US" dirty="0"/>
                        </a:p>
                      </a:txBody>
                      <a:tcPr/>
                    </a:tc>
                    <a:extLst>
                      <a:ext uri="{0D108BD9-81ED-4DB2-BD59-A6C34878D82A}">
                        <a16:rowId xmlns:a16="http://schemas.microsoft.com/office/drawing/2014/main" val="3586171152"/>
                      </a:ext>
                    </a:extLst>
                  </a:tr>
                  <a:tr h="353988">
                    <a:tc>
                      <a:txBody>
                        <a:bodyPr/>
                        <a:lstStyle/>
                        <a:p>
                          <a:r>
                            <a:rPr lang="zh-CN" altLang="en-US" dirty="0"/>
                            <a:t>直接法</a:t>
                          </a:r>
                        </a:p>
                      </a:txBody>
                      <a:tcPr/>
                    </a:tc>
                    <a:tc>
                      <a:txBody>
                        <a:bodyPr/>
                        <a:lstStyle/>
                        <a:p>
                          <a:r>
                            <a:rPr lang="zh-CN" altLang="en-US" dirty="0"/>
                            <a:t>消元：方阵</a:t>
                          </a:r>
                          <a14:m>
                            <m:oMath xmlns:m="http://schemas.openxmlformats.org/officeDocument/2006/math">
                              <m:r>
                                <a:rPr lang="en-US" altLang="zh-CN" b="0" i="1" smtClean="0">
                                  <a:latin typeface="Cambria Math" panose="02040503050406030204" pitchFamily="18" charset="0"/>
                                </a:rPr>
                                <m:t>𝐴</m:t>
                              </m:r>
                            </m:oMath>
                          </a14:m>
                          <a:r>
                            <a:rPr lang="zh-CN" altLang="en-US" dirty="0"/>
                            <a:t>（或</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𝐶𝐴</m:t>
                              </m:r>
                            </m:oMath>
                          </a14:m>
                          <a:r>
                            <a:rPr lang="zh-CN" altLang="en-US" dirty="0"/>
                            <a:t>）</a:t>
                          </a:r>
                          <a:endParaRPr lang="en-US" altLang="zh-CN" dirty="0"/>
                        </a:p>
                        <a:p>
                          <a:r>
                            <a:rPr lang="zh-CN" altLang="en-US" dirty="0"/>
                            <a:t>正交：矩阵</a:t>
                          </a:r>
                          <a14:m>
                            <m:oMath xmlns:m="http://schemas.openxmlformats.org/officeDocument/2006/math">
                              <m:r>
                                <a:rPr lang="en-US" altLang="zh-CN" b="0" i="1" smtClean="0">
                                  <a:latin typeface="Cambria Math" panose="02040503050406030204" pitchFamily="18" charset="0"/>
                                </a:rPr>
                                <m:t>𝐴</m:t>
                              </m:r>
                            </m:oMath>
                          </a14:m>
                          <a:endParaRPr lang="zh-CN" altLang="en-US" dirty="0"/>
                        </a:p>
                      </a:txBody>
                      <a:tcPr/>
                    </a:tc>
                    <a:tc>
                      <a:txBody>
                        <a:bodyPr/>
                        <a:lstStyle/>
                        <a:p>
                          <a:r>
                            <a:rPr lang="zh-CN" altLang="en-US" dirty="0"/>
                            <a:t>由平移的</a:t>
                          </a:r>
                          <a:r>
                            <a:rPr lang="en-US" altLang="zh-CN" dirty="0"/>
                            <a:t>QR</a:t>
                          </a:r>
                          <a:r>
                            <a:rPr lang="zh-CN" altLang="en-US" dirty="0"/>
                            <a:t>分解三对角化</a:t>
                          </a:r>
                        </a:p>
                      </a:txBody>
                      <a:tcPr/>
                    </a:tc>
                    <a:extLst>
                      <a:ext uri="{0D108BD9-81ED-4DB2-BD59-A6C34878D82A}">
                        <a16:rowId xmlns:a16="http://schemas.microsoft.com/office/drawing/2014/main" val="2366297888"/>
                      </a:ext>
                    </a:extLst>
                  </a:tr>
                  <a:tr h="353988">
                    <a:tc>
                      <a:txBody>
                        <a:bodyPr/>
                        <a:lstStyle/>
                        <a:p>
                          <a:r>
                            <a:rPr lang="zh-CN" altLang="en-US" dirty="0"/>
                            <a:t>半直接法</a:t>
                          </a:r>
                        </a:p>
                      </a:txBody>
                      <a:tcPr/>
                    </a:tc>
                    <a:tc>
                      <a:txBody>
                        <a:bodyPr/>
                        <a:lstStyle/>
                        <a:p>
                          <a:r>
                            <a:rPr lang="zh-CN" altLang="en-US" dirty="0"/>
                            <a:t>共轭梯度（预条件）</a:t>
                          </a:r>
                        </a:p>
                      </a:txBody>
                      <a:tcPr/>
                    </a:tc>
                    <a:tc>
                      <a:txBody>
                        <a:bodyPr/>
                        <a:lstStyle/>
                        <a:p>
                          <a:r>
                            <a:rPr lang="en-US" altLang="zh-CN" dirty="0" err="1"/>
                            <a:t>Lanczos</a:t>
                          </a:r>
                          <a:r>
                            <a:rPr lang="zh-CN" altLang="en-US" dirty="0"/>
                            <a:t>算法</a:t>
                          </a:r>
                        </a:p>
                      </a:txBody>
                      <a:tcPr/>
                    </a:tc>
                    <a:extLst>
                      <a:ext uri="{0D108BD9-81ED-4DB2-BD59-A6C34878D82A}">
                        <a16:rowId xmlns:a16="http://schemas.microsoft.com/office/drawing/2014/main" val="3709217571"/>
                      </a:ext>
                    </a:extLst>
                  </a:tr>
                  <a:tr h="353988">
                    <a:tc>
                      <a:txBody>
                        <a:bodyPr/>
                        <a:lstStyle/>
                        <a:p>
                          <a:r>
                            <a:rPr lang="zh-CN" altLang="en-US" dirty="0"/>
                            <a:t>迭代法</a:t>
                          </a:r>
                        </a:p>
                      </a:txBody>
                      <a:tcPr/>
                    </a:tc>
                    <a:tc>
                      <a:txBody>
                        <a:bodyPr/>
                        <a:lstStyle/>
                        <a:p>
                          <a:r>
                            <a:rPr lang="zh-CN" altLang="en-US" dirty="0"/>
                            <a:t>超松弛迭代法，多重网格</a:t>
                          </a:r>
                          <a:r>
                            <a:rPr lang="en-US" altLang="zh-CN" dirty="0"/>
                            <a:t>,</a:t>
                          </a:r>
                          <a14:m>
                            <m:oMath xmlns:m="http://schemas.openxmlformats.org/officeDocument/2006/math">
                              <m:r>
                                <a:rPr lang="en-US" altLang="zh-CN" b="0" i="1" smtClean="0">
                                  <a:latin typeface="Cambria Math" panose="02040503050406030204" pitchFamily="18" charset="0"/>
                                </a:rPr>
                                <m:t>⋯</m:t>
                              </m:r>
                            </m:oMath>
                          </a14:m>
                          <a:endParaRPr lang="zh-CN" altLang="en-US" dirty="0"/>
                        </a:p>
                      </a:txBody>
                      <a:tcPr/>
                    </a:tc>
                    <a:tc>
                      <a:txBody>
                        <a:bodyPr/>
                        <a:lstStyle/>
                        <a:p>
                          <a:r>
                            <a:rPr lang="zh-CN" altLang="en-US" dirty="0"/>
                            <a:t>幂法</a:t>
                          </a:r>
                        </a:p>
                      </a:txBody>
                      <a:tcPr/>
                    </a:tc>
                    <a:extLst>
                      <a:ext uri="{0D108BD9-81ED-4DB2-BD59-A6C34878D82A}">
                        <a16:rowId xmlns:a16="http://schemas.microsoft.com/office/drawing/2014/main" val="1037941957"/>
                      </a:ext>
                    </a:extLst>
                  </a:tr>
                </a:tbl>
              </a:graphicData>
            </a:graphic>
          </p:graphicFrame>
        </mc:Choice>
        <mc:Fallback xmlns="">
          <p:graphicFrame>
            <p:nvGraphicFramePr>
              <p:cNvPr id="5" name="表格 4">
                <a:extLst>
                  <a:ext uri="{FF2B5EF4-FFF2-40B4-BE49-F238E27FC236}">
                    <a16:creationId xmlns:a16="http://schemas.microsoft.com/office/drawing/2014/main" id="{2B93EFDE-E657-482A-AE5B-99C3516DC7A4}"/>
                  </a:ext>
                </a:extLst>
              </p:cNvPr>
              <p:cNvGraphicFramePr>
                <a:graphicFrameLocks noGrp="1"/>
              </p:cNvGraphicFramePr>
              <p:nvPr>
                <p:extLst>
                  <p:ext uri="{D42A27DB-BD31-4B8C-83A1-F6EECF244321}">
                    <p14:modId xmlns:p14="http://schemas.microsoft.com/office/powerpoint/2010/main" val="1629213905"/>
                  </p:ext>
                </p:extLst>
              </p:nvPr>
            </p:nvGraphicFramePr>
            <p:xfrm>
              <a:off x="1868556" y="5019371"/>
              <a:ext cx="8127999" cy="1737360"/>
            </p:xfrm>
            <a:graphic>
              <a:graphicData uri="http://schemas.openxmlformats.org/drawingml/2006/table">
                <a:tbl>
                  <a:tblPr firstRow="1" bandRow="1">
                    <a:tableStyleId>{5C22544A-7EE6-4342-B048-85BDC9FD1C3A}</a:tableStyleId>
                  </a:tblPr>
                  <a:tblGrid>
                    <a:gridCol w="1709531">
                      <a:extLst>
                        <a:ext uri="{9D8B030D-6E8A-4147-A177-3AD203B41FA5}">
                          <a16:colId xmlns:a16="http://schemas.microsoft.com/office/drawing/2014/main" val="4014148135"/>
                        </a:ext>
                      </a:extLst>
                    </a:gridCol>
                    <a:gridCol w="3352800">
                      <a:extLst>
                        <a:ext uri="{9D8B030D-6E8A-4147-A177-3AD203B41FA5}">
                          <a16:colId xmlns:a16="http://schemas.microsoft.com/office/drawing/2014/main" val="945828759"/>
                        </a:ext>
                      </a:extLst>
                    </a:gridCol>
                    <a:gridCol w="3065668">
                      <a:extLst>
                        <a:ext uri="{9D8B030D-6E8A-4147-A177-3AD203B41FA5}">
                          <a16:colId xmlns:a16="http://schemas.microsoft.com/office/drawing/2014/main" val="3610064107"/>
                        </a:ext>
                      </a:extLst>
                    </a:gridCol>
                  </a:tblGrid>
                  <a:tr h="365760">
                    <a:tc>
                      <a:txBody>
                        <a:bodyPr/>
                        <a:lstStyle/>
                        <a:p>
                          <a:r>
                            <a:rPr lang="zh-CN" altLang="en-US" dirty="0"/>
                            <a:t>方法</a:t>
                          </a:r>
                        </a:p>
                      </a:txBody>
                      <a:tcPr/>
                    </a:tc>
                    <a:tc>
                      <a:txBody>
                        <a:bodyPr/>
                        <a:lstStyle/>
                        <a:p>
                          <a:endParaRPr lang="zh-CN"/>
                        </a:p>
                      </a:txBody>
                      <a:tcPr>
                        <a:blipFill>
                          <a:blip r:embed="rId5"/>
                          <a:stretch>
                            <a:fillRect l="-51273" t="-8333" r="-92364" b="-401667"/>
                          </a:stretch>
                        </a:blipFill>
                      </a:tcPr>
                    </a:tc>
                    <a:tc>
                      <a:txBody>
                        <a:bodyPr/>
                        <a:lstStyle/>
                        <a:p>
                          <a:endParaRPr lang="zh-CN"/>
                        </a:p>
                      </a:txBody>
                      <a:tcPr>
                        <a:blipFill>
                          <a:blip r:embed="rId5"/>
                          <a:stretch>
                            <a:fillRect l="-165408" t="-8333" r="-994" b="-401667"/>
                          </a:stretch>
                        </a:blipFill>
                      </a:tcPr>
                    </a:tc>
                    <a:extLst>
                      <a:ext uri="{0D108BD9-81ED-4DB2-BD59-A6C34878D82A}">
                        <a16:rowId xmlns:a16="http://schemas.microsoft.com/office/drawing/2014/main" val="3586171152"/>
                      </a:ext>
                    </a:extLst>
                  </a:tr>
                  <a:tr h="640080">
                    <a:tc>
                      <a:txBody>
                        <a:bodyPr/>
                        <a:lstStyle/>
                        <a:p>
                          <a:r>
                            <a:rPr lang="zh-CN" altLang="en-US" dirty="0"/>
                            <a:t>直接法</a:t>
                          </a:r>
                        </a:p>
                      </a:txBody>
                      <a:tcPr/>
                    </a:tc>
                    <a:tc>
                      <a:txBody>
                        <a:bodyPr/>
                        <a:lstStyle/>
                        <a:p>
                          <a:endParaRPr lang="zh-CN"/>
                        </a:p>
                      </a:txBody>
                      <a:tcPr>
                        <a:blipFill>
                          <a:blip r:embed="rId5"/>
                          <a:stretch>
                            <a:fillRect l="-51273" t="-61321" r="-92364" b="-127358"/>
                          </a:stretch>
                        </a:blipFill>
                      </a:tcPr>
                    </a:tc>
                    <a:tc>
                      <a:txBody>
                        <a:bodyPr/>
                        <a:lstStyle/>
                        <a:p>
                          <a:r>
                            <a:rPr lang="zh-CN" altLang="en-US" dirty="0"/>
                            <a:t>由平移的</a:t>
                          </a:r>
                          <a:r>
                            <a:rPr lang="en-US" altLang="zh-CN" dirty="0"/>
                            <a:t>QR</a:t>
                          </a:r>
                          <a:r>
                            <a:rPr lang="zh-CN" altLang="en-US" dirty="0"/>
                            <a:t>分解三对角化</a:t>
                          </a:r>
                        </a:p>
                      </a:txBody>
                      <a:tcPr/>
                    </a:tc>
                    <a:extLst>
                      <a:ext uri="{0D108BD9-81ED-4DB2-BD59-A6C34878D82A}">
                        <a16:rowId xmlns:a16="http://schemas.microsoft.com/office/drawing/2014/main" val="2366297888"/>
                      </a:ext>
                    </a:extLst>
                  </a:tr>
                  <a:tr h="365760">
                    <a:tc>
                      <a:txBody>
                        <a:bodyPr/>
                        <a:lstStyle/>
                        <a:p>
                          <a:r>
                            <a:rPr lang="zh-CN" altLang="en-US" dirty="0"/>
                            <a:t>半直接法</a:t>
                          </a:r>
                        </a:p>
                      </a:txBody>
                      <a:tcPr/>
                    </a:tc>
                    <a:tc>
                      <a:txBody>
                        <a:bodyPr/>
                        <a:lstStyle/>
                        <a:p>
                          <a:r>
                            <a:rPr lang="zh-CN" altLang="en-US" dirty="0"/>
                            <a:t>共轭梯度（预条件）</a:t>
                          </a:r>
                        </a:p>
                      </a:txBody>
                      <a:tcPr/>
                    </a:tc>
                    <a:tc>
                      <a:txBody>
                        <a:bodyPr/>
                        <a:lstStyle/>
                        <a:p>
                          <a:r>
                            <a:rPr lang="en-US" altLang="zh-CN" dirty="0" err="1"/>
                            <a:t>Lanczos</a:t>
                          </a:r>
                          <a:r>
                            <a:rPr lang="zh-CN" altLang="en-US" dirty="0"/>
                            <a:t>算法</a:t>
                          </a:r>
                        </a:p>
                      </a:txBody>
                      <a:tcPr/>
                    </a:tc>
                    <a:extLst>
                      <a:ext uri="{0D108BD9-81ED-4DB2-BD59-A6C34878D82A}">
                        <a16:rowId xmlns:a16="http://schemas.microsoft.com/office/drawing/2014/main" val="3709217571"/>
                      </a:ext>
                    </a:extLst>
                  </a:tr>
                  <a:tr h="365760">
                    <a:tc>
                      <a:txBody>
                        <a:bodyPr/>
                        <a:lstStyle/>
                        <a:p>
                          <a:r>
                            <a:rPr lang="zh-CN" altLang="en-US" dirty="0"/>
                            <a:t>迭代法</a:t>
                          </a:r>
                        </a:p>
                      </a:txBody>
                      <a:tcPr/>
                    </a:tc>
                    <a:tc>
                      <a:txBody>
                        <a:bodyPr/>
                        <a:lstStyle/>
                        <a:p>
                          <a:endParaRPr lang="zh-CN"/>
                        </a:p>
                      </a:txBody>
                      <a:tcPr>
                        <a:blipFill>
                          <a:blip r:embed="rId5"/>
                          <a:stretch>
                            <a:fillRect l="-51273" t="-385000" r="-92364" b="-25000"/>
                          </a:stretch>
                        </a:blipFill>
                      </a:tcPr>
                    </a:tc>
                    <a:tc>
                      <a:txBody>
                        <a:bodyPr/>
                        <a:lstStyle/>
                        <a:p>
                          <a:r>
                            <a:rPr lang="zh-CN" altLang="en-US" dirty="0"/>
                            <a:t>幂法</a:t>
                          </a:r>
                        </a:p>
                      </a:txBody>
                      <a:tcPr/>
                    </a:tc>
                    <a:extLst>
                      <a:ext uri="{0D108BD9-81ED-4DB2-BD59-A6C34878D82A}">
                        <a16:rowId xmlns:a16="http://schemas.microsoft.com/office/drawing/2014/main" val="1037941957"/>
                      </a:ext>
                    </a:extLst>
                  </a:tr>
                </a:tbl>
              </a:graphicData>
            </a:graphic>
          </p:graphicFrame>
        </mc:Fallback>
      </mc:AlternateContent>
    </p:spTree>
    <p:extLst>
      <p:ext uri="{BB962C8B-B14F-4D97-AF65-F5344CB8AC3E}">
        <p14:creationId xmlns:p14="http://schemas.microsoft.com/office/powerpoint/2010/main" val="1910794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CE690CE-5D90-47F0-B9C0-A96D0E1257DB}"/>
                  </a:ext>
                </a:extLst>
              </p:cNvPr>
              <p:cNvSpPr>
                <a:spLocks noGrp="1"/>
              </p:cNvSpPr>
              <p:nvPr>
                <p:ph type="title"/>
              </p:nvPr>
            </p:nvSpPr>
            <p:spPr/>
            <p:txBody>
              <a:bodyPr/>
              <a:lstStyle/>
              <a:p>
                <a14:m>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a14:m>
                <a:r>
                  <a:rPr lang="zh-CN" altLang="en-US" dirty="0"/>
                  <a:t>的稳定性</a:t>
                </a:r>
              </a:p>
            </p:txBody>
          </p:sp>
        </mc:Choice>
        <mc:Fallback xmlns="">
          <p:sp>
            <p:nvSpPr>
              <p:cNvPr id="2" name="标题 1">
                <a:extLst>
                  <a:ext uri="{FF2B5EF4-FFF2-40B4-BE49-F238E27FC236}">
                    <a16:creationId xmlns:a16="http://schemas.microsoft.com/office/drawing/2014/main" id="{CCE690CE-5D90-47F0-B9C0-A96D0E1257DB}"/>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0533288-AF48-4F2D-8EC6-28FCB9DD72A5}"/>
                  </a:ext>
                </a:extLst>
              </p:cNvPr>
              <p:cNvSpPr>
                <a:spLocks noGrp="1"/>
              </p:cNvSpPr>
              <p:nvPr>
                <p:ph idx="1"/>
              </p:nvPr>
            </p:nvSpPr>
            <p:spPr/>
            <p:txBody>
              <a:bodyPr>
                <a:normAutofit fontScale="92500" lnSpcReduction="10000"/>
              </a:bodyPr>
              <a:lstStyle/>
              <a:p>
                <a:pPr>
                  <a:lnSpc>
                    <a:spcPct val="110000"/>
                  </a:lnSpc>
                </a:pPr>
                <a:r>
                  <a:rPr lang="zh-CN" altLang="en-US" dirty="0"/>
                  <a:t>解线性方程</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，一般采用数值求解，假设得到的解为</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oMath>
                </a14:m>
                <a:r>
                  <a:rPr lang="zh-CN" altLang="en-US" dirty="0"/>
                  <a:t>，此时与精确解</a:t>
                </a:r>
                <a14:m>
                  <m:oMath xmlns:m="http://schemas.openxmlformats.org/officeDocument/2006/math">
                    <m:r>
                      <a:rPr lang="en-US" altLang="zh-CN" b="0" i="1" smtClean="0">
                        <a:latin typeface="Cambria Math" panose="02040503050406030204" pitchFamily="18" charset="0"/>
                      </a:rPr>
                      <m:t>𝑥</m:t>
                    </m:r>
                  </m:oMath>
                </a14:m>
                <a:r>
                  <a:rPr lang="zh-CN" altLang="en-US" dirty="0"/>
                  <a:t>有误差，假设误差为</a:t>
                </a:r>
                <a14:m>
                  <m:oMath xmlns:m="http://schemas.openxmlformats.org/officeDocument/2006/math">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oMath>
                </a14:m>
                <a:endParaRPr lang="en-US" altLang="zh-CN" dirty="0"/>
              </a:p>
              <a:p>
                <a:pPr>
                  <a:lnSpc>
                    <a:spcPct val="110000"/>
                  </a:lnSpc>
                </a:pPr>
                <a:r>
                  <a:rPr lang="zh-CN" altLang="en-US" dirty="0"/>
                  <a:t>求解时</a:t>
                </a:r>
                <a14:m>
                  <m:oMath xmlns:m="http://schemas.openxmlformats.org/officeDocument/2006/math">
                    <m:r>
                      <a:rPr lang="en-US" altLang="zh-CN" b="0" i="1" smtClean="0">
                        <a:latin typeface="Cambria Math" panose="02040503050406030204" pitchFamily="18" charset="0"/>
                      </a:rPr>
                      <m:t>𝑥</m:t>
                    </m:r>
                  </m:oMath>
                </a14:m>
                <a:r>
                  <a:rPr lang="zh-CN" altLang="en-US" dirty="0"/>
                  <a:t>未知，此时假设残差为</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𝐴𝑒</m:t>
                    </m:r>
                  </m:oMath>
                </a14:m>
                <a:endParaRPr lang="en-US" altLang="zh-CN" dirty="0"/>
              </a:p>
              <a:p>
                <a:pPr>
                  <a:lnSpc>
                    <a:spcPct val="110000"/>
                  </a:lnSpc>
                </a:pPr>
                <a:r>
                  <a:rPr lang="zh-CN" altLang="en-US" dirty="0"/>
                  <a:t>例：</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1.01</m:t>
                              </m:r>
                            </m:e>
                            <m:e>
                              <m:r>
                                <a:rPr lang="en-US" altLang="zh-CN" b="0" i="1" smtClean="0">
                                  <a:latin typeface="Cambria Math" panose="02040503050406030204" pitchFamily="18" charset="0"/>
                                </a:rPr>
                                <m:t>0.99</m:t>
                              </m:r>
                            </m:e>
                          </m:mr>
                          <m:mr>
                            <m:e>
                              <m:r>
                                <a:rPr lang="en-US" altLang="zh-CN" b="0" i="1" smtClean="0">
                                  <a:latin typeface="Cambria Math" panose="02040503050406030204" pitchFamily="18" charset="0"/>
                                </a:rPr>
                                <m:t>0.99</m:t>
                              </m:r>
                            </m:e>
                            <m:e>
                              <m:r>
                                <a:rPr lang="en-US" altLang="zh-CN" b="0" i="1" smtClean="0">
                                  <a:latin typeface="Cambria Math" panose="02040503050406030204" pitchFamily="18" charset="0"/>
                                </a:rPr>
                                <m:t>1.01</m:t>
                              </m:r>
                            </m:e>
                          </m:mr>
                        </m:m>
                      </m:e>
                    </m:d>
                    <m:r>
                      <a:rPr lang="zh-CN" altLang="en-US" i="1">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mr>
                        </m:m>
                      </m:e>
                    </m:d>
                  </m:oMath>
                </a14:m>
                <a:endParaRPr lang="en-US" altLang="zh-CN" b="0" i="1" dirty="0">
                  <a:latin typeface="Cambria Math" panose="02040503050406030204" pitchFamily="18" charset="0"/>
                </a:endParaRPr>
              </a:p>
              <a:p>
                <a:pPr lvl="1">
                  <a:lnSpc>
                    <a:spcPct val="110000"/>
                  </a:lnSpc>
                </a:pPr>
                <a:r>
                  <a:rPr lang="zh-CN" altLang="en-US" b="0" dirty="0">
                    <a:latin typeface="Cambria Math" panose="02040503050406030204" pitchFamily="18" charset="0"/>
                  </a:rPr>
                  <a:t>显然解</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mr>
                        </m:m>
                      </m:e>
                    </m:d>
                  </m:oMath>
                </a14:m>
                <a:endParaRPr lang="en-US" altLang="zh-CN" b="0" dirty="0">
                  <a:latin typeface="Cambria Math" panose="02040503050406030204" pitchFamily="18" charset="0"/>
                </a:endParaRPr>
              </a:p>
              <a:p>
                <a:pPr>
                  <a:lnSpc>
                    <a:spcPct val="110000"/>
                  </a:lnSpc>
                </a:pPr>
                <a:r>
                  <a:rPr lang="zh-CN" altLang="en-US" dirty="0"/>
                  <a:t>假设计算得到的解</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m>
                          <m:mPr>
                            <m:plcHide m:val="on"/>
                            <m:mcs>
                              <m:mc>
                                <m:mcPr>
                                  <m:count m:val="1"/>
                                  <m:mcJc m:val="center"/>
                                </m:mcPr>
                              </m:mc>
                            </m:mcs>
                            <m:ctrlPr>
                              <a:rPr lang="en-US" altLang="zh-CN" b="0" i="1" dirty="0" smtClean="0">
                                <a:latin typeface="Cambria Math" panose="02040503050406030204" pitchFamily="18" charset="0"/>
                              </a:rPr>
                            </m:ctrlPr>
                          </m:mPr>
                          <m:mr>
                            <m:e>
                              <m:r>
                                <a:rPr lang="en-US" altLang="zh-CN" b="0" i="1" dirty="0" smtClean="0">
                                  <a:latin typeface="Cambria Math" panose="02040503050406030204" pitchFamily="18" charset="0"/>
                                </a:rPr>
                                <m:t>1.01</m:t>
                              </m:r>
                            </m:e>
                          </m:mr>
                          <m:mr>
                            <m:e>
                              <m:r>
                                <a:rPr lang="en-US" altLang="zh-CN" b="0" i="1" dirty="0" smtClean="0">
                                  <a:latin typeface="Cambria Math" panose="02040503050406030204" pitchFamily="18" charset="0"/>
                                </a:rPr>
                                <m:t>1.01</m:t>
                              </m:r>
                            </m:e>
                          </m:mr>
                        </m:m>
                      </m:e>
                    </m:d>
                  </m:oMath>
                </a14:m>
                <a:r>
                  <a:rPr lang="zh-CN" altLang="en-US" dirty="0"/>
                  <a:t>，则误差</a:t>
                </a:r>
                <a14:m>
                  <m:oMath xmlns:m="http://schemas.openxmlformats.org/officeDocument/2006/math">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−0.01</m:t>
                              </m:r>
                            </m:e>
                          </m:mr>
                          <m:mr>
                            <m:e>
                              <m:r>
                                <a:rPr lang="en-US" altLang="zh-CN" b="0" i="1" smtClean="0">
                                  <a:latin typeface="Cambria Math" panose="02040503050406030204" pitchFamily="18" charset="0"/>
                                </a:rPr>
                                <m:t>−0.01</m:t>
                              </m:r>
                            </m:e>
                          </m:mr>
                        </m:m>
                      </m:e>
                    </m:d>
                  </m:oMath>
                </a14:m>
                <a:r>
                  <a:rPr lang="en-US" altLang="zh-CN" dirty="0"/>
                  <a:t>,</a:t>
                </a:r>
                <a:r>
                  <a:rPr lang="zh-CN" altLang="en-US" dirty="0"/>
                  <a:t>因此残差</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mr>
                        </m:m>
                      </m:e>
                    </m:d>
                    <m:r>
                      <a:rPr lang="en-US" altLang="zh-CN" b="0" i="1" smtClean="0">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2</m:t>
                              </m:r>
                              <m:r>
                                <a:rPr lang="en-US" altLang="zh-CN" b="0" i="1" smtClean="0">
                                  <a:latin typeface="Cambria Math" panose="02040503050406030204" pitchFamily="18" charset="0"/>
                                </a:rPr>
                                <m:t>.02</m:t>
                              </m:r>
                            </m:e>
                          </m:mr>
                          <m:mr>
                            <m:e>
                              <m:r>
                                <a:rPr lang="en-US" altLang="zh-CN" i="1">
                                  <a:latin typeface="Cambria Math" panose="02040503050406030204" pitchFamily="18" charset="0"/>
                                </a:rPr>
                                <m:t>2</m:t>
                              </m:r>
                              <m:r>
                                <a:rPr lang="en-US" altLang="zh-CN" b="0" i="1" smtClean="0">
                                  <a:latin typeface="Cambria Math" panose="02040503050406030204" pitchFamily="18" charset="0"/>
                                </a:rPr>
                                <m:t>.02</m:t>
                              </m:r>
                            </m:e>
                          </m:mr>
                        </m:m>
                      </m:e>
                    </m:d>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−0.0</m:t>
                              </m:r>
                              <m:r>
                                <a:rPr lang="en-US" altLang="zh-CN" b="0" i="1" smtClean="0">
                                  <a:latin typeface="Cambria Math" panose="02040503050406030204" pitchFamily="18" charset="0"/>
                                </a:rPr>
                                <m:t>2</m:t>
                              </m:r>
                            </m:e>
                          </m:mr>
                          <m:mr>
                            <m:e>
                              <m:r>
                                <a:rPr lang="en-US" altLang="zh-CN" i="1">
                                  <a:latin typeface="Cambria Math" panose="02040503050406030204" pitchFamily="18" charset="0"/>
                                </a:rPr>
                                <m:t>−0.0</m:t>
                              </m:r>
                              <m:r>
                                <a:rPr lang="en-US" altLang="zh-CN" b="0" i="1" smtClean="0">
                                  <a:latin typeface="Cambria Math" panose="02040503050406030204" pitchFamily="18" charset="0"/>
                                </a:rPr>
                                <m:t>2</m:t>
                              </m:r>
                            </m:e>
                          </m:mr>
                        </m:m>
                      </m:e>
                    </m:d>
                  </m:oMath>
                </a14:m>
                <a:r>
                  <a:rPr lang="en-US" altLang="zh-CN" dirty="0"/>
                  <a:t>,</a:t>
                </a:r>
                <a:r>
                  <a:rPr lang="zh-CN" altLang="en-US" dirty="0"/>
                  <a:t>结果不错！</a:t>
                </a:r>
              </a:p>
            </p:txBody>
          </p:sp>
        </mc:Choice>
        <mc:Fallback xmlns="">
          <p:sp>
            <p:nvSpPr>
              <p:cNvPr id="3" name="内容占位符 2">
                <a:extLst>
                  <a:ext uri="{FF2B5EF4-FFF2-40B4-BE49-F238E27FC236}">
                    <a16:creationId xmlns:a16="http://schemas.microsoft.com/office/drawing/2014/main" id="{70533288-AF48-4F2D-8EC6-28FCB9DD72A5}"/>
                  </a:ext>
                </a:extLst>
              </p:cNvPr>
              <p:cNvSpPr>
                <a:spLocks noGrp="1" noRot="1" noChangeAspect="1" noMove="1" noResize="1" noEditPoints="1" noAdjustHandles="1" noChangeArrowheads="1" noChangeShapeType="1" noTextEdit="1"/>
              </p:cNvSpPr>
              <p:nvPr>
                <p:ph idx="1"/>
              </p:nvPr>
            </p:nvSpPr>
            <p:spPr>
              <a:blipFill>
                <a:blip r:embed="rId3"/>
                <a:stretch>
                  <a:fillRect l="-928" t="-112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E59C360-F7F4-4112-8F27-1A6691B181A4}"/>
              </a:ext>
            </a:extLst>
          </p:cNvPr>
          <p:cNvSpPr txBox="1"/>
          <p:nvPr/>
        </p:nvSpPr>
        <p:spPr>
          <a:xfrm>
            <a:off x="7881731" y="681037"/>
            <a:ext cx="3313043" cy="646331"/>
          </a:xfrm>
          <a:prstGeom prst="rect">
            <a:avLst/>
          </a:prstGeom>
          <a:noFill/>
        </p:spPr>
        <p:txBody>
          <a:bodyPr wrap="square" rtlCol="0">
            <a:spAutoFit/>
          </a:bodyPr>
          <a:lstStyle/>
          <a:p>
            <a:r>
              <a:rPr lang="zh-CN" altLang="en-US" dirty="0">
                <a:solidFill>
                  <a:srgbClr val="0000CC"/>
                </a:solidFill>
              </a:rPr>
              <a:t>基本方法：高斯消元法，左乘基本矩阵，转化为上三角矩阵</a:t>
            </a:r>
          </a:p>
        </p:txBody>
      </p:sp>
    </p:spTree>
    <p:extLst>
      <p:ext uri="{BB962C8B-B14F-4D97-AF65-F5344CB8AC3E}">
        <p14:creationId xmlns:p14="http://schemas.microsoft.com/office/powerpoint/2010/main" val="413701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D1B4D0B-E9E7-46E4-BE1E-766A66F6A625}"/>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𝑨𝒙</m:t>
                    </m:r>
                    <m:r>
                      <a:rPr lang="en-US" altLang="zh-CN" i="1">
                        <a:latin typeface="Cambria Math" panose="02040503050406030204" pitchFamily="18" charset="0"/>
                      </a:rPr>
                      <m:t>=</m:t>
                    </m:r>
                    <m:r>
                      <a:rPr lang="en-US" altLang="zh-CN" i="1">
                        <a:latin typeface="Cambria Math" panose="02040503050406030204" pitchFamily="18" charset="0"/>
                      </a:rPr>
                      <m:t>𝒃</m:t>
                    </m:r>
                  </m:oMath>
                </a14:m>
                <a:r>
                  <a:rPr lang="zh-CN" altLang="en-US" dirty="0"/>
                  <a:t>的稳定性</a:t>
                </a:r>
              </a:p>
            </p:txBody>
          </p:sp>
        </mc:Choice>
        <mc:Fallback xmlns="">
          <p:sp>
            <p:nvSpPr>
              <p:cNvPr id="2" name="标题 1">
                <a:extLst>
                  <a:ext uri="{FF2B5EF4-FFF2-40B4-BE49-F238E27FC236}">
                    <a16:creationId xmlns:a16="http://schemas.microsoft.com/office/drawing/2014/main" id="{5D1B4D0B-E9E7-46E4-BE1E-766A66F6A625}"/>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FF3D5DA-FEFE-4A61-A598-673A19EA2C28}"/>
                  </a:ext>
                </a:extLst>
              </p:cNvPr>
              <p:cNvSpPr>
                <a:spLocks noGrp="1"/>
              </p:cNvSpPr>
              <p:nvPr>
                <p:ph idx="1"/>
              </p:nvPr>
            </p:nvSpPr>
            <p:spPr>
              <a:xfrm>
                <a:off x="838200" y="1825625"/>
                <a:ext cx="10515600" cy="4921404"/>
              </a:xfrm>
            </p:spPr>
            <p:txBody>
              <a:bodyPr>
                <a:normAutofit fontScale="70000" lnSpcReduction="20000"/>
              </a:bodyPr>
              <a:lstStyle/>
              <a:p>
                <a:pPr>
                  <a:lnSpc>
                    <a:spcPct val="120000"/>
                  </a:lnSpc>
                </a:pPr>
                <a:r>
                  <a:rPr lang="zh-CN" altLang="en-US" dirty="0"/>
                  <a:t>现在假设</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m>
                          <m:mPr>
                            <m:plcHide m:val="on"/>
                            <m:mcs>
                              <m:mc>
                                <m:mcPr>
                                  <m:count m:val="1"/>
                                  <m:mcJc m:val="center"/>
                                </m:mcPr>
                              </m:mc>
                            </m:mcs>
                            <m:ctrlPr>
                              <a:rPr lang="en-US" altLang="zh-CN" b="0" i="1" dirty="0" smtClean="0">
                                <a:latin typeface="Cambria Math" panose="02040503050406030204" pitchFamily="18" charset="0"/>
                              </a:rPr>
                            </m:ctrlPr>
                          </m:mPr>
                          <m:mr>
                            <m:e>
                              <m:r>
                                <a:rPr lang="en-US" altLang="zh-CN" b="0" i="1" dirty="0" smtClean="0">
                                  <a:latin typeface="Cambria Math" panose="02040503050406030204" pitchFamily="18" charset="0"/>
                                </a:rPr>
                                <m:t>2</m:t>
                              </m:r>
                            </m:e>
                          </m:mr>
                          <m:mr>
                            <m:e>
                              <m:r>
                                <a:rPr lang="en-US" altLang="zh-CN" b="0" i="1" dirty="0" smtClean="0">
                                  <a:latin typeface="Cambria Math" panose="02040503050406030204" pitchFamily="18" charset="0"/>
                                </a:rPr>
                                <m:t>0</m:t>
                              </m:r>
                            </m:e>
                          </m:mr>
                        </m:m>
                      </m:e>
                    </m:d>
                  </m:oMath>
                </a14:m>
                <a:r>
                  <a:rPr lang="en-US" altLang="zh-CN" dirty="0"/>
                  <a:t>,</a:t>
                </a:r>
                <a:r>
                  <a:rPr lang="zh-CN" altLang="en-US" dirty="0"/>
                  <a:t>这个解显然不是一个好解。其误差为</a:t>
                </a:r>
                <a14:m>
                  <m:oMath xmlns:m="http://schemas.openxmlformats.org/officeDocument/2006/math">
                    <m:r>
                      <a:rPr lang="en-US" altLang="zh-CN" b="0" i="1" smtClean="0">
                        <a:latin typeface="Cambria Math" panose="02040503050406030204" pitchFamily="18" charset="0"/>
                      </a:rPr>
                      <m:t>𝑒</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mr>
                        </m:m>
                      </m:e>
                    </m:d>
                  </m:oMath>
                </a14:m>
                <a:r>
                  <a:rPr lang="en-US" altLang="zh-CN" dirty="0"/>
                  <a:t>,</a:t>
                </a:r>
                <a:r>
                  <a:rPr lang="zh-CN" altLang="en-US" dirty="0"/>
                  <a:t>这已经很大了，此时残差</a:t>
                </a:r>
                <a14:m>
                  <m:oMath xmlns:m="http://schemas.openxmlformats.org/officeDocument/2006/math">
                    <m:r>
                      <a:rPr lang="en-US" altLang="zh-CN" b="0" i="1" smtClean="0">
                        <a:latin typeface="Cambria Math" panose="02040503050406030204" pitchFamily="18" charset="0"/>
                      </a:rPr>
                      <m:t>𝑟</m:t>
                    </m:r>
                    <m:r>
                      <a:rPr lang="en-US" altLang="zh-CN" b="0" i="0" smtClean="0">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𝐴</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2</m:t>
                              </m:r>
                            </m:e>
                          </m:mr>
                          <m:mr>
                            <m:e>
                              <m:r>
                                <a:rPr lang="en-US" altLang="zh-CN" i="1">
                                  <a:latin typeface="Cambria Math" panose="02040503050406030204" pitchFamily="18" charset="0"/>
                                </a:rPr>
                                <m:t>2</m:t>
                              </m:r>
                            </m:e>
                          </m:mr>
                        </m:m>
                      </m:e>
                    </m:d>
                    <m:r>
                      <a:rPr lang="en-US" altLang="zh-CN" i="1">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2.02</m:t>
                              </m:r>
                            </m:e>
                          </m:mr>
                          <m:mr>
                            <m:e>
                              <m:r>
                                <a:rPr lang="en-US" altLang="zh-CN" b="0" i="1" smtClean="0">
                                  <a:latin typeface="Cambria Math" panose="02040503050406030204" pitchFamily="18" charset="0"/>
                                </a:rPr>
                                <m:t>1.98</m:t>
                              </m:r>
                            </m:e>
                          </m:mr>
                        </m:m>
                      </m:e>
                    </m:d>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−0.02</m:t>
                              </m:r>
                            </m:e>
                          </m:mr>
                          <m:mr>
                            <m:e>
                              <m:r>
                                <a:rPr lang="en-US" altLang="zh-CN" i="1">
                                  <a:latin typeface="Cambria Math" panose="02040503050406030204" pitchFamily="18" charset="0"/>
                                </a:rPr>
                                <m:t>0.02</m:t>
                              </m:r>
                            </m:e>
                          </m:mr>
                        </m:m>
                      </m:e>
                    </m:d>
                  </m:oMath>
                </a14:m>
                <a:endParaRPr lang="en-US" altLang="zh-CN" dirty="0"/>
              </a:p>
              <a:p>
                <a:pPr lvl="1">
                  <a:lnSpc>
                    <a:spcPct val="120000"/>
                  </a:lnSpc>
                </a:pPr>
                <a:r>
                  <a:rPr lang="zh-CN" altLang="en-US" dirty="0"/>
                  <a:t>看起来残差也足够小，但看起来残差对于解的精度并没有很好的指示作用！</a:t>
                </a:r>
                <a:endParaRPr lang="en-US" altLang="zh-CN" dirty="0"/>
              </a:p>
              <a:p>
                <a:pPr>
                  <a:lnSpc>
                    <a:spcPct val="120000"/>
                  </a:lnSpc>
                </a:pPr>
                <a:r>
                  <a:rPr lang="zh-CN" altLang="en-US" dirty="0"/>
                  <a:t>进一步，修改方程的右端项</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mr>
                        </m:m>
                      </m:e>
                    </m:d>
                    <m:r>
                      <a:rPr lang="zh-CN" altLang="en-US" i="1">
                        <a:latin typeface="Cambria Math" panose="02040503050406030204" pitchFamily="18" charset="0"/>
                      </a:rPr>
                      <m:t>，</m:t>
                    </m:r>
                  </m:oMath>
                </a14:m>
                <a:r>
                  <a:rPr lang="zh-CN" altLang="en-US" dirty="0"/>
                  <a:t>此时精确解为</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100</m:t>
                              </m:r>
                            </m:e>
                          </m:mr>
                          <m:mr>
                            <m:e>
                              <m:r>
                                <a:rPr lang="en-US" altLang="zh-CN" b="0" i="1" smtClean="0">
                                  <a:latin typeface="Cambria Math" panose="02040503050406030204" pitchFamily="18" charset="0"/>
                                </a:rPr>
                                <m:t>−100</m:t>
                              </m:r>
                            </m:e>
                          </m:mr>
                        </m:m>
                      </m:e>
                    </m:d>
                    <m:r>
                      <a:rPr lang="zh-CN" altLang="en-US" i="1">
                        <a:latin typeface="Cambria Math" panose="02040503050406030204" pitchFamily="18" charset="0"/>
                      </a:rPr>
                      <m:t>，</m:t>
                    </m:r>
                  </m:oMath>
                </a14:m>
                <a:r>
                  <a:rPr lang="zh-CN" altLang="en-US" dirty="0"/>
                  <a:t>再来看看上述的分析</a:t>
                </a:r>
                <a:endParaRPr lang="en-US" altLang="zh-CN" dirty="0"/>
              </a:p>
              <a:p>
                <a:pPr lvl="1">
                  <a:lnSpc>
                    <a:spcPct val="120000"/>
                  </a:lnSpc>
                </a:pPr>
                <a:r>
                  <a:rPr lang="zh-CN" altLang="en-US" dirty="0"/>
                  <a:t>假设计算得到解</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m>
                          <m:mPr>
                            <m:plcHide m:val="on"/>
                            <m:mcs>
                              <m:mc>
                                <m:mcPr>
                                  <m:count m:val="1"/>
                                  <m:mcJc m:val="center"/>
                                </m:mcPr>
                              </m:mc>
                            </m:mcs>
                            <m:ctrlPr>
                              <a:rPr lang="en-US" altLang="zh-CN" b="0" i="1" dirty="0" smtClean="0">
                                <a:latin typeface="Cambria Math" panose="02040503050406030204" pitchFamily="18" charset="0"/>
                              </a:rPr>
                            </m:ctrlPr>
                          </m:mPr>
                          <m:mr>
                            <m:e>
                              <m:r>
                                <a:rPr lang="en-US" altLang="zh-CN" b="0" i="1" dirty="0" smtClean="0">
                                  <a:latin typeface="Cambria Math" panose="02040503050406030204" pitchFamily="18" charset="0"/>
                                </a:rPr>
                                <m:t>101</m:t>
                              </m:r>
                            </m:e>
                          </m:mr>
                          <m:mr>
                            <m:e>
                              <m:r>
                                <a:rPr lang="en-US" altLang="zh-CN" b="0" i="1" dirty="0" smtClean="0">
                                  <a:latin typeface="Cambria Math" panose="02040503050406030204" pitchFamily="18" charset="0"/>
                                </a:rPr>
                                <m:t>−99</m:t>
                              </m:r>
                            </m:e>
                          </m:mr>
                        </m:m>
                      </m:e>
                    </m:d>
                    <m:r>
                      <a:rPr lang="zh-CN" altLang="en-US" i="1" dirty="0">
                        <a:latin typeface="Cambria Math" panose="02040503050406030204" pitchFamily="18" charset="0"/>
                      </a:rPr>
                      <m:t>，</m:t>
                    </m:r>
                  </m:oMath>
                </a14:m>
                <a:r>
                  <a:rPr lang="zh-CN" altLang="en-US" dirty="0"/>
                  <a:t>这时误差</a:t>
                </a:r>
                <a14:m>
                  <m:oMath xmlns:m="http://schemas.openxmlformats.org/officeDocument/2006/math">
                    <m:r>
                      <a:rPr lang="en-US" altLang="zh-CN" b="0" i="1" smtClean="0">
                        <a:latin typeface="Cambria Math" panose="02040503050406030204" pitchFamily="18" charset="0"/>
                      </a:rPr>
                      <m:t>𝑒</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mr>
                        </m:m>
                      </m:e>
                    </m:d>
                    <m:r>
                      <a:rPr lang="zh-CN" altLang="en-US" i="1">
                        <a:latin typeface="Cambria Math" panose="02040503050406030204" pitchFamily="18" charset="0"/>
                      </a:rPr>
                      <m:t>，</m:t>
                    </m:r>
                  </m:oMath>
                </a14:m>
                <a:r>
                  <a:rPr lang="zh-CN" altLang="en-US" dirty="0"/>
                  <a:t>也比较小</a:t>
                </a:r>
                <a:endParaRPr lang="en-US" altLang="zh-CN" dirty="0"/>
              </a:p>
              <a:p>
                <a:pPr lvl="1">
                  <a:lnSpc>
                    <a:spcPct val="120000"/>
                  </a:lnSpc>
                </a:pPr>
                <a:r>
                  <a:rPr lang="zh-CN" altLang="en-US" dirty="0"/>
                  <a:t>但是残差</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mr>
                        </m:m>
                      </m:e>
                    </m:d>
                    <m:r>
                      <a:rPr lang="en-US" altLang="zh-CN" b="0" i="1" smtClean="0">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0</m:t>
                              </m:r>
                            </m:e>
                          </m:mr>
                        </m:m>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m:t>
                              </m:r>
                              <m:r>
                                <a:rPr lang="en-US" altLang="zh-CN" i="1">
                                  <a:latin typeface="Cambria Math" panose="02040503050406030204" pitchFamily="18" charset="0"/>
                                </a:rPr>
                                <m:t>2</m:t>
                              </m:r>
                            </m:e>
                          </m:mr>
                          <m:mr>
                            <m:e>
                              <m:r>
                                <a:rPr lang="en-US" altLang="zh-CN" i="1">
                                  <a:latin typeface="Cambria Math" panose="02040503050406030204" pitchFamily="18" charset="0"/>
                                </a:rPr>
                                <m:t>−2</m:t>
                              </m:r>
                            </m:e>
                          </m:mr>
                        </m:m>
                      </m:e>
                    </m:d>
                  </m:oMath>
                </a14:m>
                <a:r>
                  <a:rPr lang="en-US" altLang="zh-CN" dirty="0"/>
                  <a:t>,</a:t>
                </a:r>
                <a:r>
                  <a:rPr lang="zh-CN" altLang="en-US" dirty="0"/>
                  <a:t>这相对来说已经比较大了，进一步说明残差对解的精度并没有提供有用信息？</a:t>
                </a:r>
                <a:endParaRPr lang="en-US" altLang="zh-CN" dirty="0"/>
              </a:p>
              <a:p>
                <a:pPr>
                  <a:lnSpc>
                    <a:spcPct val="120000"/>
                  </a:lnSpc>
                </a:pPr>
                <a:r>
                  <a:rPr lang="zh-CN" altLang="en-US" dirty="0"/>
                  <a:t>为什么？</a:t>
                </a:r>
                <a:endParaRPr lang="en-US" altLang="zh-CN" dirty="0"/>
              </a:p>
              <a:p>
                <a:pPr lvl="1">
                  <a:lnSpc>
                    <a:spcPct val="120000"/>
                  </a:lnSpc>
                </a:pPr>
                <a:r>
                  <a:rPr lang="zh-CN" altLang="en-US" dirty="0"/>
                  <a:t>系数矩阵</a:t>
                </a:r>
                <a14:m>
                  <m:oMath xmlns:m="http://schemas.openxmlformats.org/officeDocument/2006/math">
                    <m:r>
                      <a:rPr lang="en-US" altLang="zh-CN" b="0" i="1" smtClean="0">
                        <a:latin typeface="Cambria Math" panose="02040503050406030204" pitchFamily="18" charset="0"/>
                      </a:rPr>
                      <m:t>𝐴</m:t>
                    </m:r>
                  </m:oMath>
                </a14:m>
                <a:r>
                  <a:rPr lang="zh-CN" altLang="en-US" dirty="0"/>
                  <a:t>的条件数差，称为病态的（</a:t>
                </a:r>
                <a:r>
                  <a:rPr lang="en-US" altLang="zh-CN" dirty="0"/>
                  <a:t>ill-conditional</a:t>
                </a:r>
                <a:r>
                  <a:rPr lang="zh-CN" altLang="en-US" dirty="0"/>
                  <a:t>）</a:t>
                </a:r>
                <a:endParaRPr lang="en-US" altLang="zh-CN" dirty="0"/>
              </a:p>
              <a:p>
                <a:pPr lvl="1">
                  <a:lnSpc>
                    <a:spcPct val="120000"/>
                  </a:lnSpc>
                </a:pPr>
                <a:r>
                  <a:rPr lang="zh-CN" altLang="en-US" dirty="0"/>
                  <a:t>意思右端项稍有扰动，则解会发生很大的变化，也就是解不稳定！</a:t>
                </a:r>
              </a:p>
            </p:txBody>
          </p:sp>
        </mc:Choice>
        <mc:Fallback xmlns="">
          <p:sp>
            <p:nvSpPr>
              <p:cNvPr id="3" name="内容占位符 2">
                <a:extLst>
                  <a:ext uri="{FF2B5EF4-FFF2-40B4-BE49-F238E27FC236}">
                    <a16:creationId xmlns:a16="http://schemas.microsoft.com/office/drawing/2014/main" id="{8FF3D5DA-FEFE-4A61-A598-673A19EA2C28}"/>
                  </a:ext>
                </a:extLst>
              </p:cNvPr>
              <p:cNvSpPr>
                <a:spLocks noGrp="1" noRot="1" noChangeAspect="1" noMove="1" noResize="1" noEditPoints="1" noAdjustHandles="1" noChangeArrowheads="1" noChangeShapeType="1" noTextEdit="1"/>
              </p:cNvSpPr>
              <p:nvPr>
                <p:ph idx="1"/>
              </p:nvPr>
            </p:nvSpPr>
            <p:spPr>
              <a:xfrm>
                <a:off x="838200" y="1825625"/>
                <a:ext cx="10515600" cy="4921404"/>
              </a:xfrm>
              <a:blipFill>
                <a:blip r:embed="rId3"/>
                <a:stretch>
                  <a:fillRect l="-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885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B85936D-3974-4A76-9910-6A14D03CBD8A}"/>
                  </a:ext>
                </a:extLst>
              </p:cNvPr>
              <p:cNvSpPr>
                <a:spLocks noGrp="1"/>
              </p:cNvSpPr>
              <p:nvPr>
                <p:ph type="title"/>
              </p:nvPr>
            </p:nvSpPr>
            <p:spPr/>
            <p:txBody>
              <a:bodyPr/>
              <a:lstStyle/>
              <a:p>
                <a14:m>
                  <m:oMath xmlns:m="http://schemas.openxmlformats.org/officeDocument/2006/math">
                    <m:r>
                      <a:rPr lang="zh-CN" altLang="en-US" i="1" smtClean="0">
                        <a:latin typeface="Cambria Math" panose="02040503050406030204" pitchFamily="18" charset="0"/>
                      </a:rPr>
                      <m:t>矩阵</m:t>
                    </m:r>
                  </m:oMath>
                </a14:m>
                <a:r>
                  <a:rPr lang="zh-CN" altLang="en-US" dirty="0"/>
                  <a:t>的条件数</a:t>
                </a:r>
              </a:p>
            </p:txBody>
          </p:sp>
        </mc:Choice>
        <mc:Fallback xmlns="">
          <p:sp>
            <p:nvSpPr>
              <p:cNvPr id="2" name="标题 1">
                <a:extLst>
                  <a:ext uri="{FF2B5EF4-FFF2-40B4-BE49-F238E27FC236}">
                    <a16:creationId xmlns:a16="http://schemas.microsoft.com/office/drawing/2014/main" id="{7B85936D-3974-4A76-9910-6A14D03CBD8A}"/>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36165DF-420F-4A6F-A02B-9BE3D733AFFE}"/>
                  </a:ext>
                </a:extLst>
              </p:cNvPr>
              <p:cNvSpPr>
                <a:spLocks noGrp="1"/>
              </p:cNvSpPr>
              <p:nvPr>
                <p:ph idx="1"/>
              </p:nvPr>
            </p:nvSpPr>
            <p:spPr/>
            <p:txBody>
              <a:bodyPr/>
              <a:lstStyle/>
              <a:p>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𝑒</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𝑏</m:t>
                        </m:r>
                      </m:e>
                    </m:acc>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𝑏</m:t>
                            </m:r>
                          </m:e>
                        </m:acc>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𝑏</m:t>
                        </m:r>
                      </m:e>
                    </m:acc>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𝑟</m:t>
                    </m:r>
                    <m:r>
                      <m:rPr>
                        <m:lit/>
                      </m:rPr>
                      <a:rPr lang="en-US" altLang="zh-CN" b="0" i="1" smtClean="0">
                        <a:latin typeface="Cambria Math" panose="02040503050406030204" pitchFamily="18" charset="0"/>
                      </a:rPr>
                      <m:t>||</m:t>
                    </m:r>
                  </m:oMath>
                </a14:m>
                <a:endParaRPr lang="en-US" altLang="zh-CN" b="0" dirty="0"/>
              </a:p>
              <a:p>
                <a:r>
                  <a:rPr lang="zh-CN" altLang="en-US" dirty="0"/>
                  <a:t>因此，绝对误差</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𝑒</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𝑟</m:t>
                    </m:r>
                    <m:r>
                      <m:rPr>
                        <m:lit/>
                      </m:rPr>
                      <a:rPr lang="en-US" altLang="zh-CN" b="0" i="1" smtClean="0">
                        <a:latin typeface="Cambria Math" panose="02040503050406030204" pitchFamily="18" charset="0"/>
                      </a:rPr>
                      <m:t>||</m:t>
                    </m:r>
                  </m:oMath>
                </a14:m>
                <a:endParaRPr lang="en-US" altLang="zh-CN" dirty="0"/>
              </a:p>
              <a:p>
                <a:r>
                  <a:rPr lang="zh-CN" altLang="en-US" dirty="0"/>
                  <a:t>但经常采用相对误差来衡量</a:t>
                </a:r>
                <a:endParaRPr lang="en-US" altLang="zh-CN" dirty="0"/>
              </a:p>
              <a:p>
                <a:pPr lvl="1"/>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𝑒</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𝑟</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m:rPr>
                            <m:lit/>
                          </m:rPr>
                          <a:rPr lang="en-US" altLang="zh-CN" b="0" i="1" smtClean="0">
                            <a:latin typeface="Cambria Math" panose="02040503050406030204" pitchFamily="18" charset="0"/>
                          </a:rPr>
                          <m:t>||</m:t>
                        </m:r>
                      </m:num>
                      <m:den>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𝑏</m:t>
                        </m:r>
                        <m:r>
                          <m:rPr>
                            <m:lit/>
                          </m:rP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𝑟</m:t>
                        </m:r>
                        <m:r>
                          <m:rPr>
                            <m:lit/>
                          </m:rPr>
                          <a:rPr lang="en-US" altLang="zh-CN" b="0" i="1" smtClean="0">
                            <a:latin typeface="Cambria Math" panose="02040503050406030204" pitchFamily="18" charset="0"/>
                          </a:rPr>
                          <m:t>||</m:t>
                        </m:r>
                      </m:num>
                      <m:den>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𝑏</m:t>
                        </m:r>
                        <m:r>
                          <m:rPr>
                            <m:lit/>
                          </m:rPr>
                          <a:rPr lang="en-US" altLang="zh-CN" b="0" i="1" smtClean="0">
                            <a:latin typeface="Cambria Math" panose="02040503050406030204" pitchFamily="18" charset="0"/>
                          </a:rPr>
                          <m:t>||</m:t>
                        </m:r>
                      </m:den>
                    </m:f>
                  </m:oMath>
                </a14:m>
                <a:endParaRPr lang="en-US" altLang="zh-CN" dirty="0"/>
              </a:p>
              <a:p>
                <a:pPr lvl="1"/>
                <a:r>
                  <a:rPr lang="zh-CN" altLang="en-US" dirty="0"/>
                  <a:t>从而有</a:t>
                </a:r>
                <a14:m>
                  <m:oMath xmlns:m="http://schemas.openxmlformats.org/officeDocument/2006/math">
                    <m:f>
                      <m:fPr>
                        <m:ctrlPr>
                          <a:rPr lang="en-US" altLang="zh-CN" b="0" i="1" smtClean="0">
                            <a:latin typeface="Cambria Math" panose="02040503050406030204" pitchFamily="18" charset="0"/>
                          </a:rPr>
                        </m:ctrlPr>
                      </m:fPr>
                      <m:num>
                        <m:r>
                          <m:rPr>
                            <m:lit/>
                          </m:rPr>
                          <a:rPr lang="en-US" altLang="zh-CN" i="1">
                            <a:latin typeface="Cambria Math" panose="02040503050406030204" pitchFamily="18" charset="0"/>
                          </a:rPr>
                          <m:t>||</m:t>
                        </m:r>
                        <m:r>
                          <a:rPr lang="en-US" altLang="zh-CN" i="1">
                            <a:latin typeface="Cambria Math" panose="02040503050406030204" pitchFamily="18" charset="0"/>
                          </a:rPr>
                          <m:t>𝑒</m:t>
                        </m:r>
                        <m:r>
                          <m:rPr>
                            <m:lit/>
                          </m:rPr>
                          <a:rPr lang="en-US" altLang="zh-CN" i="1">
                            <a:latin typeface="Cambria Math" panose="02040503050406030204" pitchFamily="18" charset="0"/>
                          </a:rPr>
                          <m:t>||</m:t>
                        </m:r>
                      </m:num>
                      <m:den>
                        <m:r>
                          <m:rPr>
                            <m:lit/>
                          </m:rPr>
                          <a:rPr lang="en-US" altLang="zh-CN" i="1">
                            <a:latin typeface="Cambria Math" panose="02040503050406030204" pitchFamily="18" charset="0"/>
                          </a:rPr>
                          <m:t>||</m:t>
                        </m:r>
                        <m:r>
                          <a:rPr lang="en-US" altLang="zh-CN" b="0" i="1" smtClean="0">
                            <a:latin typeface="Cambria Math" panose="02040503050406030204" pitchFamily="18" charset="0"/>
                          </a:rPr>
                          <m:t>𝑥</m:t>
                        </m:r>
                        <m:r>
                          <m:rPr>
                            <m:lit/>
                          </m:rPr>
                          <a:rPr lang="en-US" altLang="zh-CN" i="1">
                            <a:latin typeface="Cambria Math" panose="02040503050406030204" pitchFamily="18" charset="0"/>
                          </a:rPr>
                          <m:t>||</m:t>
                        </m:r>
                      </m:den>
                    </m:f>
                    <m:r>
                      <a:rPr lang="en-US" altLang="zh-CN" b="0" i="1" smtClean="0">
                        <a:latin typeface="Cambria Math" panose="02040503050406030204" pitchFamily="18" charset="0"/>
                      </a:rPr>
                      <m:t>≤</m:t>
                    </m:r>
                  </m:oMath>
                </a14:m>
                <a:r>
                  <a:rPr lang="zh-CN" altLang="en-US" dirty="0"/>
                  <a:t> </a:t>
                </a:r>
                <a14:m>
                  <m:oMath xmlns:m="http://schemas.openxmlformats.org/officeDocument/2006/math">
                    <m:r>
                      <m:rPr>
                        <m:lit/>
                      </m:rP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−1</m:t>
                        </m:r>
                      </m:sup>
                    </m:sSup>
                    <m:r>
                      <m:rPr>
                        <m:lit/>
                      </m:rPr>
                      <a:rPr lang="en-US" altLang="zh-CN" i="1">
                        <a:latin typeface="Cambria Math" panose="02040503050406030204" pitchFamily="18" charset="0"/>
                      </a:rPr>
                      <m:t>||</m:t>
                    </m:r>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𝐴</m:t>
                    </m:r>
                    <m:r>
                      <m:rPr>
                        <m:lit/>
                      </m:rPr>
                      <a:rPr lang="en-US" altLang="zh-CN" i="1">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lit/>
                          </m:rPr>
                          <a:rPr lang="en-US" altLang="zh-CN" i="1">
                            <a:latin typeface="Cambria Math" panose="02040503050406030204" pitchFamily="18" charset="0"/>
                          </a:rPr>
                          <m:t>||</m:t>
                        </m:r>
                        <m:r>
                          <a:rPr lang="en-US" altLang="zh-CN" i="1">
                            <a:latin typeface="Cambria Math" panose="02040503050406030204" pitchFamily="18" charset="0"/>
                          </a:rPr>
                          <m:t>𝑟</m:t>
                        </m:r>
                        <m:r>
                          <m:rPr>
                            <m:lit/>
                          </m:rPr>
                          <a:rPr lang="en-US" altLang="zh-CN" i="1">
                            <a:latin typeface="Cambria Math" panose="02040503050406030204" pitchFamily="18" charset="0"/>
                          </a:rPr>
                          <m:t>||</m:t>
                        </m:r>
                      </m:num>
                      <m:den>
                        <m:r>
                          <m:rPr>
                            <m:lit/>
                          </m:rPr>
                          <a:rPr lang="en-US" altLang="zh-CN" i="1">
                            <a:latin typeface="Cambria Math" panose="02040503050406030204" pitchFamily="18" charset="0"/>
                          </a:rPr>
                          <m:t>||</m:t>
                        </m:r>
                        <m:r>
                          <a:rPr lang="en-US" altLang="zh-CN" i="1">
                            <a:latin typeface="Cambria Math" panose="02040503050406030204" pitchFamily="18" charset="0"/>
                          </a:rPr>
                          <m:t>𝑏</m:t>
                        </m:r>
                        <m:r>
                          <m:rPr>
                            <m:lit/>
                          </m:rPr>
                          <a:rPr lang="en-US" altLang="zh-CN" i="1">
                            <a:latin typeface="Cambria Math" panose="02040503050406030204" pitchFamily="18" charset="0"/>
                          </a:rPr>
                          <m:t>||</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m:rPr>
                            <m:lit/>
                          </m:rPr>
                          <a:rPr lang="en-US" altLang="zh-CN" i="1">
                            <a:latin typeface="Cambria Math" panose="02040503050406030204" pitchFamily="18" charset="0"/>
                          </a:rPr>
                          <m:t>||</m:t>
                        </m:r>
                        <m:r>
                          <a:rPr lang="en-US" altLang="zh-CN" i="1">
                            <a:latin typeface="Cambria Math" panose="02040503050406030204" pitchFamily="18" charset="0"/>
                          </a:rPr>
                          <m:t>𝑟</m:t>
                        </m:r>
                        <m:r>
                          <m:rPr>
                            <m:lit/>
                          </m:rPr>
                          <a:rPr lang="en-US" altLang="zh-CN" i="1">
                            <a:latin typeface="Cambria Math" panose="02040503050406030204" pitchFamily="18" charset="0"/>
                          </a:rPr>
                          <m:t>||</m:t>
                        </m:r>
                      </m:num>
                      <m:den>
                        <m:r>
                          <m:rPr>
                            <m:lit/>
                          </m:rPr>
                          <a:rPr lang="en-US" altLang="zh-CN" i="1">
                            <a:latin typeface="Cambria Math" panose="02040503050406030204" pitchFamily="18" charset="0"/>
                          </a:rPr>
                          <m:t>||</m:t>
                        </m:r>
                        <m:r>
                          <a:rPr lang="en-US" altLang="zh-CN" i="1">
                            <a:latin typeface="Cambria Math" panose="02040503050406030204" pitchFamily="18" charset="0"/>
                          </a:rPr>
                          <m:t>𝑏</m:t>
                        </m:r>
                        <m:r>
                          <m:rPr>
                            <m:lit/>
                          </m:rPr>
                          <a:rPr lang="en-US" altLang="zh-CN" i="1">
                            <a:latin typeface="Cambria Math" panose="02040503050406030204" pitchFamily="18" charset="0"/>
                          </a:rPr>
                          <m:t>||</m:t>
                        </m:r>
                      </m:den>
                    </m:f>
                  </m:oMath>
                </a14:m>
                <a:endParaRPr lang="en-US" altLang="zh-CN" dirty="0"/>
              </a:p>
              <a:p>
                <a:pPr lvl="1"/>
                <a:r>
                  <a:rPr lang="zh-CN" altLang="en-US" dirty="0"/>
                  <a:t>而</a:t>
                </a:r>
                <a14:m>
                  <m:oMath xmlns:m="http://schemas.openxmlformats.org/officeDocument/2006/math">
                    <m:r>
                      <a:rPr lang="en-US" altLang="zh-CN" i="1">
                        <a:latin typeface="Cambria Math" panose="02040503050406030204" pitchFamily="18" charset="0"/>
                      </a:rPr>
                      <m:t>𝜅</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smtClean="0">
                        <a:latin typeface="Cambria Math" panose="02040503050406030204" pitchFamily="18" charset="0"/>
                      </a:rPr>
                      <m:t>=</m:t>
                    </m:r>
                  </m:oMath>
                </a14:m>
                <a:r>
                  <a:rPr lang="en-US" altLang="zh-CN" dirty="0"/>
                  <a:t> </a:t>
                </a:r>
                <a14:m>
                  <m:oMath xmlns:m="http://schemas.openxmlformats.org/officeDocument/2006/math">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−1</m:t>
                        </m:r>
                      </m:sup>
                    </m:sSup>
                    <m:r>
                      <m:rPr>
                        <m:lit/>
                      </m:rPr>
                      <a:rPr lang="en-US" altLang="zh-CN" i="1">
                        <a:latin typeface="Cambria Math" panose="02040503050406030204" pitchFamily="18" charset="0"/>
                      </a:rPr>
                      <m:t>||</m:t>
                    </m:r>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𝐴</m:t>
                    </m:r>
                    <m:r>
                      <m:rPr>
                        <m:lit/>
                      </m:rPr>
                      <a:rPr lang="en-US" altLang="zh-CN" i="1">
                        <a:latin typeface="Cambria Math" panose="02040503050406030204" pitchFamily="18" charset="0"/>
                      </a:rPr>
                      <m:t>||</m:t>
                    </m:r>
                  </m:oMath>
                </a14:m>
                <a:r>
                  <a:rPr lang="zh-CN" altLang="en-US" dirty="0"/>
                  <a:t>称为矩阵</a:t>
                </a:r>
                <a14:m>
                  <m:oMath xmlns:m="http://schemas.openxmlformats.org/officeDocument/2006/math">
                    <m:r>
                      <a:rPr lang="en-US" altLang="zh-CN" b="0" i="1" smtClean="0">
                        <a:latin typeface="Cambria Math" panose="02040503050406030204" pitchFamily="18" charset="0"/>
                      </a:rPr>
                      <m:t>𝐴</m:t>
                    </m:r>
                  </m:oMath>
                </a14:m>
                <a:r>
                  <a:rPr lang="zh-CN" altLang="en-US" dirty="0"/>
                  <a:t>的条件数</a:t>
                </a:r>
              </a:p>
            </p:txBody>
          </p:sp>
        </mc:Choice>
        <mc:Fallback xmlns="">
          <p:sp>
            <p:nvSpPr>
              <p:cNvPr id="3" name="内容占位符 2">
                <a:extLst>
                  <a:ext uri="{FF2B5EF4-FFF2-40B4-BE49-F238E27FC236}">
                    <a16:creationId xmlns:a16="http://schemas.microsoft.com/office/drawing/2014/main" id="{736165DF-420F-4A6F-A02B-9BE3D733AFF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393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7B0B1-4B29-4F92-9B9A-425055B64B98}"/>
              </a:ext>
            </a:extLst>
          </p:cNvPr>
          <p:cNvSpPr>
            <a:spLocks noGrp="1"/>
          </p:cNvSpPr>
          <p:nvPr>
            <p:ph type="title"/>
          </p:nvPr>
        </p:nvSpPr>
        <p:spPr/>
        <p:txBody>
          <a:bodyPr/>
          <a:lstStyle/>
          <a:p>
            <a:r>
              <a:rPr lang="en-US" altLang="zh-CN" dirty="0"/>
              <a:t>Vector Norms and Matrix Norms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956BDDD-CA65-4528-9DA9-9BD573ADA5C6}"/>
                  </a:ext>
                </a:extLst>
              </p:cNvPr>
              <p:cNvSpPr>
                <a:spLocks noGrp="1"/>
              </p:cNvSpPr>
              <p:nvPr>
                <p:ph idx="1"/>
              </p:nvPr>
            </p:nvSpPr>
            <p:spPr/>
            <p:txBody>
              <a:bodyPr>
                <a:noAutofit/>
              </a:bodyPr>
              <a:lstStyle/>
              <a:p>
                <a:r>
                  <a:rPr lang="zh-CN" altLang="en-US" sz="2000" dirty="0"/>
                  <a:t>引理：任意一对</a:t>
                </a:r>
                <a14:m>
                  <m:oMath xmlns:m="http://schemas.openxmlformats.org/officeDocument/2006/math">
                    <m:r>
                      <a:rPr lang="zh-CN" altLang="en-US" sz="2000" i="1" smtClean="0">
                        <a:latin typeface="Cambria Math" panose="02040503050406030204" pitchFamily="18" charset="0"/>
                      </a:rPr>
                      <m:t>相同</m:t>
                    </m:r>
                  </m:oMath>
                </a14:m>
                <a:r>
                  <a:rPr lang="zh-CN" altLang="en-US" sz="2000" dirty="0"/>
                  <a:t>大小的矩阵</a:t>
                </a:r>
                <a14:m>
                  <m:oMath xmlns:m="http://schemas.openxmlformats.org/officeDocument/2006/math">
                    <m:r>
                      <a:rPr lang="en-US" altLang="zh-CN" sz="2000" i="1">
                        <a:latin typeface="Cambria Math" panose="02040503050406030204" pitchFamily="18" charset="0"/>
                      </a:rPr>
                      <m:t>𝐴</m:t>
                    </m:r>
                  </m:oMath>
                </a14:m>
                <a:r>
                  <a:rPr lang="zh-CN" altLang="en-US" sz="2000" dirty="0"/>
                  <a:t>和</a:t>
                </a:r>
                <a14:m>
                  <m:oMath xmlns:m="http://schemas.openxmlformats.org/officeDocument/2006/math">
                    <m:r>
                      <a:rPr lang="en-US" altLang="zh-CN" sz="2000" i="1">
                        <a:latin typeface="Cambria Math" panose="02040503050406030204" pitchFamily="18" charset="0"/>
                      </a:rPr>
                      <m:t>𝐵</m:t>
                    </m:r>
                    <m:r>
                      <a:rPr lang="zh-CN" altLang="en-US" sz="2000" i="1">
                        <a:latin typeface="Cambria Math" panose="02040503050406030204" pitchFamily="18" charset="0"/>
                      </a:rPr>
                      <m:t>，</m:t>
                    </m:r>
                  </m:oMath>
                </a14:m>
                <a:r>
                  <a:rPr lang="zh-CN" altLang="en-US" sz="2000" dirty="0"/>
                  <a:t>有三角不等式：</a:t>
                </a:r>
                <a14:m>
                  <m:oMath xmlns:m="http://schemas.openxmlformats.org/officeDocument/2006/math">
                    <m:r>
                      <m:rPr>
                        <m:lit/>
                      </m:rPr>
                      <a:rPr lang="en-US" altLang="zh-CN" sz="2000" i="1">
                        <a:latin typeface="Cambria Math" panose="02040503050406030204" pitchFamily="18" charset="0"/>
                      </a:rPr>
                      <m:t>||</m:t>
                    </m:r>
                    <m:r>
                      <a:rPr lang="en-US" altLang="zh-CN" sz="2000" i="1">
                        <a:latin typeface="Cambria Math" panose="02040503050406030204" pitchFamily="18" charset="0"/>
                      </a:rPr>
                      <m:t>𝐴</m:t>
                    </m:r>
                    <m:r>
                      <a:rPr lang="en-US" altLang="zh-CN" sz="2000" i="1" smtClean="0">
                        <a:latin typeface="Cambria Math" panose="02040503050406030204" pitchFamily="18" charset="0"/>
                      </a:rPr>
                      <m:t>+</m:t>
                    </m:r>
                    <m:r>
                      <a:rPr lang="en-US" altLang="zh-CN" sz="2000" i="1">
                        <a:latin typeface="Cambria Math" panose="02040503050406030204" pitchFamily="18" charset="0"/>
                      </a:rPr>
                      <m:t>𝐵</m:t>
                    </m:r>
                    <m:r>
                      <m:rPr>
                        <m:lit/>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lit/>
                          </m:rPr>
                          <a:rPr lang="en-US" altLang="zh-CN" sz="2000" i="1">
                            <a:latin typeface="Cambria Math" panose="02040503050406030204" pitchFamily="18" charset="0"/>
                          </a:rPr>
                          <m:t>|</m:t>
                        </m:r>
                      </m:e>
                      <m:sub>
                        <m:r>
                          <a:rPr lang="en-US" altLang="zh-CN" sz="2000" i="1">
                            <a:latin typeface="Cambria Math" panose="02040503050406030204" pitchFamily="18" charset="0"/>
                          </a:rPr>
                          <m:t>𝐹</m:t>
                        </m:r>
                      </m:sub>
                    </m:sSub>
                    <m:r>
                      <a:rPr lang="en-US" altLang="zh-CN" sz="2000" i="1">
                        <a:latin typeface="Cambria Math" panose="02040503050406030204" pitchFamily="18" charset="0"/>
                      </a:rPr>
                      <m:t>≤</m:t>
                    </m:r>
                    <m:r>
                      <m:rPr>
                        <m:lit/>
                      </m:rPr>
                      <a:rPr lang="en-US" altLang="zh-CN" sz="2000" i="1">
                        <a:latin typeface="Cambria Math" panose="02040503050406030204" pitchFamily="18" charset="0"/>
                      </a:rPr>
                      <m:t>||</m:t>
                    </m:r>
                    <m:r>
                      <a:rPr lang="en-US" altLang="zh-CN" sz="2000" i="1">
                        <a:latin typeface="Cambria Math" panose="02040503050406030204" pitchFamily="18" charset="0"/>
                      </a:rPr>
                      <m:t>𝐴</m:t>
                    </m:r>
                    <m:r>
                      <m:rPr>
                        <m:lit/>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lit/>
                          </m:rPr>
                          <a:rPr lang="en-US" altLang="zh-CN" sz="2000" i="1">
                            <a:latin typeface="Cambria Math" panose="02040503050406030204" pitchFamily="18" charset="0"/>
                          </a:rPr>
                          <m:t>|</m:t>
                        </m:r>
                      </m:e>
                      <m:sub>
                        <m:r>
                          <a:rPr lang="en-US" altLang="zh-CN" sz="2000" i="1">
                            <a:latin typeface="Cambria Math" panose="02040503050406030204" pitchFamily="18" charset="0"/>
                          </a:rPr>
                          <m:t>𝐹</m:t>
                        </m:r>
                      </m:sub>
                    </m:sSub>
                    <m:r>
                      <a:rPr lang="en-US" altLang="zh-CN" sz="2000" i="1" smtClean="0">
                        <a:latin typeface="Cambria Math" panose="02040503050406030204" pitchFamily="18" charset="0"/>
                      </a:rPr>
                      <m:t>+</m:t>
                    </m:r>
                    <m:r>
                      <m:rPr>
                        <m:lit/>
                      </m:rPr>
                      <a:rPr lang="en-US" altLang="zh-CN" sz="2000" i="1">
                        <a:latin typeface="Cambria Math" panose="02040503050406030204" pitchFamily="18" charset="0"/>
                      </a:rPr>
                      <m:t>||</m:t>
                    </m:r>
                    <m:r>
                      <a:rPr lang="en-US" altLang="zh-CN" sz="2000" i="1">
                        <a:latin typeface="Cambria Math" panose="02040503050406030204" pitchFamily="18" charset="0"/>
                      </a:rPr>
                      <m:t>𝐵</m:t>
                    </m:r>
                    <m:r>
                      <m:rPr>
                        <m:lit/>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lit/>
                          </m:rPr>
                          <a:rPr lang="en-US" altLang="zh-CN" sz="2000" i="1">
                            <a:latin typeface="Cambria Math" panose="02040503050406030204" pitchFamily="18" charset="0"/>
                          </a:rPr>
                          <m:t>|</m:t>
                        </m:r>
                      </m:e>
                      <m:sub>
                        <m:r>
                          <a:rPr lang="en-US" altLang="zh-CN" sz="2000" i="1">
                            <a:latin typeface="Cambria Math" panose="02040503050406030204" pitchFamily="18" charset="0"/>
                          </a:rPr>
                          <m:t>𝐹</m:t>
                        </m:r>
                      </m:sub>
                    </m:sSub>
                  </m:oMath>
                </a14:m>
                <a:r>
                  <a:rPr lang="zh-CN" altLang="en-US" sz="2000" dirty="0"/>
                  <a:t>成立</a:t>
                </a:r>
                <a:endParaRPr lang="en-US" altLang="zh-CN" sz="2000" dirty="0"/>
              </a:p>
              <a:p>
                <a:pPr lvl="1"/>
                <a:r>
                  <a:rPr lang="zh-CN" altLang="en-US" sz="1800" dirty="0"/>
                  <a:t>将矩阵视为一个向量与一个由</a:t>
                </a:r>
                <a14:m>
                  <m:oMath xmlns:m="http://schemas.openxmlformats.org/officeDocument/2006/math">
                    <m:r>
                      <a:rPr lang="en-US" altLang="zh-CN" sz="1800" i="1">
                        <a:latin typeface="Cambria Math" panose="02040503050406030204" pitchFamily="18" charset="0"/>
                      </a:rPr>
                      <m:t>𝐴</m:t>
                    </m:r>
                    <m:r>
                      <a:rPr lang="en-US" altLang="zh-CN" sz="1800" i="1">
                        <a:latin typeface="Cambria Math" panose="02040503050406030204" pitchFamily="18" charset="0"/>
                      </a:rPr>
                      <m:t>,</m:t>
                    </m:r>
                    <m:r>
                      <a:rPr lang="en-US" altLang="zh-CN" sz="1800" i="1">
                        <a:latin typeface="Cambria Math" panose="02040503050406030204" pitchFamily="18" charset="0"/>
                      </a:rPr>
                      <m:t>𝐵</m:t>
                    </m:r>
                  </m:oMath>
                </a14:m>
                <a:r>
                  <a:rPr lang="zh-CN" altLang="en-US" sz="1800" dirty="0"/>
                  <a:t>展开的长向量的成绩来证明！</a:t>
                </a:r>
                <a:endParaRPr lang="en-US" altLang="zh-CN" sz="1800" dirty="0"/>
              </a:p>
              <a:p>
                <a:r>
                  <a:rPr lang="zh-CN" altLang="en-US" sz="2000" dirty="0"/>
                  <a:t>引理：任意一对</a:t>
                </a: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oMath>
                </a14:m>
                <a:r>
                  <a:rPr lang="zh-CN" altLang="en-US" sz="2000" dirty="0"/>
                  <a:t>的矩阵</a:t>
                </a:r>
                <a14:m>
                  <m:oMath xmlns:m="http://schemas.openxmlformats.org/officeDocument/2006/math">
                    <m:r>
                      <a:rPr lang="en-US" altLang="zh-CN" sz="2000" b="0" i="1" smtClean="0">
                        <a:latin typeface="Cambria Math" panose="02040503050406030204" pitchFamily="18" charset="0"/>
                      </a:rPr>
                      <m:t>𝐴</m:t>
                    </m:r>
                  </m:oMath>
                </a14:m>
                <a:r>
                  <a:rPr lang="zh-CN" altLang="en-US" sz="2000" dirty="0"/>
                  <a:t>和</a:t>
                </a:r>
                <a14:m>
                  <m:oMath xmlns:m="http://schemas.openxmlformats.org/officeDocument/2006/math">
                    <m:r>
                      <a:rPr lang="en-US" altLang="zh-CN" sz="2000" b="0" i="1" dirty="0" smtClean="0">
                        <a:latin typeface="Cambria Math" panose="02040503050406030204" pitchFamily="18" charset="0"/>
                      </a:rPr>
                      <m:t>𝑘</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𝑑</m:t>
                    </m:r>
                  </m:oMath>
                </a14:m>
                <a:r>
                  <a:rPr lang="zh-CN" altLang="en-US" sz="2000" dirty="0"/>
                  <a:t>的矩阵</a:t>
                </a:r>
                <a14:m>
                  <m:oMath xmlns:m="http://schemas.openxmlformats.org/officeDocument/2006/math">
                    <m:r>
                      <a:rPr lang="en-US" altLang="zh-CN" sz="2000" b="0" i="1" smtClean="0">
                        <a:latin typeface="Cambria Math" panose="02040503050406030204" pitchFamily="18" charset="0"/>
                      </a:rPr>
                      <m:t>𝐵</m:t>
                    </m:r>
                    <m:r>
                      <a:rPr lang="zh-CN" altLang="en-US" sz="2000" i="1">
                        <a:latin typeface="Cambria Math" panose="02040503050406030204" pitchFamily="18" charset="0"/>
                      </a:rPr>
                      <m:t>，</m:t>
                    </m:r>
                  </m:oMath>
                </a14:m>
                <a:r>
                  <a:rPr lang="zh-CN" altLang="en-US" sz="2000" dirty="0"/>
                  <a:t>有：</a:t>
                </a:r>
                <a14:m>
                  <m:oMath xmlns:m="http://schemas.openxmlformats.org/officeDocument/2006/math">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𝐴𝐵</m:t>
                    </m:r>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lit/>
                          </m:rP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𝐹</m:t>
                        </m:r>
                      </m:sub>
                    </m:sSub>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lit/>
                          </m:rP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𝐹</m:t>
                        </m:r>
                      </m:sub>
                    </m:sSub>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lit/>
                          </m:rP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𝐹</m:t>
                        </m:r>
                      </m:sub>
                    </m:sSub>
                  </m:oMath>
                </a14:m>
                <a:r>
                  <a:rPr lang="zh-CN" altLang="en-US" sz="2000" dirty="0"/>
                  <a:t>成立</a:t>
                </a:r>
                <a:endParaRPr lang="en-US" altLang="zh-CN" sz="2000" dirty="0"/>
              </a:p>
              <a:p>
                <a:r>
                  <a:rPr lang="zh-CN" altLang="en-US" sz="2000" dirty="0"/>
                  <a:t>证明：令</a:t>
                </a:r>
                <a14:m>
                  <m:oMath xmlns:m="http://schemas.openxmlformats.org/officeDocument/2006/math">
                    <m:r>
                      <a:rPr lang="en-US" altLang="zh-CN" sz="2000" b="0" i="1" smtClean="0">
                        <a:latin typeface="Cambria Math" panose="02040503050406030204" pitchFamily="18" charset="0"/>
                      </a:rPr>
                      <m:t>𝐴</m:t>
                    </m:r>
                  </m:oMath>
                </a14:m>
                <a:r>
                  <a:rPr lang="zh-CN" altLang="en-US" sz="2000" dirty="0"/>
                  <a:t>的行为</a:t>
                </a:r>
                <a14:m>
                  <m:oMath xmlns:m="http://schemas.openxmlformats.org/officeDocument/2006/math">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e>
                    </m:acc>
                    <m:r>
                      <a:rPr lang="en-US" altLang="zh-CN" sz="2000" b="0" i="1" dirty="0" smtClean="0">
                        <a:latin typeface="Cambria Math" panose="02040503050406030204" pitchFamily="18" charset="0"/>
                      </a:rPr>
                      <m:t>,</m:t>
                    </m:r>
                    <m:acc>
                      <m:accPr>
                        <m:chr m:val="̅"/>
                        <m:ctrlPr>
                          <a:rPr lang="en-US" altLang="zh-CN" sz="2000" b="0" i="1" dirty="0" smtClean="0">
                            <a:latin typeface="Cambria Math" panose="02040503050406030204" pitchFamily="18" charset="0"/>
                          </a:rPr>
                        </m:ctrlPr>
                      </m:acc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𝑏</m:t>
                            </m:r>
                          </m:e>
                          <m:sub>
                            <m:r>
                              <a:rPr lang="en-US" altLang="zh-CN" sz="2000" b="0" i="1" dirty="0" smtClean="0">
                                <a:latin typeface="Cambria Math" panose="02040503050406030204" pitchFamily="18" charset="0"/>
                              </a:rPr>
                              <m:t>𝑗</m:t>
                            </m:r>
                          </m:sub>
                        </m:sSub>
                      </m:e>
                    </m:acc>
                  </m:oMath>
                </a14:m>
                <a:r>
                  <a:rPr lang="zh-CN" altLang="en-US" sz="2000" dirty="0"/>
                  <a:t>为</a:t>
                </a:r>
                <a14:m>
                  <m:oMath xmlns:m="http://schemas.openxmlformats.org/officeDocument/2006/math">
                    <m:r>
                      <a:rPr lang="en-US" altLang="zh-CN" sz="2000" b="0" i="1" dirty="0" smtClean="0">
                        <a:latin typeface="Cambria Math" panose="02040503050406030204" pitchFamily="18" charset="0"/>
                      </a:rPr>
                      <m:t>𝐵</m:t>
                    </m:r>
                  </m:oMath>
                </a14:m>
                <a:r>
                  <a:rPr lang="zh-CN" altLang="en-US" sz="2000" dirty="0"/>
                  <a:t>的转置的列，则</a:t>
                </a:r>
                <a14:m>
                  <m:oMath xmlns:m="http://schemas.openxmlformats.org/officeDocument/2006/math">
                    <m:r>
                      <a:rPr lang="en-US" altLang="zh-CN" sz="2000" b="0" i="1" smtClean="0">
                        <a:latin typeface="Cambria Math" panose="02040503050406030204" pitchFamily="18" charset="0"/>
                      </a:rPr>
                      <m:t>𝐴𝐵</m:t>
                    </m:r>
                  </m:oMath>
                </a14:m>
                <a:r>
                  <a:rPr lang="zh-CN" altLang="en-US" sz="2000" dirty="0"/>
                  <a:t>的第</a:t>
                </a: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e>
                    </m:d>
                  </m:oMath>
                </a14:m>
                <a:r>
                  <a:rPr lang="zh-CN" altLang="en-US" sz="2000" dirty="0"/>
                  <a:t>处的元素为</a:t>
                </a:r>
                <a14:m>
                  <m:oMath xmlns:m="http://schemas.openxmlformats.org/officeDocument/2006/math">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e>
                    </m:acc>
                    <m:r>
                      <a:rPr lang="en-US" altLang="zh-CN" sz="2000" b="0" i="1" dirty="0" smtClean="0">
                        <a:latin typeface="Cambria Math" panose="02040503050406030204" pitchFamily="18" charset="0"/>
                      </a:rPr>
                      <m:t>⋅</m:t>
                    </m:r>
                    <m:acc>
                      <m:accPr>
                        <m:chr m:val="̅"/>
                        <m:ctrlPr>
                          <a:rPr lang="en-US" altLang="zh-CN" sz="2000" b="0" i="1" dirty="0" smtClean="0">
                            <a:latin typeface="Cambria Math" panose="02040503050406030204" pitchFamily="18" charset="0"/>
                          </a:rPr>
                        </m:ctrlPr>
                      </m:acc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𝑏</m:t>
                            </m:r>
                          </m:e>
                          <m:sub>
                            <m:r>
                              <a:rPr lang="en-US" altLang="zh-CN" sz="2000" b="0" i="1" dirty="0" smtClean="0">
                                <a:latin typeface="Cambria Math" panose="02040503050406030204" pitchFamily="18" charset="0"/>
                              </a:rPr>
                              <m:t>𝑗</m:t>
                            </m:r>
                          </m:sub>
                        </m:sSub>
                      </m:e>
                    </m:acc>
                    <m:r>
                      <a:rPr lang="en-US" altLang="zh-CN" sz="2000" b="0" i="1" dirty="0" smtClean="0">
                        <a:latin typeface="Cambria Math" panose="02040503050406030204" pitchFamily="18" charset="0"/>
                      </a:rPr>
                      <m:t>,</m:t>
                    </m:r>
                  </m:oMath>
                </a14:m>
                <a:r>
                  <a:rPr lang="zh-CN" altLang="en-US" sz="2000" dirty="0"/>
                  <a:t>矩阵</a:t>
                </a:r>
                <a14:m>
                  <m:oMath xmlns:m="http://schemas.openxmlformats.org/officeDocument/2006/math">
                    <m:r>
                      <a:rPr lang="en-US" altLang="zh-CN" sz="2000" b="0" i="1" dirty="0" smtClean="0">
                        <a:latin typeface="Cambria Math" panose="02040503050406030204" pitchFamily="18" charset="0"/>
                      </a:rPr>
                      <m:t>𝐴𝐵</m:t>
                    </m:r>
                  </m:oMath>
                </a14:m>
                <a:r>
                  <a:rPr lang="zh-CN" altLang="en-US" sz="2000" dirty="0"/>
                  <a:t>的平方</a:t>
                </a:r>
                <a:r>
                  <a:rPr lang="en-US" altLang="zh-CN" sz="2000" dirty="0" err="1"/>
                  <a:t>Frobenius</a:t>
                </a:r>
                <a:r>
                  <a:rPr lang="zh-CN" altLang="en-US" sz="2000" dirty="0"/>
                  <a:t>范数为</a:t>
                </a:r>
                <a14:m>
                  <m:oMath xmlns:m="http://schemas.openxmlformats.org/officeDocument/2006/math">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𝑑</m:t>
                            </m:r>
                          </m:sup>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m:t>
                                            </m:r>
                                          </m:sub>
                                        </m:sSub>
                                      </m:e>
                                    </m:acc>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e>
                        </m:nary>
                      </m:e>
                    </m:nary>
                  </m:oMath>
                </a14:m>
                <a:r>
                  <a:rPr lang="zh-CN" altLang="en-US" sz="2000" dirty="0"/>
                  <a:t>而</a:t>
                </a:r>
                <a14:m>
                  <m:oMath xmlns:m="http://schemas.openxmlformats.org/officeDocument/2006/math">
                    <m:sSup>
                      <m:sSupPr>
                        <m:ctrlPr>
                          <a:rPr lang="en-US" altLang="zh-CN" sz="2000" b="0" i="1" dirty="0" smtClean="0">
                            <a:latin typeface="Cambria Math" panose="02040503050406030204" pitchFamily="18" charset="0"/>
                          </a:rPr>
                        </m:ctrlPr>
                      </m:sSupPr>
                      <m:e>
                        <m:d>
                          <m:dPr>
                            <m:ctrlPr>
                              <a:rPr lang="en-US" altLang="zh-CN" sz="2000" b="0" i="1" smtClean="0">
                                <a:latin typeface="Cambria Math" panose="02040503050406030204" pitchFamily="18" charset="0"/>
                              </a:rPr>
                            </m:ctrlPr>
                          </m:dPr>
                          <m:e>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e>
                            </m:acc>
                            <m:r>
                              <a:rPr lang="en-US" altLang="zh-CN" sz="2000" i="1" dirty="0">
                                <a:latin typeface="Cambria Math" panose="02040503050406030204" pitchFamily="18" charset="0"/>
                              </a:rPr>
                              <m:t>⋅</m:t>
                            </m:r>
                            <m:acc>
                              <m:accPr>
                                <m:chr m:val="̅"/>
                                <m:ctrlPr>
                                  <a:rPr lang="en-US" altLang="zh-CN" sz="2000" i="1" dirty="0">
                                    <a:latin typeface="Cambria Math" panose="02040503050406030204" pitchFamily="18" charset="0"/>
                                  </a:rPr>
                                </m:ctrlPr>
                              </m:acc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𝑏</m:t>
                                    </m:r>
                                  </m:e>
                                  <m:sub>
                                    <m:r>
                                      <a:rPr lang="en-US" altLang="zh-CN" sz="2000" i="1" dirty="0">
                                        <a:latin typeface="Cambria Math" panose="02040503050406030204" pitchFamily="18" charset="0"/>
                                      </a:rPr>
                                      <m:t>𝑗</m:t>
                                    </m:r>
                                  </m:sub>
                                </m:sSub>
                              </m:e>
                            </m:acc>
                          </m:e>
                        </m:d>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m:t>
                    </m:r>
                    <m:r>
                      <m:rPr>
                        <m:lit/>
                      </m:rPr>
                      <a:rPr lang="en-US" altLang="zh-CN" sz="2000" b="0" i="1" dirty="0" smtClean="0">
                        <a:latin typeface="Cambria Math" panose="02040503050406030204" pitchFamily="18" charset="0"/>
                      </a:rPr>
                      <m:t>||</m:t>
                    </m:r>
                    <m:acc>
                      <m:accPr>
                        <m:chr m:val="̅"/>
                        <m:ctrlPr>
                          <a:rPr lang="en-US" altLang="zh-CN" sz="2000" b="0" i="1" dirty="0" smtClean="0">
                            <a:latin typeface="Cambria Math" panose="02040503050406030204" pitchFamily="18" charset="0"/>
                          </a:rPr>
                        </m:ctrlPr>
                      </m:acc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𝑎</m:t>
                            </m:r>
                          </m:e>
                          <m:sub>
                            <m:r>
                              <a:rPr lang="en-US" altLang="zh-CN" sz="2000" b="0" i="1" dirty="0" smtClean="0">
                                <a:latin typeface="Cambria Math" panose="02040503050406030204" pitchFamily="18" charset="0"/>
                              </a:rPr>
                              <m:t>𝑖</m:t>
                            </m:r>
                          </m:sub>
                        </m:sSub>
                      </m:e>
                    </m:acc>
                    <m:r>
                      <m:rPr>
                        <m:lit/>
                      </m:rP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m:rPr>
                            <m:lit/>
                          </m:rPr>
                          <a:rPr lang="en-US" altLang="zh-CN" sz="2000" b="0" i="1" dirty="0" smtClean="0">
                            <a:latin typeface="Cambria Math" panose="02040503050406030204" pitchFamily="18" charset="0"/>
                          </a:rPr>
                          <m:t>|</m:t>
                        </m:r>
                      </m:e>
                      <m:sup>
                        <m:r>
                          <a:rPr lang="en-US" altLang="zh-CN" sz="2000" b="0" i="1" dirty="0" smtClean="0">
                            <a:latin typeface="Cambria Math" panose="02040503050406030204" pitchFamily="18" charset="0"/>
                          </a:rPr>
                          <m:t>2</m:t>
                        </m:r>
                      </m:sup>
                    </m:sSup>
                    <m:r>
                      <m:rPr>
                        <m:lit/>
                      </m:rPr>
                      <a:rPr lang="en-US" altLang="zh-CN" sz="2000" b="0" i="1" dirty="0" smtClean="0">
                        <a:latin typeface="Cambria Math" panose="02040503050406030204" pitchFamily="18" charset="0"/>
                      </a:rPr>
                      <m:t>||</m:t>
                    </m:r>
                    <m:acc>
                      <m:accPr>
                        <m:chr m:val="̅"/>
                        <m:ctrlPr>
                          <a:rPr lang="en-US" altLang="zh-CN" sz="2000" b="0" i="1" dirty="0" smtClean="0">
                            <a:latin typeface="Cambria Math" panose="02040503050406030204" pitchFamily="18" charset="0"/>
                          </a:rPr>
                        </m:ctrlPr>
                      </m:acc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𝑏</m:t>
                            </m:r>
                          </m:e>
                          <m:sub>
                            <m:r>
                              <a:rPr lang="en-US" altLang="zh-CN" sz="2000" b="0" i="1" dirty="0" smtClean="0">
                                <a:latin typeface="Cambria Math" panose="02040503050406030204" pitchFamily="18" charset="0"/>
                              </a:rPr>
                              <m:t>𝑗</m:t>
                            </m:r>
                          </m:sub>
                        </m:sSub>
                      </m:e>
                    </m:acc>
                    <m:r>
                      <m:rPr>
                        <m:lit/>
                      </m:rP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m:rPr>
                            <m:lit/>
                          </m:rPr>
                          <a:rPr lang="en-US" altLang="zh-CN" sz="2000" b="0" i="1" dirty="0" smtClean="0">
                            <a:latin typeface="Cambria Math" panose="02040503050406030204" pitchFamily="18" charset="0"/>
                          </a:rPr>
                          <m:t>|</m:t>
                        </m:r>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m:t>
                    </m:r>
                  </m:oMath>
                </a14:m>
                <a:r>
                  <a:rPr lang="zh-CN" altLang="en-US" sz="2000" dirty="0"/>
                  <a:t>因此</a:t>
                </a:r>
                <a:endParaRPr lang="en-US" altLang="zh-CN" sz="2000" dirty="0"/>
              </a:p>
              <a:p>
                <a14:m>
                  <m:oMath xmlns:m="http://schemas.openxmlformats.org/officeDocument/2006/math">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𝐴𝐵</m:t>
                    </m:r>
                    <m:r>
                      <m:rPr>
                        <m:lit/>
                      </m:rP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m:rPr>
                            <m:lit/>
                          </m:rP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𝐹</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oMath>
                </a14:m>
                <a:r>
                  <a:rPr lang="en-US" altLang="zh-CN" sz="2000" dirty="0"/>
                  <a:t> </a:t>
                </a:r>
                <a14:m>
                  <m:oMath xmlns:m="http://schemas.openxmlformats.org/officeDocument/2006/math">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𝑗</m:t>
                            </m:r>
                            <m:r>
                              <a:rPr lang="en-US" altLang="zh-CN" sz="2000" i="1">
                                <a:latin typeface="Cambria Math" panose="02040503050406030204" pitchFamily="18" charset="0"/>
                              </a:rPr>
                              <m:t>=1</m:t>
                            </m:r>
                          </m:sub>
                          <m:sup>
                            <m:r>
                              <a:rPr lang="en-US" altLang="zh-CN" sz="2000" i="1">
                                <a:latin typeface="Cambria Math" panose="02040503050406030204" pitchFamily="18" charset="0"/>
                              </a:rPr>
                              <m:t>𝑑</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𝑗</m:t>
                                            </m:r>
                                          </m:sub>
                                        </m:sSub>
                                      </m:e>
                                    </m:acc>
                                  </m:e>
                                </m:d>
                              </m:e>
                              <m:sup>
                                <m:r>
                                  <a:rPr lang="en-US" altLang="zh-CN" sz="2000" i="1">
                                    <a:latin typeface="Cambria Math" panose="02040503050406030204" pitchFamily="18" charset="0"/>
                                  </a:rPr>
                                  <m:t>2</m:t>
                                </m:r>
                              </m:sup>
                            </m:sSup>
                            <m:r>
                              <a:rPr lang="en-US" altLang="zh-CN" sz="2000" b="0" i="1" smtClean="0">
                                <a:latin typeface="Cambria Math" panose="02040503050406030204" pitchFamily="18" charset="0"/>
                              </a:rPr>
                              <m:t>≤</m:t>
                            </m:r>
                          </m:e>
                        </m:nary>
                      </m:e>
                    </m:nary>
                  </m:oMath>
                </a14:m>
                <a:r>
                  <a:rPr lang="en-US" altLang="zh-CN" sz="2000" dirty="0"/>
                  <a:t> </a:t>
                </a:r>
                <a14:m>
                  <m:oMath xmlns:m="http://schemas.openxmlformats.org/officeDocument/2006/math">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𝑗</m:t>
                            </m:r>
                            <m:r>
                              <a:rPr lang="en-US" altLang="zh-CN" sz="2000" i="1">
                                <a:latin typeface="Cambria Math" panose="02040503050406030204" pitchFamily="18" charset="0"/>
                              </a:rPr>
                              <m:t>=1</m:t>
                            </m:r>
                          </m:sub>
                          <m:sup>
                            <m:r>
                              <a:rPr lang="en-US" altLang="zh-CN" sz="2000" i="1">
                                <a:latin typeface="Cambria Math" panose="02040503050406030204" pitchFamily="18" charset="0"/>
                              </a:rPr>
                              <m:t>𝑑</m:t>
                            </m:r>
                          </m:sup>
                          <m:e>
                            <m:r>
                              <m:rPr>
                                <m:lit/>
                              </m:rPr>
                              <a:rPr lang="en-US" altLang="zh-CN" sz="2000" i="1" dirty="0">
                                <a:latin typeface="Cambria Math" panose="02040503050406030204" pitchFamily="18" charset="0"/>
                              </a:rPr>
                              <m:t>||</m:t>
                            </m:r>
                            <m:acc>
                              <m:accPr>
                                <m:chr m:val="̅"/>
                                <m:ctrlPr>
                                  <a:rPr lang="en-US" altLang="zh-CN" sz="2000" i="1" dirty="0">
                                    <a:latin typeface="Cambria Math" panose="02040503050406030204" pitchFamily="18" charset="0"/>
                                  </a:rPr>
                                </m:ctrlPr>
                              </m:acc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𝑎</m:t>
                                    </m:r>
                                  </m:e>
                                  <m:sub>
                                    <m:r>
                                      <a:rPr lang="en-US" altLang="zh-CN" sz="2000" i="1" dirty="0">
                                        <a:latin typeface="Cambria Math" panose="02040503050406030204" pitchFamily="18" charset="0"/>
                                      </a:rPr>
                                      <m:t>𝑖</m:t>
                                    </m:r>
                                  </m:sub>
                                </m:sSub>
                              </m:e>
                            </m:acc>
                            <m:r>
                              <m:rPr>
                                <m:lit/>
                              </m:rP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m:rPr>
                                    <m:lit/>
                                  </m:rPr>
                                  <a:rPr lang="en-US" altLang="zh-CN" sz="2000" i="1" dirty="0">
                                    <a:latin typeface="Cambria Math" panose="02040503050406030204" pitchFamily="18" charset="0"/>
                                  </a:rPr>
                                  <m:t>|</m:t>
                                </m:r>
                              </m:e>
                              <m:sup>
                                <m:r>
                                  <a:rPr lang="en-US" altLang="zh-CN" sz="2000" i="1" dirty="0">
                                    <a:latin typeface="Cambria Math" panose="02040503050406030204" pitchFamily="18" charset="0"/>
                                  </a:rPr>
                                  <m:t>2</m:t>
                                </m:r>
                              </m:sup>
                            </m:sSup>
                            <m:r>
                              <m:rPr>
                                <m:lit/>
                              </m:rPr>
                              <a:rPr lang="en-US" altLang="zh-CN" sz="2000" i="1" dirty="0">
                                <a:latin typeface="Cambria Math" panose="02040503050406030204" pitchFamily="18" charset="0"/>
                              </a:rPr>
                              <m:t>||</m:t>
                            </m:r>
                            <m:acc>
                              <m:accPr>
                                <m:chr m:val="̅"/>
                                <m:ctrlPr>
                                  <a:rPr lang="en-US" altLang="zh-CN" sz="2000" i="1" dirty="0">
                                    <a:latin typeface="Cambria Math" panose="02040503050406030204" pitchFamily="18" charset="0"/>
                                  </a:rPr>
                                </m:ctrlPr>
                              </m:acc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𝑏</m:t>
                                    </m:r>
                                  </m:e>
                                  <m:sub>
                                    <m:r>
                                      <a:rPr lang="en-US" altLang="zh-CN" sz="2000" i="1" dirty="0">
                                        <a:latin typeface="Cambria Math" panose="02040503050406030204" pitchFamily="18" charset="0"/>
                                      </a:rPr>
                                      <m:t>𝑗</m:t>
                                    </m:r>
                                  </m:sub>
                                </m:sSub>
                              </m:e>
                            </m:acc>
                            <m:r>
                              <m:rPr>
                                <m:lit/>
                              </m:rP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m:rPr>
                                    <m:lit/>
                                  </m:rPr>
                                  <a:rPr lang="en-US" altLang="zh-CN" sz="2000" i="1" dirty="0">
                                    <a:latin typeface="Cambria Math" panose="02040503050406030204" pitchFamily="18" charset="0"/>
                                  </a:rPr>
                                  <m:t>|</m:t>
                                </m:r>
                              </m:e>
                              <m:sup>
                                <m:r>
                                  <a:rPr lang="en-US" altLang="zh-CN" sz="2000" i="1" dirty="0">
                                    <a:latin typeface="Cambria Math" panose="02040503050406030204" pitchFamily="18" charset="0"/>
                                  </a:rPr>
                                  <m:t>2</m:t>
                                </m:r>
                              </m:sup>
                            </m:sSup>
                            <m:r>
                              <a:rPr lang="en-US" altLang="zh-CN" sz="2000" i="1">
                                <a:latin typeface="Cambria Math" panose="02040503050406030204" pitchFamily="18" charset="0"/>
                              </a:rPr>
                              <m:t>≤</m:t>
                            </m:r>
                          </m:e>
                        </m:nary>
                      </m:e>
                    </m:nary>
                  </m:oMath>
                </a14:m>
                <a:r>
                  <a:rPr lang="en-US" altLang="zh-CN" sz="2000" dirty="0"/>
                  <a:t> </a:t>
                </a:r>
                <a14:m>
                  <m:oMath xmlns:m="http://schemas.openxmlformats.org/officeDocument/2006/math">
                    <m:r>
                      <a:rPr lang="en-US" altLang="zh-CN" sz="2000" b="0" i="0" smtClean="0">
                        <a:latin typeface="Cambria Math" panose="02040503050406030204" pitchFamily="18" charset="0"/>
                      </a:rPr>
                      <m:t>(</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r>
                          <m:rPr>
                            <m:lit/>
                          </m:rPr>
                          <a:rPr lang="en-US" altLang="zh-CN" sz="2000" i="1" dirty="0">
                            <a:latin typeface="Cambria Math" panose="02040503050406030204" pitchFamily="18" charset="0"/>
                          </a:rPr>
                          <m:t>||</m:t>
                        </m:r>
                        <m:acc>
                          <m:accPr>
                            <m:chr m:val="̅"/>
                            <m:ctrlPr>
                              <a:rPr lang="en-US" altLang="zh-CN" sz="2000" i="1" dirty="0">
                                <a:latin typeface="Cambria Math" panose="02040503050406030204" pitchFamily="18" charset="0"/>
                              </a:rPr>
                            </m:ctrlPr>
                          </m:acc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𝑎</m:t>
                                </m:r>
                              </m:e>
                              <m:sub>
                                <m:r>
                                  <a:rPr lang="en-US" altLang="zh-CN" sz="2000" i="1" dirty="0">
                                    <a:latin typeface="Cambria Math" panose="02040503050406030204" pitchFamily="18" charset="0"/>
                                  </a:rPr>
                                  <m:t>𝑖</m:t>
                                </m:r>
                              </m:sub>
                            </m:sSub>
                          </m:e>
                        </m:acc>
                        <m:r>
                          <m:rPr>
                            <m:lit/>
                          </m:rP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m:rPr>
                                <m:lit/>
                              </m:rPr>
                              <a:rPr lang="en-US" altLang="zh-CN" sz="2000" i="1" dirty="0">
                                <a:latin typeface="Cambria Math" panose="02040503050406030204" pitchFamily="18" charset="0"/>
                              </a:rPr>
                              <m:t>|</m:t>
                            </m:r>
                          </m:e>
                          <m:sup>
                            <m:r>
                              <a:rPr lang="en-US" altLang="zh-CN" sz="2000" i="1" dirty="0">
                                <a:latin typeface="Cambria Math" panose="02040503050406030204" pitchFamily="18" charset="0"/>
                              </a:rPr>
                              <m:t>2</m:t>
                            </m:r>
                          </m:sup>
                        </m:sSup>
                        <m:r>
                          <a:rPr lang="en-US" altLang="zh-CN" sz="2000" b="0" i="1" dirty="0" smtClean="0">
                            <a:latin typeface="Cambria Math" panose="02040503050406030204" pitchFamily="18" charset="0"/>
                          </a:rPr>
                          <m:t>)(</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𝑗</m:t>
                            </m:r>
                            <m:r>
                              <a:rPr lang="en-US" altLang="zh-CN" sz="2000" i="1">
                                <a:latin typeface="Cambria Math" panose="02040503050406030204" pitchFamily="18" charset="0"/>
                              </a:rPr>
                              <m:t>=1</m:t>
                            </m:r>
                          </m:sub>
                          <m:sup>
                            <m:r>
                              <a:rPr lang="en-US" altLang="zh-CN" sz="2000" i="1">
                                <a:latin typeface="Cambria Math" panose="02040503050406030204" pitchFamily="18" charset="0"/>
                              </a:rPr>
                              <m:t>𝑑</m:t>
                            </m:r>
                          </m:sup>
                          <m:e>
                            <m:r>
                              <m:rPr>
                                <m:lit/>
                              </m:rPr>
                              <a:rPr lang="en-US" altLang="zh-CN" sz="2000" i="1" dirty="0">
                                <a:latin typeface="Cambria Math" panose="02040503050406030204" pitchFamily="18" charset="0"/>
                              </a:rPr>
                              <m:t>||</m:t>
                            </m:r>
                            <m:acc>
                              <m:accPr>
                                <m:chr m:val="̅"/>
                                <m:ctrlPr>
                                  <a:rPr lang="en-US" altLang="zh-CN" sz="2000" i="1" dirty="0">
                                    <a:latin typeface="Cambria Math" panose="02040503050406030204" pitchFamily="18" charset="0"/>
                                  </a:rPr>
                                </m:ctrlPr>
                              </m:acc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𝑏</m:t>
                                    </m:r>
                                  </m:e>
                                  <m:sub>
                                    <m:r>
                                      <a:rPr lang="en-US" altLang="zh-CN" sz="2000" i="1" dirty="0">
                                        <a:latin typeface="Cambria Math" panose="02040503050406030204" pitchFamily="18" charset="0"/>
                                      </a:rPr>
                                      <m:t>𝑗</m:t>
                                    </m:r>
                                  </m:sub>
                                </m:sSub>
                              </m:e>
                            </m:acc>
                            <m:r>
                              <m:rPr>
                                <m:lit/>
                              </m:rP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m:rPr>
                                    <m:lit/>
                                  </m:rPr>
                                  <a:rPr lang="en-US" altLang="zh-CN" sz="2000" i="1" dirty="0">
                                    <a:latin typeface="Cambria Math" panose="02040503050406030204" pitchFamily="18" charset="0"/>
                                  </a:rPr>
                                  <m:t>|</m:t>
                                </m:r>
                              </m:e>
                              <m:sup>
                                <m:r>
                                  <a:rPr lang="en-US" altLang="zh-CN" sz="2000" i="1" dirty="0">
                                    <a:latin typeface="Cambria Math" panose="02040503050406030204" pitchFamily="18" charset="0"/>
                                  </a:rPr>
                                  <m:t>2</m:t>
                                </m:r>
                              </m:sup>
                            </m:sSup>
                            <m:r>
                              <a:rPr lang="en-US" altLang="zh-CN" sz="2000" b="0" i="1" dirty="0" smtClean="0">
                                <a:latin typeface="Cambria Math" panose="02040503050406030204" pitchFamily="18" charset="0"/>
                              </a:rPr>
                              <m:t>)</m:t>
                            </m:r>
                            <m:r>
                              <a:rPr lang="en-US" altLang="zh-CN" sz="2000" i="1">
                                <a:latin typeface="Cambria Math" panose="02040503050406030204" pitchFamily="18" charset="0"/>
                              </a:rPr>
                              <m:t>≤</m:t>
                            </m:r>
                          </m:e>
                        </m:nary>
                      </m:e>
                    </m:nary>
                  </m:oMath>
                </a14:m>
                <a:r>
                  <a:rPr lang="en-US" altLang="zh-CN" sz="2000" dirty="0"/>
                  <a:t> </a:t>
                </a:r>
                <a14:m>
                  <m:oMath xmlns:m="http://schemas.openxmlformats.org/officeDocument/2006/math">
                    <m:r>
                      <m:rPr>
                        <m:lit/>
                      </m:rPr>
                      <a:rPr lang="en-US" altLang="zh-CN" sz="2000" i="1">
                        <a:latin typeface="Cambria Math" panose="02040503050406030204" pitchFamily="18" charset="0"/>
                      </a:rPr>
                      <m:t>||</m:t>
                    </m:r>
                    <m:r>
                      <a:rPr lang="en-US" altLang="zh-CN" sz="2000" i="1">
                        <a:latin typeface="Cambria Math" panose="02040503050406030204" pitchFamily="18" charset="0"/>
                      </a:rPr>
                      <m:t>𝐴</m:t>
                    </m:r>
                    <m:r>
                      <m:rPr>
                        <m:lit/>
                      </m:rPr>
                      <a:rPr lang="en-US" altLang="zh-CN" sz="2000" i="1">
                        <a:latin typeface="Cambria Math" panose="02040503050406030204" pitchFamily="18" charset="0"/>
                      </a:rPr>
                      <m:t>|</m:t>
                    </m:r>
                    <m:sSubSup>
                      <m:sSubSupPr>
                        <m:ctrlPr>
                          <a:rPr lang="en-US" altLang="zh-CN" sz="2000" b="0" i="1" smtClean="0">
                            <a:latin typeface="Cambria Math" panose="02040503050406030204" pitchFamily="18" charset="0"/>
                          </a:rPr>
                        </m:ctrlPr>
                      </m:sSubSupPr>
                      <m:e>
                        <m:r>
                          <m:rPr>
                            <m:lit/>
                          </m:rPr>
                          <a:rPr lang="en-US" altLang="zh-CN" sz="2000" i="1">
                            <a:latin typeface="Cambria Math" panose="02040503050406030204" pitchFamily="18" charset="0"/>
                          </a:rPr>
                          <m:t>|</m:t>
                        </m:r>
                      </m:e>
                      <m:sub>
                        <m:r>
                          <a:rPr lang="en-US" altLang="zh-CN" sz="2000" i="1">
                            <a:latin typeface="Cambria Math" panose="02040503050406030204" pitchFamily="18" charset="0"/>
                          </a:rPr>
                          <m:t>𝐹</m:t>
                        </m:r>
                      </m:sub>
                      <m:sup>
                        <m:r>
                          <a:rPr lang="en-US" altLang="zh-CN" sz="2000" b="0" i="1" smtClean="0">
                            <a:latin typeface="Cambria Math" panose="02040503050406030204" pitchFamily="18" charset="0"/>
                          </a:rPr>
                          <m:t>2</m:t>
                        </m:r>
                      </m:sup>
                    </m:sSubSup>
                  </m:oMath>
                </a14:m>
                <a:r>
                  <a:rPr lang="en-US" altLang="zh-CN" sz="2000" dirty="0"/>
                  <a:t> </a:t>
                </a:r>
                <a14:m>
                  <m:oMath xmlns:m="http://schemas.openxmlformats.org/officeDocument/2006/math">
                    <m:r>
                      <m:rPr>
                        <m:lit/>
                      </m:rPr>
                      <a:rPr lang="en-US" altLang="zh-CN" sz="2000" i="1">
                        <a:latin typeface="Cambria Math" panose="02040503050406030204" pitchFamily="18" charset="0"/>
                      </a:rPr>
                      <m:t>||</m:t>
                    </m:r>
                    <m:r>
                      <a:rPr lang="en-US" altLang="zh-CN" sz="2000" b="0" i="1" smtClean="0">
                        <a:latin typeface="Cambria Math" panose="02040503050406030204" pitchFamily="18" charset="0"/>
                      </a:rPr>
                      <m:t>𝐵</m:t>
                    </m:r>
                    <m:r>
                      <m:rPr>
                        <m:lit/>
                      </m:rP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m:rPr>
                            <m:lit/>
                          </m:rPr>
                          <a:rPr lang="en-US" altLang="zh-CN" sz="2000" i="1">
                            <a:latin typeface="Cambria Math" panose="02040503050406030204" pitchFamily="18" charset="0"/>
                          </a:rPr>
                          <m:t>|</m:t>
                        </m:r>
                      </m:e>
                      <m:sub>
                        <m:r>
                          <a:rPr lang="en-US" altLang="zh-CN" sz="2000" i="1">
                            <a:latin typeface="Cambria Math" panose="02040503050406030204" pitchFamily="18" charset="0"/>
                          </a:rPr>
                          <m:t>𝐹</m:t>
                        </m:r>
                      </m:sub>
                      <m:sup>
                        <m:r>
                          <a:rPr lang="en-US" altLang="zh-CN" sz="2000" i="1">
                            <a:latin typeface="Cambria Math" panose="02040503050406030204" pitchFamily="18" charset="0"/>
                          </a:rPr>
                          <m:t>2</m:t>
                        </m:r>
                      </m:sup>
                    </m:sSubSup>
                  </m:oMath>
                </a14:m>
                <a:endParaRPr lang="en-US" altLang="zh-CN" sz="2000" dirty="0"/>
              </a:p>
              <a:p>
                <a:r>
                  <a:rPr lang="zh-CN" altLang="en-US" sz="2000" dirty="0"/>
                  <a:t>问题：证明：一个</a:t>
                </a: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oMath>
                </a14:m>
                <a:r>
                  <a:rPr lang="zh-CN" altLang="en-US" sz="2000" dirty="0"/>
                  <a:t>的</a:t>
                </a:r>
                <a:r>
                  <a:rPr lang="en-US" altLang="zh-CN" sz="2000" dirty="0"/>
                  <a:t>F</a:t>
                </a:r>
                <a:r>
                  <a:rPr lang="zh-CN" altLang="en-US" sz="2000" dirty="0"/>
                  <a:t>范数为</a:t>
                </a:r>
                <a14:m>
                  <m:oMath xmlns:m="http://schemas.openxmlformats.org/officeDocument/2006/math">
                    <m:r>
                      <a:rPr lang="en-US" altLang="zh-CN" sz="2000" b="0" i="1" smtClean="0">
                        <a:latin typeface="Cambria Math" panose="02040503050406030204" pitchFamily="18" charset="0"/>
                      </a:rPr>
                      <m:t>𝜖</m:t>
                    </m:r>
                  </m:oMath>
                </a14:m>
                <a:r>
                  <a:rPr lang="zh-CN" altLang="en-US" sz="2000" dirty="0"/>
                  <a:t>的矩阵的逆矩阵的</a:t>
                </a:r>
                <a14:m>
                  <m:oMath xmlns:m="http://schemas.openxmlformats.org/officeDocument/2006/math">
                    <m:r>
                      <a:rPr lang="en-US" altLang="zh-CN" sz="2000" b="0" i="1" smtClean="0">
                        <a:latin typeface="Cambria Math" panose="02040503050406030204" pitchFamily="18" charset="0"/>
                      </a:rPr>
                      <m:t>𝐹</m:t>
                    </m:r>
                  </m:oMath>
                </a14:m>
                <a:r>
                  <a:rPr lang="zh-CN" altLang="en-US" sz="2000" dirty="0"/>
                  <a:t>范数至少为</a:t>
                </a:r>
                <a14:m>
                  <m:oMath xmlns:m="http://schemas.openxmlformats.org/officeDocument/2006/math">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𝑛</m:t>
                        </m:r>
                      </m:e>
                    </m:ra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𝜖</m:t>
                    </m:r>
                  </m:oMath>
                </a14:m>
                <a:r>
                  <a:rPr lang="zh-CN" altLang="en-US" sz="2000" dirty="0"/>
                  <a:t>。（小矩阵有大逆矩阵）</a:t>
                </a:r>
              </a:p>
            </p:txBody>
          </p:sp>
        </mc:Choice>
        <mc:Fallback xmlns="">
          <p:sp>
            <p:nvSpPr>
              <p:cNvPr id="3" name="内容占位符 2">
                <a:extLst>
                  <a:ext uri="{FF2B5EF4-FFF2-40B4-BE49-F238E27FC236}">
                    <a16:creationId xmlns:a16="http://schemas.microsoft.com/office/drawing/2014/main" id="{F956BDDD-CA65-4528-9DA9-9BD573ADA5C6}"/>
                  </a:ext>
                </a:extLst>
              </p:cNvPr>
              <p:cNvSpPr>
                <a:spLocks noGrp="1" noRot="1" noChangeAspect="1" noMove="1" noResize="1" noEditPoints="1" noAdjustHandles="1" noChangeArrowheads="1" noChangeShapeType="1" noTextEdit="1"/>
              </p:cNvSpPr>
              <p:nvPr>
                <p:ph idx="1"/>
              </p:nvPr>
            </p:nvSpPr>
            <p:spPr>
              <a:blipFill>
                <a:blip r:embed="rId2"/>
                <a:stretch>
                  <a:fillRect l="-522" t="-7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22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7B1D00D-2D67-45DC-A392-AD8D287AB148}"/>
                  </a:ext>
                </a:extLst>
              </p:cNvPr>
              <p:cNvSpPr>
                <a:spLocks noGrp="1"/>
              </p:cNvSpPr>
              <p:nvPr>
                <p:ph type="title"/>
              </p:nvPr>
            </p:nvSpPr>
            <p:spPr/>
            <p:txBody>
              <a:bodyPr/>
              <a:lstStyle/>
              <a:p>
                <a14:m>
                  <m:oMath xmlns:m="http://schemas.openxmlformats.org/officeDocument/2006/math">
                    <m:r>
                      <a:rPr lang="zh-CN" altLang="en-US" i="1">
                        <a:latin typeface="Cambria Math" panose="02040503050406030204" pitchFamily="18" charset="0"/>
                      </a:rPr>
                      <m:t>矩阵</m:t>
                    </m:r>
                  </m:oMath>
                </a14:m>
                <a:r>
                  <a:rPr lang="zh-CN" altLang="en-US" dirty="0"/>
                  <a:t>的条件数</a:t>
                </a:r>
              </a:p>
            </p:txBody>
          </p:sp>
        </mc:Choice>
        <mc:Fallback xmlns="">
          <p:sp>
            <p:nvSpPr>
              <p:cNvPr id="2" name="标题 1">
                <a:extLst>
                  <a:ext uri="{FF2B5EF4-FFF2-40B4-BE49-F238E27FC236}">
                    <a16:creationId xmlns:a16="http://schemas.microsoft.com/office/drawing/2014/main" id="{B7B1D00D-2D67-45DC-A392-AD8D287AB148}"/>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923CD31-2D11-4A7A-A7DC-D99075CFBDE3}"/>
                  </a:ext>
                </a:extLst>
              </p:cNvPr>
              <p:cNvSpPr>
                <a:spLocks noGrp="1"/>
              </p:cNvSpPr>
              <p:nvPr>
                <p:ph idx="1"/>
              </p:nvPr>
            </p:nvSpPr>
            <p:spPr/>
            <p:txBody>
              <a:bodyPr>
                <a:normAutofit fontScale="85000" lnSpcReduction="10000"/>
              </a:bodyPr>
              <a:lstStyle/>
              <a:p>
                <a:r>
                  <a:rPr lang="zh-CN" altLang="en-US" dirty="0"/>
                  <a:t>假设</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且</a:t>
                </a:r>
                <a14:m>
                  <m:oMath xmlns:m="http://schemas.openxmlformats.org/officeDocument/2006/math">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𝐴</m:t>
                        </m:r>
                      </m:e>
                    </m:acc>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𝑥</m:t>
                        </m:r>
                      </m:e>
                    </m:acc>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𝑏</m:t>
                        </m:r>
                      </m:e>
                    </m:acc>
                    <m:r>
                      <a:rPr lang="zh-CN" altLang="en-US" i="1" dirty="0">
                        <a:latin typeface="Cambria Math" panose="02040503050406030204" pitchFamily="18" charset="0"/>
                      </a:rPr>
                      <m:t>，</m:t>
                    </m:r>
                  </m:oMath>
                </a14:m>
                <a:r>
                  <a:rPr lang="zh-CN" altLang="en-US" dirty="0"/>
                  <a:t>这里</a:t>
                </a:r>
                <a14:m>
                  <m:oMath xmlns:m="http://schemas.openxmlformats.org/officeDocument/2006/math">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𝐴</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𝛿</m:t>
                    </m:r>
                    <m:r>
                      <a:rPr lang="en-US" altLang="zh-CN" b="0" i="1" dirty="0" smtClean="0">
                        <a:latin typeface="Cambria Math" panose="02040503050406030204" pitchFamily="18" charset="0"/>
                      </a:rPr>
                      <m:t>𝐴</m:t>
                    </m:r>
                    <m:r>
                      <a:rPr lang="zh-CN" altLang="en-US" i="1" dirty="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𝑏</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𝛿</m:t>
                    </m:r>
                    <m:r>
                      <a:rPr lang="en-US" altLang="zh-CN" b="0" i="1" dirty="0" smtClean="0">
                        <a:latin typeface="Cambria Math" panose="02040503050406030204" pitchFamily="18" charset="0"/>
                      </a:rPr>
                      <m:t>𝑏</m:t>
                    </m:r>
                    <m:r>
                      <a:rPr lang="zh-CN" altLang="en-US" i="1" dirty="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𝑥</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𝛿</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r>
                  <a:rPr lang="zh-CN" altLang="en-US" dirty="0"/>
                  <a:t>则有：</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𝐴</m:t>
                      </m:r>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𝑏</m:t>
                      </m:r>
                    </m:oMath>
                  </m:oMathPara>
                </a14:m>
                <a:endParaRPr lang="en-US" altLang="zh-CN" b="0" dirty="0"/>
              </a:p>
              <a:p>
                <a:r>
                  <a:rPr lang="zh-CN" altLang="en-US" dirty="0"/>
                  <a:t>假设</a:t>
                </a:r>
                <a14:m>
                  <m:oMath xmlns:m="http://schemas.openxmlformats.org/officeDocument/2006/math">
                    <m:r>
                      <a:rPr lang="en-US" altLang="zh-CN" b="0" i="1" smtClean="0">
                        <a:latin typeface="Cambria Math" panose="02040503050406030204" pitchFamily="18" charset="0"/>
                      </a:rPr>
                      <m:t>𝛿</m:t>
                    </m:r>
                  </m:oMath>
                </a14:m>
                <a:r>
                  <a:rPr lang="zh-CN" altLang="en-US" dirty="0"/>
                  <a:t>项都比较小，则有如下</a:t>
                </a:r>
                <a:r>
                  <a:rPr lang="zh-CN" altLang="en-US" dirty="0">
                    <a:solidFill>
                      <a:srgbClr val="FF0000"/>
                    </a:solidFill>
                  </a:rPr>
                  <a:t>线性逼近</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𝑏</m:t>
                      </m:r>
                    </m:oMath>
                  </m:oMathPara>
                </a14:m>
                <a:endParaRPr lang="en-US" altLang="zh-CN" b="0" dirty="0"/>
              </a:p>
              <a:p>
                <a:r>
                  <a:rPr lang="zh-CN" altLang="en-US" dirty="0"/>
                  <a:t>从而求得</a:t>
                </a:r>
                <a14:m>
                  <m:oMath xmlns:m="http://schemas.openxmlformats.org/officeDocument/2006/math">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𝛿</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𝐴𝑥</m:t>
                        </m:r>
                      </m:e>
                    </m:d>
                  </m:oMath>
                </a14:m>
                <a:endParaRPr lang="en-US" altLang="zh-CN" b="0" dirty="0"/>
              </a:p>
              <a:p>
                <a:r>
                  <a:rPr lang="zh-CN" altLang="en-US" dirty="0"/>
                  <a:t>取范数：</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r>
                      <m:rPr>
                        <m:lit/>
                      </m:rPr>
                      <a:rPr lang="en-US" altLang="zh-CN" b="0" i="1" smtClean="0">
                        <a:latin typeface="Cambria Math" panose="02040503050406030204" pitchFamily="18" charset="0"/>
                        <a:ea typeface="Cambria Math" panose="02040503050406030204" pitchFamily="18" charset="0"/>
                      </a:rPr>
                      <m:t>≾</m:t>
                    </m:r>
                    <m:r>
                      <m:rPr>
                        <m:lit/>
                      </m:rPr>
                      <a:rPr lang="en-US" altLang="zh-CN" b="0" i="0"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m:rPr>
                            <m:sty m:val="p"/>
                          </m:rPr>
                          <a:rPr lang="en-US" altLang="zh-CN" b="0" i="0" smtClean="0">
                            <a:latin typeface="Cambria Math" panose="02040503050406030204" pitchFamily="18" charset="0"/>
                            <a:ea typeface="Cambria Math" panose="02040503050406030204" pitchFamily="18" charset="0"/>
                          </a:rPr>
                          <m:t>A</m:t>
                        </m:r>
                      </m:e>
                      <m:sup>
                        <m:r>
                          <a:rPr lang="en-US" altLang="zh-CN" b="0" i="0" smtClean="0">
                            <a:latin typeface="Cambria Math" panose="02040503050406030204" pitchFamily="18" charset="0"/>
                            <a:ea typeface="Cambria Math" panose="02040503050406030204" pitchFamily="18" charset="0"/>
                          </a:rPr>
                          <m:t>−1</m:t>
                        </m:r>
                      </m:sup>
                    </m:sSup>
                    <m:r>
                      <m:rPr>
                        <m:lit/>
                      </m:rPr>
                      <a:rPr lang="en-US" altLang="zh-CN" b="0" i="0"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m:rPr>
                            <m:lit/>
                          </m:rP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𝛿</m:t>
                        </m:r>
                        <m:r>
                          <a:rPr lang="en-US" altLang="zh-CN" b="0" i="1" smtClean="0">
                            <a:latin typeface="Cambria Math" panose="02040503050406030204" pitchFamily="18" charset="0"/>
                            <a:ea typeface="Cambria Math" panose="02040503050406030204" pitchFamily="18" charset="0"/>
                          </a:rPr>
                          <m:t>𝑏</m:t>
                        </m:r>
                        <m:r>
                          <m:rPr>
                            <m:lit/>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m:rPr>
                            <m:lit/>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𝛿</m:t>
                        </m:r>
                        <m:r>
                          <a:rPr lang="en-US" altLang="zh-CN" b="0" i="1" smtClean="0">
                            <a:latin typeface="Cambria Math" panose="02040503050406030204" pitchFamily="18" charset="0"/>
                            <a:ea typeface="Cambria Math" panose="02040503050406030204" pitchFamily="18" charset="0"/>
                          </a:rPr>
                          <m:t>𝐴</m:t>
                        </m:r>
                        <m:r>
                          <m:rPr>
                            <m:lit/>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m:rPr>
                            <m:lit/>
                          </m:rPr>
                          <a:rPr lang="en-US" altLang="zh-CN" b="0" i="1" smtClean="0">
                            <a:latin typeface="Cambria Math" panose="02040503050406030204" pitchFamily="18" charset="0"/>
                            <a:ea typeface="Cambria Math" panose="02040503050406030204" pitchFamily="18" charset="0"/>
                          </a:rPr>
                          <m:t>||</m:t>
                        </m:r>
                      </m:e>
                    </m:d>
                  </m:oMath>
                </a14:m>
                <a:endParaRPr lang="en-US" altLang="zh-CN" b="0" dirty="0">
                  <a:ea typeface="Cambria Math" panose="02040503050406030204" pitchFamily="18" charset="0"/>
                </a:endParaRPr>
              </a:p>
              <a:p>
                <a:r>
                  <a:rPr lang="zh-CN" altLang="en-US" dirty="0"/>
                  <a:t>除</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oMath>
                </a14:m>
                <a:r>
                  <a:rPr lang="zh-CN" altLang="en-US" dirty="0"/>
                  <a:t>得关于</a:t>
                </a:r>
                <a14:m>
                  <m:oMath xmlns:m="http://schemas.openxmlformats.org/officeDocument/2006/math">
                    <m:r>
                      <a:rPr lang="en-US" altLang="zh-CN" b="0" i="1" smtClean="0">
                        <a:latin typeface="Cambria Math" panose="02040503050406030204" pitchFamily="18" charset="0"/>
                      </a:rPr>
                      <m:t>𝑥</m:t>
                    </m:r>
                  </m:oMath>
                </a14:m>
                <a:r>
                  <a:rPr lang="zh-CN" altLang="en-US" dirty="0"/>
                  <a:t>的相对误差：</a:t>
                </a:r>
                <a:endParaRPr lang="en-US" altLang="zh-CN" dirty="0"/>
              </a:p>
              <a:p>
                <a14:m>
                  <m:oMath xmlns:m="http://schemas.openxmlformats.org/officeDocument/2006/math">
                    <m:f>
                      <m:fPr>
                        <m:ctrlPr>
                          <a:rPr lang="en-US" altLang="zh-CN" b="0" i="1" smtClean="0">
                            <a:latin typeface="Cambria Math" panose="02040503050406030204" pitchFamily="18" charset="0"/>
                          </a:rPr>
                        </m:ctrlPr>
                      </m:fPr>
                      <m:num>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num>
                      <m:den>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den>
                    </m:f>
                  </m:oMath>
                </a14:m>
                <a:r>
                  <a:rPr lang="en-US" altLang="zh-CN" dirty="0">
                    <a:ea typeface="Cambria Math" panose="02040503050406030204" pitchFamily="18" charset="0"/>
                  </a:rPr>
                  <a:t> </a:t>
                </a:r>
                <a14:m>
                  <m:oMath xmlns:m="http://schemas.openxmlformats.org/officeDocument/2006/math">
                    <m:r>
                      <m:rPr>
                        <m:lit/>
                      </m:rPr>
                      <a:rPr lang="en-US" altLang="zh-CN" i="1">
                        <a:latin typeface="Cambria Math" panose="02040503050406030204" pitchFamily="18" charset="0"/>
                        <a:ea typeface="Cambria Math" panose="02040503050406030204" pitchFamily="18" charset="0"/>
                      </a:rPr>
                      <m:t>≾</m:t>
                    </m:r>
                    <m:r>
                      <m:rPr>
                        <m:lit/>
                      </m:rPr>
                      <a:rPr lang="en-US" altLang="zh-CN">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a:latin typeface="Cambria Math" panose="02040503050406030204" pitchFamily="18" charset="0"/>
                            <a:ea typeface="Cambria Math" panose="02040503050406030204" pitchFamily="18" charset="0"/>
                          </a:rPr>
                          <m:t>A</m:t>
                        </m:r>
                      </m:e>
                      <m:sup>
                        <m:r>
                          <a:rPr lang="en-US" altLang="zh-CN">
                            <a:latin typeface="Cambria Math" panose="02040503050406030204" pitchFamily="18" charset="0"/>
                            <a:ea typeface="Cambria Math" panose="02040503050406030204" pitchFamily="18" charset="0"/>
                          </a:rPr>
                          <m:t>−1</m:t>
                        </m:r>
                      </m:sup>
                    </m:sSup>
                    <m:r>
                      <m:rPr>
                        <m:lit/>
                      </m:rPr>
                      <a:rPr lang="en-US" altLang="zh-CN">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r>
                      <m:rPr>
                        <m:lit/>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r>
                      <m:rPr>
                        <m:lit/>
                      </m:rP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r>
                              <m:rPr>
                                <m:lit/>
                              </m:rPr>
                              <a:rPr lang="en-US" altLang="zh-CN">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𝛿</m:t>
                            </m:r>
                            <m:r>
                              <a:rPr lang="en-US" altLang="zh-CN" i="1">
                                <a:latin typeface="Cambria Math" panose="02040503050406030204" pitchFamily="18" charset="0"/>
                                <a:ea typeface="Cambria Math" panose="02040503050406030204" pitchFamily="18" charset="0"/>
                              </a:rPr>
                              <m:t>𝑏</m:t>
                            </m:r>
                            <m:r>
                              <m:rPr>
                                <m:lit/>
                              </m:rPr>
                              <a:rPr lang="en-US" altLang="zh-CN" i="1">
                                <a:latin typeface="Cambria Math" panose="02040503050406030204" pitchFamily="18" charset="0"/>
                                <a:ea typeface="Cambria Math" panose="02040503050406030204" pitchFamily="18" charset="0"/>
                              </a:rPr>
                              <m:t>||</m:t>
                            </m:r>
                          </m:num>
                          <m:den>
                            <m:r>
                              <m:rPr>
                                <m:lit/>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r>
                              <m:rPr>
                                <m:lit/>
                              </m:rPr>
                              <a:rPr lang="en-US" altLang="zh-CN" i="1">
                                <a:latin typeface="Cambria Math" panose="02040503050406030204" pitchFamily="18" charset="0"/>
                                <a:ea typeface="Cambria Math" panose="02040503050406030204" pitchFamily="18" charset="0"/>
                              </a:rPr>
                              <m:t>||</m:t>
                            </m:r>
                            <m:r>
                              <m:rPr>
                                <m:lit/>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m:rPr>
                                <m:lit/>
                              </m:rPr>
                              <a:rPr lang="en-US" altLang="zh-CN" b="0" i="1" smtClean="0">
                                <a:latin typeface="Cambria Math" panose="02040503050406030204" pitchFamily="18" charset="0"/>
                                <a:ea typeface="Cambria Math" panose="02040503050406030204" pitchFamily="18" charset="0"/>
                              </a:rPr>
                              <m:t>||</m:t>
                            </m:r>
                          </m:den>
                        </m:f>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m:rPr>
                                <m:lit/>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𝛿</m:t>
                            </m:r>
                            <m:r>
                              <a:rPr lang="en-US" altLang="zh-CN" i="1">
                                <a:latin typeface="Cambria Math" panose="02040503050406030204" pitchFamily="18" charset="0"/>
                                <a:ea typeface="Cambria Math" panose="02040503050406030204" pitchFamily="18" charset="0"/>
                              </a:rPr>
                              <m:t>𝐴</m:t>
                            </m:r>
                            <m:r>
                              <m:rPr>
                                <m:lit/>
                              </m:rPr>
                              <a:rPr lang="en-US" altLang="zh-CN" i="1">
                                <a:latin typeface="Cambria Math" panose="02040503050406030204" pitchFamily="18" charset="0"/>
                                <a:ea typeface="Cambria Math" panose="02040503050406030204" pitchFamily="18" charset="0"/>
                              </a:rPr>
                              <m:t>||</m:t>
                            </m:r>
                          </m:num>
                          <m:den>
                            <m:r>
                              <m:rPr>
                                <m:lit/>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r>
                              <m:rPr>
                                <m:lit/>
                              </m:rPr>
                              <a:rPr lang="en-US" altLang="zh-CN" i="1">
                                <a:latin typeface="Cambria Math" panose="02040503050406030204" pitchFamily="18" charset="0"/>
                                <a:ea typeface="Cambria Math" panose="02040503050406030204" pitchFamily="18" charset="0"/>
                              </a:rPr>
                              <m:t>||</m:t>
                            </m:r>
                          </m:den>
                        </m:f>
                        <m:r>
                          <a:rPr lang="en-US" altLang="zh-CN" b="0" i="1" smtClean="0">
                            <a:latin typeface="Cambria Math" panose="02040503050406030204" pitchFamily="18" charset="0"/>
                            <a:ea typeface="Cambria Math" panose="02040503050406030204" pitchFamily="18" charset="0"/>
                          </a:rPr>
                          <m:t> </m:t>
                        </m:r>
                      </m:e>
                    </m:d>
                    <m:r>
                      <m:rPr>
                        <m:lit/>
                      </m:rP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𝜅</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oMath>
                </a14:m>
                <a:r>
                  <a:rPr lang="en-US" altLang="zh-CN" dirty="0">
                    <a:ea typeface="Cambria Math" panose="02040503050406030204" pitchFamily="18" charset="0"/>
                  </a:rPr>
                  <a:t> </a:t>
                </a:r>
                <a14:m>
                  <m:oMath xmlns:m="http://schemas.openxmlformats.org/officeDocument/2006/math">
                    <m:d>
                      <m:dPr>
                        <m:ctrlPr>
                          <a:rPr lang="en-US" altLang="zh-CN" i="1">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r>
                              <m:rPr>
                                <m:lit/>
                              </m:rPr>
                              <a:rPr lang="en-US" altLang="zh-CN">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𝛿</m:t>
                            </m:r>
                            <m:r>
                              <a:rPr lang="en-US" altLang="zh-CN" i="1">
                                <a:latin typeface="Cambria Math" panose="02040503050406030204" pitchFamily="18" charset="0"/>
                                <a:ea typeface="Cambria Math" panose="02040503050406030204" pitchFamily="18" charset="0"/>
                              </a:rPr>
                              <m:t>𝑏</m:t>
                            </m:r>
                            <m:r>
                              <m:rPr>
                                <m:lit/>
                              </m:rPr>
                              <a:rPr lang="en-US" altLang="zh-CN" i="1">
                                <a:latin typeface="Cambria Math" panose="02040503050406030204" pitchFamily="18" charset="0"/>
                                <a:ea typeface="Cambria Math" panose="02040503050406030204" pitchFamily="18" charset="0"/>
                              </a:rPr>
                              <m:t>||</m:t>
                            </m:r>
                          </m:num>
                          <m:den>
                            <m:r>
                              <m:rPr>
                                <m:lit/>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m:rPr>
                                <m:lit/>
                              </m:rPr>
                              <a:rPr lang="en-US" altLang="zh-CN" i="1">
                                <a:latin typeface="Cambria Math" panose="02040503050406030204" pitchFamily="18" charset="0"/>
                                <a:ea typeface="Cambria Math" panose="02040503050406030204" pitchFamily="18" charset="0"/>
                              </a:rPr>
                              <m:t>||</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m:rPr>
                                <m:lit/>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𝛿</m:t>
                            </m:r>
                            <m:r>
                              <a:rPr lang="en-US" altLang="zh-CN" i="1">
                                <a:latin typeface="Cambria Math" panose="02040503050406030204" pitchFamily="18" charset="0"/>
                                <a:ea typeface="Cambria Math" panose="02040503050406030204" pitchFamily="18" charset="0"/>
                              </a:rPr>
                              <m:t>𝐴</m:t>
                            </m:r>
                            <m:r>
                              <m:rPr>
                                <m:lit/>
                              </m:rPr>
                              <a:rPr lang="en-US" altLang="zh-CN" i="1">
                                <a:latin typeface="Cambria Math" panose="02040503050406030204" pitchFamily="18" charset="0"/>
                                <a:ea typeface="Cambria Math" panose="02040503050406030204" pitchFamily="18" charset="0"/>
                              </a:rPr>
                              <m:t>||</m:t>
                            </m:r>
                          </m:num>
                          <m:den>
                            <m:r>
                              <m:rPr>
                                <m:lit/>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r>
                              <m:rPr>
                                <m:lit/>
                              </m:rPr>
                              <a:rPr lang="en-US" altLang="zh-CN" i="1">
                                <a:latin typeface="Cambria Math" panose="02040503050406030204" pitchFamily="18" charset="0"/>
                                <a:ea typeface="Cambria Math" panose="02040503050406030204" pitchFamily="18" charset="0"/>
                              </a:rPr>
                              <m:t>||</m:t>
                            </m:r>
                          </m:den>
                        </m:f>
                        <m:r>
                          <a:rPr lang="en-US" altLang="zh-CN" i="1">
                            <a:latin typeface="Cambria Math" panose="02040503050406030204" pitchFamily="18" charset="0"/>
                            <a:ea typeface="Cambria Math" panose="02040503050406030204" pitchFamily="18" charset="0"/>
                          </a:rPr>
                          <m:t> </m:t>
                        </m:r>
                      </m:e>
                    </m:d>
                  </m:oMath>
                </a14:m>
                <a:endParaRPr lang="en-US" altLang="zh-CN" dirty="0"/>
              </a:p>
              <a:p>
                <a:r>
                  <a:rPr lang="zh-CN" altLang="en-US" dirty="0"/>
                  <a:t>表明：关于解</a:t>
                </a:r>
                <a14:m>
                  <m:oMath xmlns:m="http://schemas.openxmlformats.org/officeDocument/2006/math">
                    <m:r>
                      <a:rPr lang="en-US" altLang="zh-CN" b="0" i="1" smtClean="0">
                        <a:latin typeface="Cambria Math" panose="02040503050406030204" pitchFamily="18" charset="0"/>
                      </a:rPr>
                      <m:t>𝑥</m:t>
                    </m:r>
                  </m:oMath>
                </a14:m>
                <a:r>
                  <a:rPr lang="zh-CN" altLang="en-US" dirty="0"/>
                  <a:t>的相对误差是以</a:t>
                </a:r>
                <a14:m>
                  <m:oMath xmlns:m="http://schemas.openxmlformats.org/officeDocument/2006/math">
                    <m:r>
                      <a:rPr lang="en-US" altLang="zh-CN" b="0" i="1" smtClean="0">
                        <a:latin typeface="Cambria Math" panose="02040503050406030204" pitchFamily="18" charset="0"/>
                      </a:rPr>
                      <m:t>𝐴</m:t>
                    </m:r>
                  </m:oMath>
                </a14:m>
                <a:r>
                  <a:rPr lang="zh-CN" altLang="en-US" dirty="0"/>
                  <a:t>和</a:t>
                </a:r>
                <a14:m>
                  <m:oMath xmlns:m="http://schemas.openxmlformats.org/officeDocument/2006/math">
                    <m:r>
                      <a:rPr lang="en-US" altLang="zh-CN" b="0" i="1" dirty="0" smtClean="0">
                        <a:latin typeface="Cambria Math" panose="02040503050406030204" pitchFamily="18" charset="0"/>
                      </a:rPr>
                      <m:t>𝑏</m:t>
                    </m:r>
                  </m:oMath>
                </a14:m>
                <a:r>
                  <a:rPr lang="zh-CN" altLang="en-US" dirty="0"/>
                  <a:t>的相对误差的条件数倍数为界！</a:t>
                </a:r>
              </a:p>
            </p:txBody>
          </p:sp>
        </mc:Choice>
        <mc:Fallback xmlns="">
          <p:sp>
            <p:nvSpPr>
              <p:cNvPr id="3" name="内容占位符 2">
                <a:extLst>
                  <a:ext uri="{FF2B5EF4-FFF2-40B4-BE49-F238E27FC236}">
                    <a16:creationId xmlns:a16="http://schemas.microsoft.com/office/drawing/2014/main" id="{D923CD31-2D11-4A7A-A7DC-D99075CFBDE3}"/>
                  </a:ext>
                </a:extLst>
              </p:cNvPr>
              <p:cNvSpPr>
                <a:spLocks noGrp="1" noRot="1" noChangeAspect="1" noMove="1" noResize="1" noEditPoints="1" noAdjustHandles="1" noChangeArrowheads="1" noChangeShapeType="1" noTextEdit="1"/>
              </p:cNvSpPr>
              <p:nvPr>
                <p:ph idx="1"/>
              </p:nvPr>
            </p:nvSpPr>
            <p:spPr>
              <a:blipFill>
                <a:blip r:embed="rId3"/>
                <a:stretch>
                  <a:fillRect l="-812" t="-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722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B9978-0926-45D6-831C-945A445B75C3}"/>
              </a:ext>
            </a:extLst>
          </p:cNvPr>
          <p:cNvSpPr>
            <a:spLocks noGrp="1"/>
          </p:cNvSpPr>
          <p:nvPr>
            <p:ph type="title"/>
          </p:nvPr>
        </p:nvSpPr>
        <p:spPr/>
        <p:txBody>
          <a:bodyPr/>
          <a:lstStyle/>
          <a:p>
            <a:r>
              <a:rPr lang="zh-CN" altLang="en-US" dirty="0"/>
              <a:t>残差</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AE7E7AC-F6A6-45C6-A111-0D203CAFCD0C}"/>
                  </a:ext>
                </a:extLst>
              </p:cNvPr>
              <p:cNvSpPr>
                <a:spLocks noGrp="1"/>
              </p:cNvSpPr>
              <p:nvPr>
                <p:ph idx="1"/>
              </p:nvPr>
            </p:nvSpPr>
            <p:spPr/>
            <p:txBody>
              <a:bodyPr>
                <a:normAutofit fontScale="85000" lnSpcReduction="20000"/>
              </a:bodyPr>
              <a:lstStyle/>
              <a:p>
                <a:pPr>
                  <a:lnSpc>
                    <a:spcPct val="120000"/>
                  </a:lnSpc>
                </a:pPr>
                <a:r>
                  <a:rPr lang="zh-CN" altLang="en-US" dirty="0"/>
                  <a:t>上述分析给出了解的变化对于任意系数矩阵和右端项变化的最坏情况下的估计！但如果给定的数据具有更好的行为，那是否可以得到好点的结果呢？</a:t>
                </a:r>
                <a:endParaRPr lang="en-US" altLang="zh-CN" dirty="0"/>
              </a:p>
              <a:p>
                <a:r>
                  <a:rPr lang="zh-CN" altLang="en-US" dirty="0"/>
                  <a:t>也就是如果已知</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zh-CN" altLang="en-US" i="1">
                        <a:latin typeface="Cambria Math" panose="02040503050406030204" pitchFamily="18" charset="0"/>
                      </a:rPr>
                      <m:t>，</m:t>
                    </m:r>
                  </m:oMath>
                </a14:m>
                <a:r>
                  <a:rPr lang="zh-CN" altLang="en-US" dirty="0"/>
                  <a:t>用某种方式得到一个近似解</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zh-CN" altLang="en-US" i="1" dirty="0">
                        <a:latin typeface="Cambria Math" panose="02040503050406030204" pitchFamily="18" charset="0"/>
                      </a:rPr>
                      <m:t>，</m:t>
                    </m:r>
                  </m:oMath>
                </a14:m>
                <a:r>
                  <a:rPr lang="zh-CN" altLang="en-US" dirty="0"/>
                  <a:t>残差为</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zh-CN" altLang="en-US" i="1">
                        <a:latin typeface="Cambria Math" panose="02040503050406030204" pitchFamily="18" charset="0"/>
                      </a:rPr>
                      <m:t>，</m:t>
                    </m:r>
                  </m:oMath>
                </a14:m>
                <a:r>
                  <a:rPr lang="zh-CN" altLang="en-US" dirty="0"/>
                  <a:t>近似解满足：</a:t>
                </a:r>
                <a:br>
                  <a:rPr lang="en-US" altLang="zh-CN" dirty="0"/>
                </a:br>
                <a14:m>
                  <m:oMath xmlns:m="http://schemas.openxmlformats.org/officeDocument/2006/math">
                    <m:r>
                      <a:rPr lang="en-US" altLang="zh-CN" b="0" i="1" smtClean="0">
                        <a:solidFill>
                          <a:srgbClr val="FF0000"/>
                        </a:solidFill>
                        <a:latin typeface="Cambria Math" panose="02040503050406030204" pitchFamily="18" charset="0"/>
                      </a:rPr>
                      <m:t>𝐴</m:t>
                    </m:r>
                    <m:acc>
                      <m:accPr>
                        <m:chr m:val="̂"/>
                        <m:ctrlPr>
                          <a:rPr lang="en-US" altLang="zh-CN" b="0"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𝑥</m:t>
                        </m:r>
                      </m:e>
                    </m:acc>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𝑏</m:t>
                    </m:r>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𝑟</m:t>
                    </m:r>
                  </m:oMath>
                </a14:m>
                <a:endParaRPr lang="en-US" altLang="zh-CN" b="0" dirty="0">
                  <a:solidFill>
                    <a:srgbClr val="FF0000"/>
                  </a:solidFill>
                </a:endParaRPr>
              </a:p>
              <a:p>
                <a:r>
                  <a:rPr lang="zh-CN" altLang="en-US" dirty="0"/>
                  <a:t>因此</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−1</m:t>
                        </m:r>
                      </m:sup>
                    </m:sSup>
                    <m:r>
                      <a:rPr lang="en-US" altLang="zh-CN" b="0" i="1" dirty="0" smtClean="0">
                        <a:latin typeface="Cambria Math" panose="02040503050406030204" pitchFamily="18" charset="0"/>
                      </a:rPr>
                      <m:t>𝑟</m:t>
                    </m:r>
                    <m:r>
                      <a:rPr lang="en-US" altLang="zh-CN" b="0" i="1" dirty="0" smtClean="0">
                        <a:latin typeface="Cambria Math" panose="02040503050406030204" pitchFamily="18" charset="0"/>
                      </a:rPr>
                      <m:t>,</m:t>
                    </m:r>
                  </m:oMath>
                </a14:m>
                <a:r>
                  <a:rPr lang="zh-CN" altLang="en-US" dirty="0"/>
                  <a:t>从而得到误差估计为</a:t>
                </a:r>
                <a14:m>
                  <m:oMath xmlns:m="http://schemas.openxmlformats.org/officeDocument/2006/math">
                    <m:r>
                      <m:rPr>
                        <m:lit/>
                      </m:rP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m:t>
                    </m:r>
                    <m:r>
                      <m:rPr>
                        <m:lit/>
                      </m:rP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−1</m:t>
                        </m:r>
                      </m:sup>
                    </m:sSup>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𝑟</m:t>
                    </m:r>
                    <m:r>
                      <m:rPr>
                        <m:lit/>
                      </m:rPr>
                      <a:rPr lang="en-US" altLang="zh-CN" b="0" i="1" dirty="0" smtClean="0">
                        <a:latin typeface="Cambria Math" panose="02040503050406030204" pitchFamily="18" charset="0"/>
                      </a:rPr>
                      <m:t>||</m:t>
                    </m:r>
                  </m:oMath>
                </a14:m>
                <a:endParaRPr lang="en-US" altLang="zh-CN" b="0" dirty="0"/>
              </a:p>
              <a:p>
                <a:r>
                  <a:rPr lang="zh-CN" altLang="en-US" dirty="0"/>
                  <a:t>对于给定的</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zh-CN" altLang="en-US" i="1" dirty="0">
                        <a:latin typeface="Cambria Math" panose="02040503050406030204" pitchFamily="18" charset="0"/>
                      </a:rPr>
                      <m:t>，</m:t>
                    </m:r>
                  </m:oMath>
                </a14:m>
                <a:r>
                  <a:rPr lang="zh-CN" altLang="en-US" dirty="0"/>
                  <a:t>实际上我们期望得到的</a:t>
                </a:r>
                <a14:m>
                  <m:oMath xmlns:m="http://schemas.openxmlformats.org/officeDocument/2006/math">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𝑟</m:t>
                    </m:r>
                  </m:oMath>
                </a14:m>
                <a:r>
                  <a:rPr lang="zh-CN" altLang="en-US" dirty="0"/>
                  <a:t>具有一定的精度，这种形式是否值得停下来想想这种情况有多新奇。一般来说，我们只能限定误差项。如果我告诉你我的答案相差</a:t>
                </a:r>
                <a:r>
                  <a:rPr lang="en-US" altLang="zh-CN" dirty="0"/>
                  <a:t>2.5</a:t>
                </a:r>
                <a:r>
                  <a:rPr lang="zh-CN" altLang="en-US" dirty="0"/>
                  <a:t>，“你会更怀疑地看着我，而不是告诉你我的答案相差不超过</a:t>
                </a:r>
                <a:r>
                  <a:rPr lang="en-US" altLang="zh-CN" dirty="0"/>
                  <a:t>2.5</a:t>
                </a:r>
                <a:r>
                  <a:rPr lang="zh-CN" altLang="en-US" dirty="0"/>
                  <a:t>，”这是合理的。毕竟，如果我知道我的答案差了将近</a:t>
                </a:r>
                <a:r>
                  <a:rPr lang="en-US" altLang="zh-CN" dirty="0"/>
                  <a:t>2.5</a:t>
                </a:r>
                <a:r>
                  <a:rPr lang="zh-CN" altLang="en-US" dirty="0"/>
                  <a:t>，为什么我不把</a:t>
                </a:r>
                <a:r>
                  <a:rPr lang="en-US" altLang="zh-CN" dirty="0"/>
                  <a:t>2.5</a:t>
                </a:r>
                <a:r>
                  <a:rPr lang="zh-CN" altLang="en-US" dirty="0"/>
                  <a:t>加到原来的答案上，以便得到更接近事实的答案呢</a:t>
                </a:r>
                <a:r>
                  <a:rPr lang="en-US" altLang="zh-CN" dirty="0"/>
                  <a:t>?</a:t>
                </a:r>
                <a:r>
                  <a:rPr lang="zh-CN" altLang="en-US" dirty="0"/>
                  <a:t>这正是</a:t>
                </a:r>
                <a:r>
                  <a:rPr lang="zh-CN" altLang="en-US" dirty="0">
                    <a:solidFill>
                      <a:srgbClr val="FF0000"/>
                    </a:solidFill>
                  </a:rPr>
                  <a:t>迭代优化</a:t>
                </a:r>
                <a:r>
                  <a:rPr lang="zh-CN" altLang="en-US" dirty="0"/>
                  <a:t>背后的理念</a:t>
                </a:r>
              </a:p>
            </p:txBody>
          </p:sp>
        </mc:Choice>
        <mc:Fallback xmlns="">
          <p:sp>
            <p:nvSpPr>
              <p:cNvPr id="3" name="内容占位符 2">
                <a:extLst>
                  <a:ext uri="{FF2B5EF4-FFF2-40B4-BE49-F238E27FC236}">
                    <a16:creationId xmlns:a16="http://schemas.microsoft.com/office/drawing/2014/main" id="{1AE7E7AC-F6A6-45C6-A111-0D203CAFCD0C}"/>
                  </a:ext>
                </a:extLst>
              </p:cNvPr>
              <p:cNvSpPr>
                <a:spLocks noGrp="1" noRot="1" noChangeAspect="1" noMove="1" noResize="1" noEditPoints="1" noAdjustHandles="1" noChangeArrowheads="1" noChangeShapeType="1" noTextEdit="1"/>
              </p:cNvSpPr>
              <p:nvPr>
                <p:ph idx="1"/>
              </p:nvPr>
            </p:nvSpPr>
            <p:spPr>
              <a:blipFill>
                <a:blip r:embed="rId2"/>
                <a:stretch>
                  <a:fillRect l="-812" t="-980" r="-30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822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91951-B5C2-485C-8689-4CD101D7904D}"/>
              </a:ext>
            </a:extLst>
          </p:cNvPr>
          <p:cNvSpPr>
            <a:spLocks noGrp="1"/>
          </p:cNvSpPr>
          <p:nvPr>
            <p:ph type="title"/>
          </p:nvPr>
        </p:nvSpPr>
        <p:spPr/>
        <p:txBody>
          <a:bodyPr/>
          <a:lstStyle/>
          <a:p>
            <a:r>
              <a:rPr lang="zh-CN" altLang="en-US" dirty="0"/>
              <a:t>迭代优化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CFFF198-EB55-49BD-80EC-B425E71E9984}"/>
                  </a:ext>
                </a:extLst>
              </p:cNvPr>
              <p:cNvSpPr>
                <a:spLocks noGrp="1"/>
              </p:cNvSpPr>
              <p:nvPr>
                <p:ph idx="1"/>
              </p:nvPr>
            </p:nvSpPr>
            <p:spPr>
              <a:xfrm>
                <a:off x="838200" y="1825624"/>
                <a:ext cx="10515600" cy="5032375"/>
              </a:xfrm>
            </p:spPr>
            <p:txBody>
              <a:bodyPr>
                <a:normAutofit fontScale="92500" lnSpcReduction="20000"/>
              </a:bodyPr>
              <a:lstStyle/>
              <a:p>
                <a:pPr lvl="1">
                  <a:lnSpc>
                    <a:spcPct val="120000"/>
                  </a:lnSpc>
                </a:pPr>
                <a:r>
                  <a:rPr lang="en-US" altLang="zh-CN" dirty="0"/>
                  <a:t>1.</a:t>
                </a:r>
                <a:r>
                  <a:rPr lang="zh-CN" altLang="en-US" dirty="0"/>
                  <a:t>得到一个近似解</a:t>
                </a:r>
                <a14:m>
                  <m:oMath xmlns:m="http://schemas.openxmlformats.org/officeDocument/2006/math">
                    <m:r>
                      <a:rPr lang="en-US" altLang="zh-CN" b="0" i="1" smtClean="0">
                        <a:latin typeface="Cambria Math" panose="02040503050406030204" pitchFamily="18" charset="0"/>
                      </a:rPr>
                      <m:t>𝐴</m:t>
                    </m:r>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oMath>
                </a14:m>
                <a:endParaRPr lang="en-US" altLang="zh-CN" b="0" dirty="0"/>
              </a:p>
              <a:p>
                <a:pPr lvl="1">
                  <a:lnSpc>
                    <a:spcPct val="120000"/>
                  </a:lnSpc>
                </a:pPr>
                <a:r>
                  <a:rPr lang="en-US" altLang="zh-CN" dirty="0"/>
                  <a:t>2.</a:t>
                </a:r>
                <a:r>
                  <a:rPr lang="zh-CN" altLang="en-US" dirty="0"/>
                  <a:t>计算残差</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zh-CN" altLang="en-US" dirty="0"/>
                  <a:t>到某个足够好的精度）</a:t>
                </a:r>
                <a:endParaRPr lang="en-US" altLang="zh-CN" dirty="0"/>
              </a:p>
              <a:p>
                <a:pPr lvl="1">
                  <a:lnSpc>
                    <a:spcPct val="120000"/>
                  </a:lnSpc>
                </a:pPr>
                <a:r>
                  <a:rPr lang="en-US" altLang="zh-CN" dirty="0"/>
                  <a:t>3.</a:t>
                </a:r>
                <a:r>
                  <a:rPr lang="zh-CN" altLang="en-US" dirty="0"/>
                  <a:t>近似求解</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𝛿</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𝑟</m:t>
                    </m:r>
                  </m:oMath>
                </a14:m>
                <a:endParaRPr lang="en-US" altLang="zh-CN" b="0" dirty="0"/>
              </a:p>
              <a:p>
                <a:pPr lvl="1">
                  <a:lnSpc>
                    <a:spcPct val="120000"/>
                  </a:lnSpc>
                </a:pPr>
                <a:r>
                  <a:rPr lang="en-US" altLang="zh-CN" dirty="0"/>
                  <a:t>4.</a:t>
                </a:r>
                <a:r>
                  <a:rPr lang="zh-CN" altLang="en-US" dirty="0"/>
                  <a:t>得到一个新的近似解</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𝑥</m:t>
                            </m:r>
                          </m:e>
                        </m:acc>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𝛿</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zh-CN" altLang="en-US" i="1" dirty="0">
                        <a:latin typeface="Cambria Math" panose="02040503050406030204" pitchFamily="18" charset="0"/>
                      </a:rPr>
                      <m:t>；</m:t>
                    </m:r>
                  </m:oMath>
                </a14:m>
                <a:r>
                  <a:rPr lang="zh-CN" altLang="en-US" dirty="0"/>
                  <a:t>重复上述过程！</a:t>
                </a:r>
                <a:endParaRPr lang="en-US" altLang="zh-CN" dirty="0"/>
              </a:p>
              <a:p>
                <a:pPr>
                  <a:lnSpc>
                    <a:spcPct val="120000"/>
                  </a:lnSpc>
                </a:pPr>
                <a:r>
                  <a:rPr lang="zh-CN" altLang="en-US" dirty="0"/>
                  <a:t>若</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r>
                      <a:rPr lang="zh-CN" altLang="en-US" i="1" dirty="0">
                        <a:latin typeface="Cambria Math" panose="02040503050406030204" pitchFamily="18" charset="0"/>
                      </a:rPr>
                      <m:t>，</m:t>
                    </m:r>
                    <m:r>
                      <a:rPr lang="en-US" altLang="zh-CN" b="0" i="1" dirty="0" smtClean="0">
                        <a:latin typeface="Cambria Math" panose="02040503050406030204" pitchFamily="18" charset="0"/>
                      </a:rPr>
                      <m:t>𝐸</m:t>
                    </m:r>
                  </m:oMath>
                </a14:m>
                <a:r>
                  <a:rPr lang="zh-CN" altLang="en-US" dirty="0"/>
                  <a:t>很小，则可以使用迭代优化来求解</a:t>
                </a:r>
                <a:endParaRPr lang="en-US" altLang="zh-CN" dirty="0"/>
              </a:p>
              <a:p>
                <a:pPr>
                  <a:lnSpc>
                    <a:spcPct val="120000"/>
                  </a:lnSpc>
                </a:pPr>
                <a:r>
                  <a:rPr lang="zh-CN" altLang="en-US" dirty="0"/>
                  <a:t>例如</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oMath>
                </a14:m>
                <a:r>
                  <a:rPr lang="zh-CN" altLang="en-US" dirty="0"/>
                  <a:t>来自于</a:t>
                </a:r>
                <a:r>
                  <a:rPr lang="en-US" altLang="zh-CN" dirty="0"/>
                  <a:t>A</a:t>
                </a:r>
                <a:r>
                  <a:rPr lang="zh-CN" altLang="en-US" dirty="0"/>
                  <a:t>的有限精度的高斯消元法，为了进行迭代优化</a:t>
                </a:r>
                <a:endParaRPr lang="en-US" altLang="zh-CN" dirty="0"/>
              </a:p>
              <a:p>
                <a:pPr>
                  <a:lnSpc>
                    <a:spcPct val="120000"/>
                  </a:lnSpc>
                </a:pPr>
                <a:r>
                  <a:rPr lang="zh-CN" altLang="en-US" dirty="0"/>
                  <a:t>选取方程</a:t>
                </a:r>
                <a:r>
                  <a:rPr lang="zh-CN" altLang="en-US" dirty="0">
                    <a:sym typeface="Wingdings" panose="05000000000000000000" pitchFamily="2" charset="2"/>
                  </a:rPr>
                  <a:t>：</a:t>
                </a:r>
                <a:r>
                  <a:rPr lang="zh-CN" altLang="en-US" b="1" dirty="0">
                    <a:solidFill>
                      <a:srgbClr val="FF0000"/>
                    </a:solidFill>
                    <a:sym typeface="Wingdings" panose="05000000000000000000" pitchFamily="2" charset="2"/>
                  </a:rPr>
                  <a:t>（</a:t>
                </a:r>
                <a:r>
                  <a:rPr lang="en-US" altLang="zh-CN" b="1" dirty="0">
                    <a:solidFill>
                      <a:srgbClr val="FF0000"/>
                    </a:solidFill>
                    <a:sym typeface="Wingdings" panose="05000000000000000000" pitchFamily="2" charset="2"/>
                  </a:rPr>
                  <a:t>1</a:t>
                </a:r>
                <a:r>
                  <a:rPr lang="zh-CN" altLang="en-US" b="1" dirty="0">
                    <a:solidFill>
                      <a:srgbClr val="FF0000"/>
                    </a:solidFill>
                    <a:sym typeface="Wingdings" panose="05000000000000000000" pitchFamily="2" charset="2"/>
                  </a:rPr>
                  <a:t>）</a:t>
                </a:r>
                <a:r>
                  <a:rPr lang="zh-CN" altLang="en-US" dirty="0">
                    <a:sym typeface="Wingdings" panose="05000000000000000000" pitchFamily="2" charset="2"/>
                  </a:rPr>
                  <a:t>：</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 ,</m:t>
                    </m:r>
                  </m:oMath>
                </a14:m>
                <a:r>
                  <a:rPr lang="zh-CN" altLang="en-US" dirty="0"/>
                  <a:t>假设</a:t>
                </a:r>
                <a14:m>
                  <m:oMath xmlns:m="http://schemas.openxmlformats.org/officeDocument/2006/math">
                    <m:r>
                      <a:rPr lang="en-US" altLang="zh-CN" b="0" i="1" dirty="0" smtClean="0">
                        <a:latin typeface="Cambria Math" panose="02040503050406030204" pitchFamily="18" charset="0"/>
                      </a:rPr>
                      <m:t>𝑥</m:t>
                    </m:r>
                  </m:oMath>
                </a14:m>
                <a:r>
                  <a:rPr lang="zh-CN" altLang="en-US" dirty="0"/>
                  <a:t>是一个迭代的不动点：</a:t>
                </a:r>
                <a:endParaRPr lang="en-US" altLang="zh-CN" dirty="0"/>
              </a:p>
              <a:p>
                <a:pPr marL="0" indent="0" algn="ctr">
                  <a:lnSpc>
                    <a:spcPct val="120000"/>
                  </a:lnSpc>
                  <a:buNone/>
                </a:pPr>
                <a:r>
                  <a:rPr lang="en-US" altLang="zh-CN" b="1" dirty="0">
                    <a:solidFill>
                      <a:srgbClr val="FF0000"/>
                    </a:solidFill>
                  </a:rPr>
                  <a:t>（2）</a:t>
                </a:r>
                <a:r>
                  <a:rPr lang="zh-CN" altLang="en-US" b="0" dirty="0"/>
                  <a:t>：</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oMath>
                </a14:m>
                <a:endParaRPr lang="en-US" altLang="zh-CN" b="0" dirty="0"/>
              </a:p>
              <a:p>
                <a:pPr>
                  <a:lnSpc>
                    <a:spcPct val="120000"/>
                  </a:lnSpc>
                </a:pPr>
                <a:r>
                  <a:rPr lang="zh-CN" altLang="en-US" dirty="0"/>
                  <a:t>这与</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𝐴</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e>
                    </m:d>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oMath>
                </a14:m>
                <a:r>
                  <a:rPr lang="zh-CN" altLang="en-US" dirty="0"/>
                  <a:t>一样，这等价于</a:t>
                </a:r>
                <a:endParaRPr lang="en-US" altLang="zh-CN"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p>
                        <m:sSupPr>
                          <m:ctrlPr>
                            <a:rPr lang="en-US" altLang="zh-CN" b="0" i="1" dirty="0"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e>
                        <m:sup>
                          <m:r>
                            <a:rPr lang="en-US" altLang="zh-CN" b="0" i="1" dirty="0" smtClean="0">
                              <a:latin typeface="Cambria Math" panose="02040503050406030204" pitchFamily="18" charset="0"/>
                            </a:rPr>
                            <m:t>−1</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oMath>
                  </m:oMathPara>
                </a14:m>
                <a:endParaRPr lang="en-US" altLang="zh-CN" dirty="0"/>
              </a:p>
              <a:p>
                <a:pPr>
                  <a:lnSpc>
                    <a:spcPct val="120000"/>
                  </a:lnSpc>
                </a:pPr>
                <a:endParaRPr lang="zh-CN" altLang="en-US" dirty="0"/>
              </a:p>
            </p:txBody>
          </p:sp>
        </mc:Choice>
        <mc:Fallback xmlns="">
          <p:sp>
            <p:nvSpPr>
              <p:cNvPr id="3" name="内容占位符 2">
                <a:extLst>
                  <a:ext uri="{FF2B5EF4-FFF2-40B4-BE49-F238E27FC236}">
                    <a16:creationId xmlns:a16="http://schemas.microsoft.com/office/drawing/2014/main" id="{1CFFF198-EB55-49BD-80EC-B425E71E998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6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934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91951-B5C2-485C-8689-4CD101D7904D}"/>
              </a:ext>
            </a:extLst>
          </p:cNvPr>
          <p:cNvSpPr>
            <a:spLocks noGrp="1"/>
          </p:cNvSpPr>
          <p:nvPr>
            <p:ph type="title"/>
          </p:nvPr>
        </p:nvSpPr>
        <p:spPr/>
        <p:txBody>
          <a:bodyPr/>
          <a:lstStyle/>
          <a:p>
            <a:r>
              <a:rPr lang="zh-CN" altLang="en-US" dirty="0"/>
              <a:t>迭代优化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CFFF198-EB55-49BD-80EC-B425E71E9984}"/>
                  </a:ext>
                </a:extLst>
              </p:cNvPr>
              <p:cNvSpPr>
                <a:spLocks noGrp="1"/>
              </p:cNvSpPr>
              <p:nvPr>
                <p:ph idx="1"/>
              </p:nvPr>
            </p:nvSpPr>
            <p:spPr>
              <a:xfrm>
                <a:off x="838200" y="1825624"/>
                <a:ext cx="10515600" cy="5032375"/>
              </a:xfrm>
            </p:spPr>
            <p:txBody>
              <a:bodyPr>
                <a:normAutofit lnSpcReduction="10000"/>
              </a:bodyPr>
              <a:lstStyle/>
              <a:p>
                <a:pPr>
                  <a:lnSpc>
                    <a:spcPct val="120000"/>
                  </a:lnSpc>
                </a:pPr>
                <a:r>
                  <a:rPr lang="zh-CN" altLang="en-US" sz="1800" dirty="0"/>
                  <a:t>这实际上来自于</a:t>
                </a:r>
                <a14:m>
                  <m:oMath xmlns:m="http://schemas.openxmlformats.org/officeDocument/2006/math">
                    <m:r>
                      <a:rPr lang="en-US" altLang="zh-CN" sz="1800" b="0" i="1" smtClean="0">
                        <a:latin typeface="Cambria Math" panose="02040503050406030204" pitchFamily="18" charset="0"/>
                      </a:rPr>
                      <m:t>𝐴</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𝑏</m:t>
                    </m:r>
                    <m:r>
                      <a:rPr lang="en-US" altLang="zh-CN" sz="1800" b="0" i="1" smtClean="0">
                        <a:latin typeface="Cambria Math" panose="02040503050406030204" pitchFamily="18" charset="0"/>
                      </a:rPr>
                      <m:t>=0</m:t>
                    </m:r>
                  </m:oMath>
                </a14:m>
                <a:r>
                  <a:rPr lang="zh-CN" altLang="en-US" sz="1800" dirty="0"/>
                  <a:t>的近似雅各比矩阵</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𝐴</m:t>
                        </m:r>
                      </m:e>
                    </m:acc>
                  </m:oMath>
                </a14:m>
                <a:r>
                  <a:rPr lang="zh-CN" altLang="en-US" sz="1800" dirty="0"/>
                  <a:t>的非精确牛顿迭代</a:t>
                </a:r>
                <a:endParaRPr lang="en-US" altLang="zh-CN" sz="1800" dirty="0"/>
              </a:p>
              <a:p>
                <a:pPr lvl="1">
                  <a:lnSpc>
                    <a:spcPct val="120000"/>
                  </a:lnSpc>
                </a:pPr>
                <a:r>
                  <a:rPr lang="zh-CN" altLang="en-US" sz="1800" dirty="0"/>
                  <a:t>将</a:t>
                </a:r>
                <a:r>
                  <a:rPr lang="zh-CN" altLang="en-US" sz="1800" b="1" dirty="0">
                    <a:solidFill>
                      <a:srgbClr val="FF0000"/>
                    </a:solidFill>
                  </a:rPr>
                  <a:t>（</a:t>
                </a:r>
                <a:r>
                  <a:rPr lang="en-US" altLang="zh-CN" sz="1800" b="1" dirty="0">
                    <a:solidFill>
                      <a:srgbClr val="FF0000"/>
                    </a:solidFill>
                  </a:rPr>
                  <a:t>2</a:t>
                </a:r>
                <a:r>
                  <a:rPr lang="zh-CN" altLang="en-US" sz="1800" b="1" dirty="0">
                    <a:solidFill>
                      <a:srgbClr val="FF0000"/>
                    </a:solidFill>
                  </a:rPr>
                  <a:t>）</a:t>
                </a:r>
                <a:r>
                  <a:rPr lang="zh-CN" altLang="en-US" sz="1800" dirty="0"/>
                  <a:t>式减去</a:t>
                </a:r>
                <a:r>
                  <a:rPr lang="zh-CN" altLang="en-US" sz="1800" b="1" dirty="0">
                    <a:solidFill>
                      <a:srgbClr val="FF0000"/>
                    </a:solidFill>
                  </a:rPr>
                  <a:t>（</a:t>
                </a:r>
                <a:r>
                  <a:rPr lang="en-US" altLang="zh-CN" sz="1800" b="1" dirty="0">
                    <a:solidFill>
                      <a:srgbClr val="FF0000"/>
                    </a:solidFill>
                  </a:rPr>
                  <a:t>1</a:t>
                </a:r>
                <a:r>
                  <a:rPr lang="zh-CN" altLang="en-US" sz="1800" b="1" dirty="0">
                    <a:solidFill>
                      <a:srgbClr val="FF0000"/>
                    </a:solidFill>
                  </a:rPr>
                  <a:t>）</a:t>
                </a:r>
                <a:r>
                  <a:rPr lang="zh-CN" altLang="en-US" sz="1800" dirty="0"/>
                  <a:t>式：</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𝐴</m:t>
                        </m:r>
                      </m:e>
                    </m:acc>
                    <m:d>
                      <m:dPr>
                        <m:ctrlPr>
                          <a:rPr lang="en-US" altLang="zh-CN" sz="1800" b="0" i="1" dirty="0" smtClean="0">
                            <a:latin typeface="Cambria Math" panose="02040503050406030204" pitchFamily="18" charset="0"/>
                          </a:rPr>
                        </m:ctrlPr>
                      </m:dPr>
                      <m:e>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𝑥</m:t>
                            </m:r>
                          </m:e>
                          <m:sub>
                            <m:r>
                              <a:rPr lang="en-US" altLang="zh-CN" sz="1800" b="0" i="1" dirty="0" smtClean="0">
                                <a:latin typeface="Cambria Math" panose="02040503050406030204" pitchFamily="18" charset="0"/>
                              </a:rPr>
                              <m:t>𝑘</m:t>
                            </m:r>
                            <m:r>
                              <a:rPr lang="en-US" altLang="zh-CN" sz="1800" b="0" i="1" dirty="0" smtClean="0">
                                <a:latin typeface="Cambria Math" panose="02040503050406030204" pitchFamily="18" charset="0"/>
                              </a:rPr>
                              <m:t>+1</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𝑥</m:t>
                        </m:r>
                      </m:e>
                    </m:d>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𝐸</m:t>
                    </m:r>
                    <m:d>
                      <m:dPr>
                        <m:ctrlPr>
                          <a:rPr lang="en-US" altLang="zh-CN" sz="1800" b="0" i="1" dirty="0" smtClean="0">
                            <a:latin typeface="Cambria Math" panose="02040503050406030204" pitchFamily="18" charset="0"/>
                          </a:rPr>
                        </m:ctrlPr>
                      </m:dPr>
                      <m:e>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𝑥</m:t>
                            </m:r>
                          </m:e>
                          <m:sub>
                            <m:r>
                              <a:rPr lang="en-US" altLang="zh-CN" sz="1800" b="0" i="1" dirty="0" smtClean="0">
                                <a:latin typeface="Cambria Math" panose="02040503050406030204" pitchFamily="18" charset="0"/>
                              </a:rPr>
                              <m:t>𝑘</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𝑥</m:t>
                        </m:r>
                      </m:e>
                    </m:d>
                    <m:r>
                      <a:rPr lang="en-US" altLang="zh-CN" sz="1800" b="0" i="1" dirty="0" smtClean="0">
                        <a:latin typeface="Cambria Math" panose="02040503050406030204" pitchFamily="18" charset="0"/>
                      </a:rPr>
                      <m:t>=0</m:t>
                    </m:r>
                  </m:oMath>
                </a14:m>
                <a:r>
                  <a:rPr lang="en-US" altLang="zh-CN" sz="1800" b="0" dirty="0"/>
                  <a:t>,</a:t>
                </a:r>
              </a:p>
              <a:p>
                <a:pPr lvl="1">
                  <a:lnSpc>
                    <a:spcPct val="120000"/>
                  </a:lnSpc>
                </a:pPr>
                <a:r>
                  <a:rPr lang="zh-CN" altLang="en-US" sz="1800" dirty="0"/>
                  <a:t>即</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𝐴</m:t>
                            </m:r>
                          </m:e>
                        </m:acc>
                      </m:e>
                      <m:sup>
                        <m:r>
                          <a:rPr lang="en-US" altLang="zh-CN" sz="1800" b="0" i="1" smtClean="0">
                            <a:latin typeface="Cambria Math" panose="02040503050406030204" pitchFamily="18" charset="0"/>
                          </a:rPr>
                          <m:t>−1</m:t>
                        </m:r>
                      </m:sup>
                    </m:sSup>
                    <m:r>
                      <a:rPr lang="en-US" altLang="zh-CN" sz="1800" b="0" i="1" smtClean="0">
                        <a:latin typeface="Cambria Math" panose="02040503050406030204" pitchFamily="18" charset="0"/>
                      </a:rPr>
                      <m:t>𝐸</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e>
                    </m:d>
                  </m:oMath>
                </a14:m>
                <a:endParaRPr lang="en-US" altLang="zh-CN" sz="1800" b="0" dirty="0"/>
              </a:p>
              <a:p>
                <a:pPr lvl="1">
                  <a:lnSpc>
                    <a:spcPct val="120000"/>
                  </a:lnSpc>
                </a:pPr>
                <a:r>
                  <a:rPr lang="zh-CN" altLang="en-US" sz="1800" dirty="0"/>
                  <a:t>取范数</a:t>
                </a:r>
                <a14:m>
                  <m:oMath xmlns:m="http://schemas.openxmlformats.org/officeDocument/2006/math">
                    <m:r>
                      <m:rPr>
                        <m:lit/>
                      </m:rPr>
                      <a:rPr lang="en-US" altLang="zh-CN" sz="1800" b="0" i="0"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𝑘</m:t>
                        </m:r>
                        <m:r>
                          <a:rPr lang="en-US" altLang="zh-CN" sz="1800" i="1">
                            <a:latin typeface="Cambria Math" panose="02040503050406030204" pitchFamily="18" charset="0"/>
                          </a:rPr>
                          <m:t>+1</m:t>
                        </m:r>
                      </m:sub>
                    </m:sSub>
                    <m:r>
                      <a:rPr lang="en-US" altLang="zh-CN" sz="1800" i="1">
                        <a:latin typeface="Cambria Math" panose="02040503050406030204" pitchFamily="18" charset="0"/>
                      </a:rPr>
                      <m:t>−</m:t>
                    </m:r>
                    <m:r>
                      <a:rPr lang="en-US" altLang="zh-CN" sz="1800" i="1">
                        <a:latin typeface="Cambria Math" panose="02040503050406030204" pitchFamily="18" charset="0"/>
                      </a:rPr>
                      <m:t>𝑥</m:t>
                    </m:r>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m:t>
                    </m:r>
                    <m:r>
                      <m:rPr>
                        <m:lit/>
                      </m:rPr>
                      <a:rPr lang="en-US" altLang="zh-CN" sz="1800" b="0" i="1" smtClean="0">
                        <a:latin typeface="Cambria Math" panose="02040503050406030204" pitchFamily="18" charset="0"/>
                      </a:rPr>
                      <m:t>||</m:t>
                    </m:r>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𝐴</m:t>
                            </m:r>
                          </m:e>
                        </m:acc>
                      </m:e>
                      <m:sup>
                        <m:r>
                          <a:rPr lang="en-US" altLang="zh-CN" sz="1800" i="1">
                            <a:latin typeface="Cambria Math" panose="02040503050406030204" pitchFamily="18" charset="0"/>
                          </a:rPr>
                          <m:t>−1</m:t>
                        </m:r>
                      </m:sup>
                    </m:sSup>
                    <m:r>
                      <a:rPr lang="en-US" altLang="zh-CN" sz="1800" i="1">
                        <a:latin typeface="Cambria Math" panose="02040503050406030204" pitchFamily="18" charset="0"/>
                      </a:rPr>
                      <m:t>𝐸</m:t>
                    </m:r>
                    <m:r>
                      <m:rPr>
                        <m:lit/>
                      </m:rP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m:rPr>
                        <m:lit/>
                      </m:rPr>
                      <a:rPr lang="en-US" altLang="zh-CN" sz="1800" b="0" i="1" smtClean="0">
                        <a:latin typeface="Cambria Math" panose="02040503050406030204" pitchFamily="18" charset="0"/>
                      </a:rPr>
                      <m:t>||</m:t>
                    </m:r>
                  </m:oMath>
                </a14:m>
                <a:endParaRPr lang="en-US" altLang="zh-CN" sz="1800" dirty="0"/>
              </a:p>
              <a:p>
                <a:pPr lvl="1">
                  <a:lnSpc>
                    <a:spcPct val="120000"/>
                  </a:lnSpc>
                </a:pPr>
                <a:r>
                  <a:rPr lang="zh-CN" altLang="en-US" sz="1800" dirty="0"/>
                  <a:t>因此，如果</a:t>
                </a:r>
                <a14:m>
                  <m:oMath xmlns:m="http://schemas.openxmlformats.org/officeDocument/2006/math">
                    <m:r>
                      <m:rPr>
                        <m:lit/>
                      </m:rPr>
                      <a:rPr lang="en-US" altLang="zh-CN" sz="1800" b="0" i="1" smtClean="0">
                        <a:latin typeface="Cambria Math" panose="02040503050406030204" pitchFamily="18" charset="0"/>
                      </a:rPr>
                      <m:t>||</m:t>
                    </m:r>
                    <m:sSup>
                      <m:sSupPr>
                        <m:ctrlPr>
                          <a:rPr lang="en-US" altLang="zh-CN" sz="1800" b="0" i="1" dirty="0" smtClean="0">
                            <a:latin typeface="Cambria Math" panose="02040503050406030204" pitchFamily="18" charset="0"/>
                          </a:rPr>
                        </m:ctrlPr>
                      </m:sSup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𝐴</m:t>
                            </m:r>
                          </m:e>
                        </m:acc>
                      </m:e>
                      <m:sup>
                        <m:r>
                          <a:rPr lang="en-US" altLang="zh-CN" sz="1800" b="0" i="1" dirty="0" smtClean="0">
                            <a:latin typeface="Cambria Math" panose="02040503050406030204" pitchFamily="18" charset="0"/>
                          </a:rPr>
                          <m:t>−1</m:t>
                        </m:r>
                      </m:sup>
                    </m:sSup>
                    <m:r>
                      <a:rPr lang="en-US" altLang="zh-CN" sz="1800" b="0" i="1" dirty="0" smtClean="0">
                        <a:latin typeface="Cambria Math" panose="02040503050406030204" pitchFamily="18" charset="0"/>
                      </a:rPr>
                      <m:t>𝐸</m:t>
                    </m:r>
                    <m:r>
                      <m:rPr>
                        <m:lit/>
                      </m:rP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&lt;1</m:t>
                    </m:r>
                    <m:r>
                      <a:rPr lang="zh-CN" altLang="en-US" sz="1800" i="1" dirty="0">
                        <a:latin typeface="Cambria Math" panose="02040503050406030204" pitchFamily="18" charset="0"/>
                      </a:rPr>
                      <m:t>，</m:t>
                    </m:r>
                  </m:oMath>
                </a14:m>
                <a:r>
                  <a:rPr lang="zh-CN" altLang="en-US" sz="1800" dirty="0"/>
                  <a:t>则当</a:t>
                </a:r>
                <a14:m>
                  <m:oMath xmlns:m="http://schemas.openxmlformats.org/officeDocument/2006/math">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oMath>
                </a14:m>
                <a:r>
                  <a:rPr lang="zh-CN" altLang="en-US" sz="1800" dirty="0"/>
                  <a:t>。至少，这按照精确计算的方式确实会成立（收敛！）！但实际计算时，残差往往只有有限精度，则在某个迭代后就会终止！例如在浮点数计算时，实际计算如下：</a:t>
                </a:r>
                <a:endParaRPr lang="en-US" altLang="zh-CN" sz="1800" dirty="0"/>
              </a:p>
              <a:p>
                <a:pPr lvl="1">
                  <a:lnSpc>
                    <a:spcPct val="120000"/>
                  </a:lnSpc>
                </a:pP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sub>
                    </m:sSub>
                    <m:r>
                      <a:rPr lang="en-US" altLang="zh-CN" sz="1800" b="0" i="1" smtClean="0">
                        <a:latin typeface="Cambria Math" panose="02040503050406030204" pitchFamily="18" charset="0"/>
                      </a:rPr>
                      <m:t>+</m:t>
                    </m:r>
                    <m:sSup>
                      <m:sSupPr>
                        <m:ctrlPr>
                          <a:rPr lang="en-US" altLang="zh-CN" sz="1800" b="0" i="1" dirty="0" smtClean="0">
                            <a:latin typeface="Cambria Math" panose="02040503050406030204" pitchFamily="18" charset="0"/>
                          </a:rPr>
                        </m:ctrlPr>
                      </m:sSup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𝐴</m:t>
                            </m:r>
                          </m:e>
                        </m:acc>
                      </m:e>
                      <m:sup>
                        <m:r>
                          <a:rPr lang="en-US" altLang="zh-CN" sz="1800" b="0" i="1" dirty="0" smtClean="0">
                            <a:latin typeface="Cambria Math" panose="02040503050406030204" pitchFamily="18" charset="0"/>
                          </a:rPr>
                          <m:t>−1</m:t>
                        </m:r>
                      </m:sup>
                    </m:sSup>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𝑏</m:t>
                        </m:r>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𝐴</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𝑥</m:t>
                            </m:r>
                          </m:e>
                          <m:sub>
                            <m:r>
                              <a:rPr lang="en-US" altLang="zh-CN" sz="1800" b="0" i="1" dirty="0" smtClean="0">
                                <a:latin typeface="Cambria Math" panose="02040503050406030204" pitchFamily="18" charset="0"/>
                              </a:rPr>
                              <m:t>𝑘</m:t>
                            </m:r>
                          </m:sub>
                        </m:sSub>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𝛿</m:t>
                            </m:r>
                          </m:e>
                          <m:sub>
                            <m:r>
                              <a:rPr lang="en-US" altLang="zh-CN" sz="1800" b="0" i="1" dirty="0" smtClean="0">
                                <a:latin typeface="Cambria Math" panose="02040503050406030204" pitchFamily="18" charset="0"/>
                              </a:rPr>
                              <m:t>𝑘</m:t>
                            </m:r>
                          </m:sub>
                        </m:sSub>
                      </m:e>
                    </m:d>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𝜇</m:t>
                        </m:r>
                      </m:e>
                      <m:sub>
                        <m:r>
                          <a:rPr lang="en-US" altLang="zh-CN" sz="1800" b="0" i="1" dirty="0" smtClean="0">
                            <a:latin typeface="Cambria Math" panose="02040503050406030204" pitchFamily="18" charset="0"/>
                          </a:rPr>
                          <m:t>𝑘</m:t>
                        </m:r>
                      </m:sub>
                    </m:sSub>
                  </m:oMath>
                </a14:m>
                <a:endParaRPr lang="en-US" altLang="zh-CN" sz="1800" b="0" dirty="0"/>
              </a:p>
              <a:p>
                <a:pPr lvl="1">
                  <a:lnSpc>
                    <a:spcPct val="120000"/>
                  </a:lnSpc>
                </a:pPr>
                <a:r>
                  <a:rPr lang="zh-CN" altLang="en-US" sz="1800" dirty="0"/>
                  <a:t>其中</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𝛿</m:t>
                        </m:r>
                      </m:e>
                      <m:sub>
                        <m:r>
                          <a:rPr lang="en-US" altLang="zh-CN" sz="1800" b="0" i="1" smtClean="0">
                            <a:latin typeface="Cambria Math" panose="02040503050406030204" pitchFamily="18" charset="0"/>
                          </a:rPr>
                          <m:t>𝑘</m:t>
                        </m:r>
                      </m:sub>
                    </m:sSub>
                  </m:oMath>
                </a14:m>
                <a:r>
                  <a:rPr lang="zh-CN" altLang="en-US" sz="1800" dirty="0"/>
                  <a:t>是与计算残差相关的误差，</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𝜇</m:t>
                        </m:r>
                      </m:e>
                      <m:sub>
                        <m:r>
                          <a:rPr lang="en-US" altLang="zh-CN" sz="1800" b="0" i="1" smtClean="0">
                            <a:latin typeface="Cambria Math" panose="02040503050406030204" pitchFamily="18" charset="0"/>
                          </a:rPr>
                          <m:t>𝑘</m:t>
                        </m:r>
                      </m:sub>
                    </m:sSub>
                  </m:oMath>
                </a14:m>
                <a:r>
                  <a:rPr lang="zh-CN" altLang="en-US" sz="1800" dirty="0"/>
                  <a:t>是与更新相关的误差。如果</a:t>
                </a:r>
                <a14:m>
                  <m:oMath xmlns:m="http://schemas.openxmlformats.org/officeDocument/2006/math">
                    <m:r>
                      <m:rPr>
                        <m:lit/>
                      </m:rP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𝛿</m:t>
                        </m:r>
                      </m:e>
                      <m:sub>
                        <m:r>
                          <a:rPr lang="en-US" altLang="zh-CN" sz="1800" b="0" i="1" smtClean="0">
                            <a:latin typeface="Cambria Math" panose="02040503050406030204" pitchFamily="18" charset="0"/>
                          </a:rPr>
                          <m:t>𝑘</m:t>
                        </m:r>
                      </m:sub>
                    </m:sSub>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&lt;</m:t>
                    </m:r>
                    <m:r>
                      <a:rPr lang="en-US" altLang="zh-CN" sz="1800" b="0" i="1" smtClean="0">
                        <a:latin typeface="Cambria Math" panose="02040503050406030204" pitchFamily="18" charset="0"/>
                      </a:rPr>
                      <m:t>𝛼</m:t>
                    </m:r>
                    <m:r>
                      <a:rPr lang="en-US" altLang="zh-CN" sz="1800" b="0" i="1" smtClean="0">
                        <a:latin typeface="Cambria Math" panose="02040503050406030204" pitchFamily="18" charset="0"/>
                      </a:rPr>
                      <m:t>,</m:t>
                    </m:r>
                    <m:r>
                      <m:rPr>
                        <m:lit/>
                      </m:rP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𝜇</m:t>
                        </m:r>
                      </m:e>
                      <m:sub>
                        <m:r>
                          <a:rPr lang="en-US" altLang="zh-CN" sz="1800" b="0" i="1" smtClean="0">
                            <a:latin typeface="Cambria Math" panose="02040503050406030204" pitchFamily="18" charset="0"/>
                          </a:rPr>
                          <m:t>𝑘</m:t>
                        </m:r>
                      </m:sub>
                    </m:sSub>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&lt;</m:t>
                    </m:r>
                    <m:r>
                      <a:rPr lang="en-US" altLang="zh-CN" sz="1800" b="0" i="1" smtClean="0">
                        <a:latin typeface="Cambria Math" panose="02040503050406030204" pitchFamily="18" charset="0"/>
                      </a:rPr>
                      <m:t>𝛽</m:t>
                    </m:r>
                  </m:oMath>
                </a14:m>
                <a:r>
                  <a:rPr lang="zh-CN" altLang="en-US" sz="1800" dirty="0"/>
                  <a:t>对所有</a:t>
                </a:r>
                <a14:m>
                  <m:oMath xmlns:m="http://schemas.openxmlformats.org/officeDocument/2006/math">
                    <m:r>
                      <a:rPr lang="en-US" altLang="zh-CN" sz="1800" b="0" i="1" smtClean="0">
                        <a:latin typeface="Cambria Math" panose="02040503050406030204" pitchFamily="18" charset="0"/>
                      </a:rPr>
                      <m:t>𝑘</m:t>
                    </m:r>
                  </m:oMath>
                </a14:m>
                <a:r>
                  <a:rPr lang="zh-CN" altLang="en-US" sz="1800" dirty="0"/>
                  <a:t>都成立，且如果</a:t>
                </a:r>
                <a14:m>
                  <m:oMath xmlns:m="http://schemas.openxmlformats.org/officeDocument/2006/math">
                    <m:r>
                      <m:rPr>
                        <m:lit/>
                      </m:rP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𝐴</m:t>
                        </m:r>
                      </m:e>
                      <m:sup>
                        <m:r>
                          <a:rPr lang="en-US" altLang="zh-CN" sz="1800" b="0" i="1" smtClean="0">
                            <a:latin typeface="Cambria Math" panose="02040503050406030204" pitchFamily="18" charset="0"/>
                          </a:rPr>
                          <m:t>−1</m:t>
                        </m:r>
                      </m:sup>
                    </m:sSup>
                    <m:r>
                      <a:rPr lang="en-US" altLang="zh-CN" sz="1800" b="0" i="1" smtClean="0">
                        <a:latin typeface="Cambria Math" panose="02040503050406030204" pitchFamily="18" charset="0"/>
                      </a:rPr>
                      <m:t>𝐸</m:t>
                    </m:r>
                    <m:r>
                      <m:rPr>
                        <m:lit/>
                      </m:rPr>
                      <a:rPr lang="en-US" altLang="zh-CN" sz="1800" b="0" i="1" smtClean="0">
                        <a:latin typeface="Cambria Math" panose="02040503050406030204" pitchFamily="18" charset="0"/>
                      </a:rPr>
                      <m:t>||</m:t>
                    </m:r>
                  </m:oMath>
                </a14:m>
                <a:r>
                  <a:rPr lang="zh-CN" altLang="en-US" sz="1800" dirty="0"/>
                  <a:t>距离</a:t>
                </a:r>
                <a:r>
                  <a:rPr lang="en-US" altLang="zh-CN" sz="1800" dirty="0"/>
                  <a:t>1</a:t>
                </a:r>
                <a:r>
                  <a:rPr lang="zh-CN" altLang="en-US" sz="1800" dirty="0"/>
                  <a:t>不是太近（例如，</a:t>
                </a:r>
                <a14:m>
                  <m:oMath xmlns:m="http://schemas.openxmlformats.org/officeDocument/2006/math">
                    <m:r>
                      <m:rPr>
                        <m:lit/>
                      </m:rP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𝐴</m:t>
                        </m:r>
                      </m:e>
                      <m:sup>
                        <m:r>
                          <a:rPr lang="en-US" altLang="zh-CN" sz="1800" b="0" i="1" smtClean="0">
                            <a:latin typeface="Cambria Math" panose="02040503050406030204" pitchFamily="18" charset="0"/>
                          </a:rPr>
                          <m:t>−1</m:t>
                        </m:r>
                      </m:sup>
                    </m:sSup>
                    <m:r>
                      <a:rPr lang="en-US" altLang="zh-CN" sz="1800" b="0" i="1" smtClean="0">
                        <a:latin typeface="Cambria Math" panose="02040503050406030204" pitchFamily="18" charset="0"/>
                      </a:rPr>
                      <m:t>𝐸</m:t>
                    </m:r>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&lt;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2</m:t>
                        </m:r>
                      </m:den>
                    </m:f>
                    <m:r>
                      <a:rPr lang="zh-CN" altLang="en-US" sz="1800" i="1">
                        <a:latin typeface="Cambria Math" panose="02040503050406030204" pitchFamily="18" charset="0"/>
                      </a:rPr>
                      <m:t>）</m:t>
                    </m:r>
                    <m:r>
                      <a:rPr lang="zh-CN" altLang="en-US" sz="1800" i="1" smtClean="0">
                        <a:latin typeface="Cambria Math" panose="02040503050406030204" pitchFamily="18" charset="0"/>
                      </a:rPr>
                      <m:t>，</m:t>
                    </m:r>
                  </m:oMath>
                </a14:m>
                <a:r>
                  <a:rPr lang="zh-CN" altLang="en-US" sz="1800" dirty="0"/>
                  <a:t>则有类似</a:t>
                </a:r>
                <a:r>
                  <a:rPr lang="zh-CN" altLang="en-US" sz="1800" b="1" dirty="0">
                    <a:solidFill>
                      <a:srgbClr val="FF0000"/>
                    </a:solidFill>
                    <a:sym typeface="Wingdings" panose="05000000000000000000" pitchFamily="2" charset="2"/>
                  </a:rPr>
                  <a:t>（</a:t>
                </a:r>
                <a:r>
                  <a:rPr lang="en-US" altLang="zh-CN" sz="1800" b="1" dirty="0">
                    <a:solidFill>
                      <a:srgbClr val="FF0000"/>
                    </a:solidFill>
                    <a:sym typeface="Wingdings" panose="05000000000000000000" pitchFamily="2" charset="2"/>
                  </a:rPr>
                  <a:t>3</a:t>
                </a:r>
                <a:r>
                  <a:rPr lang="zh-CN" altLang="en-US" sz="1800" b="1" dirty="0">
                    <a:solidFill>
                      <a:srgbClr val="FF0000"/>
                    </a:solidFill>
                    <a:sym typeface="Wingdings" panose="05000000000000000000" pitchFamily="2" charset="2"/>
                  </a:rPr>
                  <a:t>）</a:t>
                </a:r>
                <a:r>
                  <a:rPr lang="zh-CN" altLang="en-US" sz="1800" dirty="0">
                    <a:sym typeface="Wingdings" panose="05000000000000000000" pitchFamily="2" charset="2"/>
                  </a:rPr>
                  <a:t>：</a:t>
                </a:r>
                <a14:m>
                  <m:oMath xmlns:m="http://schemas.openxmlformats.org/officeDocument/2006/math">
                    <m:r>
                      <m:rPr>
                        <m:lit/>
                      </m:rP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m:t>
                    </m:r>
                    <m:r>
                      <m:rPr>
                        <m:lit/>
                      </m:rP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𝐴</m:t>
                        </m:r>
                      </m:e>
                      <m:sup>
                        <m:r>
                          <a:rPr lang="en-US" altLang="zh-CN" sz="1800" b="0" i="1" smtClean="0">
                            <a:latin typeface="Cambria Math" panose="02040503050406030204" pitchFamily="18" charset="0"/>
                          </a:rPr>
                          <m:t>−1</m:t>
                        </m:r>
                      </m:sup>
                    </m:sSup>
                    <m:r>
                      <a:rPr lang="en-US" altLang="zh-CN" sz="1800" b="0" i="1" smtClean="0">
                        <a:latin typeface="Cambria Math" panose="02040503050406030204" pitchFamily="18" charset="0"/>
                      </a:rPr>
                      <m:t>𝐸</m:t>
                    </m:r>
                    <m:r>
                      <m:rPr>
                        <m:lit/>
                      </m:rP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m:rPr>
                            <m:lit/>
                          </m:rPr>
                          <a:rPr lang="en-US" altLang="zh-CN" sz="1800" b="0" i="1" smtClean="0">
                            <a:latin typeface="Cambria Math" panose="02040503050406030204" pitchFamily="18" charset="0"/>
                          </a:rPr>
                          <m:t>|</m:t>
                        </m:r>
                      </m:e>
                      <m:sup>
                        <m:r>
                          <a:rPr lang="en-US" altLang="zh-CN" sz="1800" b="0" i="1" smtClean="0">
                            <a:latin typeface="Cambria Math" panose="02040503050406030204" pitchFamily="18" charset="0"/>
                          </a:rPr>
                          <m:t>𝑘</m:t>
                        </m:r>
                      </m:sup>
                    </m:sSup>
                    <m:r>
                      <m:rPr>
                        <m:lit/>
                      </m:rP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0</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𝐶</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𝛼</m:t>
                    </m:r>
                    <m:r>
                      <m:rPr>
                        <m:lit/>
                      </m:rP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𝐴</m:t>
                        </m:r>
                      </m:e>
                      <m:sup>
                        <m:r>
                          <a:rPr lang="en-US" altLang="zh-CN" sz="1800" b="0" i="1" smtClean="0">
                            <a:latin typeface="Cambria Math" panose="02040503050406030204" pitchFamily="18" charset="0"/>
                          </a:rPr>
                          <m:t>−1</m:t>
                        </m:r>
                      </m:sup>
                    </m:sSup>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𝛽</m:t>
                    </m:r>
                  </m:oMath>
                </a14:m>
                <a:r>
                  <a:rPr lang="zh-CN" altLang="en-US" sz="1800" dirty="0"/>
                  <a:t>）这里</a:t>
                </a:r>
                <a14:m>
                  <m:oMath xmlns:m="http://schemas.openxmlformats.org/officeDocument/2006/math">
                    <m:r>
                      <a:rPr lang="en-US" altLang="zh-CN" sz="1800" b="0" i="1" smtClean="0">
                        <a:latin typeface="Cambria Math" panose="02040503050406030204" pitchFamily="18" charset="0"/>
                      </a:rPr>
                      <m:t>𝐶</m:t>
                    </m:r>
                  </m:oMath>
                </a14:m>
                <a:r>
                  <a:rPr lang="zh-CN" altLang="en-US" sz="1800" dirty="0"/>
                  <a:t>是一个不太大的常数</a:t>
                </a:r>
                <a:endParaRPr lang="en-US" altLang="zh-CN" sz="1800" dirty="0"/>
              </a:p>
              <a:p>
                <a:pPr lvl="1">
                  <a:lnSpc>
                    <a:spcPct val="120000"/>
                  </a:lnSpc>
                </a:pPr>
                <a:r>
                  <a:rPr lang="zh-CN" altLang="en-US" sz="1800" dirty="0"/>
                  <a:t>如果估计一下残差，通常有</a:t>
                </a:r>
                <a14:m>
                  <m:oMath xmlns:m="http://schemas.openxmlformats.org/officeDocument/2006/math">
                    <m:r>
                      <a:rPr lang="en-US" altLang="zh-CN" sz="1800" b="0" i="1" smtClean="0">
                        <a:latin typeface="Cambria Math" panose="02040503050406030204" pitchFamily="18" charset="0"/>
                      </a:rPr>
                      <m:t>𝛼</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1</m:t>
                        </m:r>
                      </m:sub>
                    </m:s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𝜖</m:t>
                        </m:r>
                      </m:e>
                      <m:sub>
                        <m:r>
                          <a:rPr lang="en-US" altLang="zh-CN" sz="1800" b="0" i="1" smtClean="0">
                            <a:latin typeface="Cambria Math" panose="02040503050406030204" pitchFamily="18" charset="0"/>
                          </a:rPr>
                          <m:t>𝑚𝑎𝑐h</m:t>
                        </m:r>
                      </m:sub>
                    </m:sSub>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𝐴</m:t>
                    </m:r>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𝛽</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2</m:t>
                        </m:r>
                      </m:sub>
                    </m:s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𝜖</m:t>
                        </m:r>
                      </m:e>
                      <m:sub>
                        <m:r>
                          <a:rPr lang="en-US" altLang="zh-CN" sz="1800" b="0" i="1" smtClean="0">
                            <a:latin typeface="Cambria Math" panose="02040503050406030204" pitchFamily="18" charset="0"/>
                          </a:rPr>
                          <m:t>𝑚𝑎𝑐h</m:t>
                        </m:r>
                      </m:sub>
                    </m:sSub>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m:rPr>
                        <m:lit/>
                      </m:rPr>
                      <a:rPr lang="en-US" altLang="zh-CN" sz="1800" b="0" i="1" smtClean="0">
                        <a:latin typeface="Cambria Math" panose="02040503050406030204" pitchFamily="18" charset="0"/>
                      </a:rPr>
                      <m:t>||</m:t>
                    </m:r>
                    <m:r>
                      <m:rPr>
                        <m:lit/>
                      </m:rPr>
                      <a:rPr lang="zh-CN" altLang="en-US" sz="1800" i="1">
                        <a:latin typeface="Cambria Math" panose="02040503050406030204" pitchFamily="18" charset="0"/>
                      </a:rPr>
                      <m:t>，</m:t>
                    </m:r>
                  </m:oMath>
                </a14:m>
                <a:r>
                  <a:rPr lang="zh-CN" altLang="en-US" sz="1800" dirty="0"/>
                  <a:t>代入</a:t>
                </a:r>
                <a:r>
                  <a:rPr lang="zh-CN" altLang="en-US" sz="1800" b="1" dirty="0">
                    <a:solidFill>
                      <a:srgbClr val="FF0000"/>
                    </a:solidFill>
                  </a:rPr>
                  <a:t>（</a:t>
                </a:r>
                <a:r>
                  <a:rPr lang="en-US" altLang="zh-CN" sz="1800" b="1" dirty="0">
                    <a:solidFill>
                      <a:srgbClr val="FF0000"/>
                    </a:solidFill>
                  </a:rPr>
                  <a:t>3</a:t>
                </a:r>
                <a:r>
                  <a:rPr lang="zh-CN" altLang="en-US" sz="1800" b="1" dirty="0">
                    <a:solidFill>
                      <a:srgbClr val="FF0000"/>
                    </a:solidFill>
                  </a:rPr>
                  <a:t>）</a:t>
                </a:r>
                <a:r>
                  <a:rPr lang="zh-CN" altLang="en-US" sz="1800" dirty="0"/>
                  <a:t>得</a:t>
                </a:r>
                <a:endParaRPr lang="en-US" altLang="zh-CN" sz="1800" dirty="0"/>
              </a:p>
              <a:p>
                <a:pPr lvl="1">
                  <a:lnSpc>
                    <a:spcPct val="120000"/>
                  </a:lnSpc>
                </a:pPr>
                <a14:m>
                  <m:oMath xmlns:m="http://schemas.openxmlformats.org/officeDocument/2006/math">
                    <m:f>
                      <m:fPr>
                        <m:ctrlPr>
                          <a:rPr lang="en-US" altLang="zh-CN" sz="1800" b="0" i="1" smtClean="0">
                            <a:latin typeface="Cambria Math" panose="02040503050406030204" pitchFamily="18" charset="0"/>
                          </a:rPr>
                        </m:ctrlPr>
                      </m:fPr>
                      <m:num>
                        <m:r>
                          <m:rPr>
                            <m:lit/>
                          </m:rP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m:rPr>
                            <m:lit/>
                          </m:rPr>
                          <a:rPr lang="en-US" altLang="zh-CN" sz="1800" b="0" i="1" smtClean="0">
                            <a:latin typeface="Cambria Math" panose="02040503050406030204" pitchFamily="18" charset="0"/>
                          </a:rPr>
                          <m:t>||</m:t>
                        </m:r>
                      </m:num>
                      <m:den>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m:rPr>
                            <m:lit/>
                          </m:rPr>
                          <a:rPr lang="en-US" altLang="zh-CN" sz="1800" b="0" i="1" smtClean="0">
                            <a:latin typeface="Cambria Math" panose="02040503050406030204" pitchFamily="18" charset="0"/>
                          </a:rPr>
                          <m:t>||</m:t>
                        </m:r>
                      </m:den>
                    </m:f>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𝐶</m:t>
                        </m:r>
                      </m:e>
                      <m:sub>
                        <m:r>
                          <a:rPr lang="en-US" altLang="zh-CN" sz="1800" b="0" i="1" smtClean="0">
                            <a:latin typeface="Cambria Math" panose="02040503050406030204" pitchFamily="18" charset="0"/>
                          </a:rPr>
                          <m:t>1</m:t>
                        </m:r>
                      </m:sub>
                    </m:s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𝜖</m:t>
                        </m:r>
                      </m:e>
                      <m:sub>
                        <m:r>
                          <a:rPr lang="en-US" altLang="zh-CN" sz="1800" b="0" i="1" smtClean="0">
                            <a:latin typeface="Cambria Math" panose="02040503050406030204" pitchFamily="18" charset="0"/>
                          </a:rPr>
                          <m:t>𝑚𝑎𝑐h</m:t>
                        </m:r>
                      </m:sub>
                    </m:sSub>
                    <m:r>
                      <a:rPr lang="en-US" altLang="zh-CN" sz="1800" b="0" i="1" smtClean="0">
                        <a:latin typeface="Cambria Math" panose="02040503050406030204" pitchFamily="18" charset="0"/>
                      </a:rPr>
                      <m:t>𝜅</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𝐴</m:t>
                        </m:r>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𝐶</m:t>
                        </m:r>
                      </m:e>
                      <m:sub>
                        <m:r>
                          <a:rPr lang="en-US" altLang="zh-CN" sz="1800" b="0" i="1" smtClean="0">
                            <a:latin typeface="Cambria Math" panose="02040503050406030204" pitchFamily="18" charset="0"/>
                          </a:rPr>
                          <m:t>2</m:t>
                        </m:r>
                      </m:sub>
                    </m:s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𝜖</m:t>
                        </m:r>
                      </m:e>
                      <m:sub>
                        <m:r>
                          <a:rPr lang="en-US" altLang="zh-CN" sz="1800" b="0" i="1" smtClean="0">
                            <a:latin typeface="Cambria Math" panose="02040503050406030204" pitchFamily="18" charset="0"/>
                          </a:rPr>
                          <m:t>𝑚𝑎𝑡h</m:t>
                        </m:r>
                      </m:sub>
                    </m:sSub>
                  </m:oMath>
                </a14:m>
                <a:endParaRPr lang="zh-CN" altLang="en-US" sz="1800" dirty="0"/>
              </a:p>
            </p:txBody>
          </p:sp>
        </mc:Choice>
        <mc:Fallback xmlns="">
          <p:sp>
            <p:nvSpPr>
              <p:cNvPr id="3" name="内容占位符 2">
                <a:extLst>
                  <a:ext uri="{FF2B5EF4-FFF2-40B4-BE49-F238E27FC236}">
                    <a16:creationId xmlns:a16="http://schemas.microsoft.com/office/drawing/2014/main" id="{1CFFF198-EB55-49BD-80EC-B425E71E998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406" t="-484" r="-2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053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9AB4C-A644-4E31-99E6-0C37BE70EDB2}"/>
              </a:ext>
            </a:extLst>
          </p:cNvPr>
          <p:cNvSpPr>
            <a:spLocks noGrp="1"/>
          </p:cNvSpPr>
          <p:nvPr>
            <p:ph type="title"/>
          </p:nvPr>
        </p:nvSpPr>
        <p:spPr/>
        <p:txBody>
          <a:bodyPr/>
          <a:lstStyle/>
          <a:p>
            <a:r>
              <a:rPr lang="zh-CN" altLang="en-US" dirty="0"/>
              <a:t>条件数的计算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744ECC-BBB5-415F-8CFB-B9918D5A8E70}"/>
                  </a:ext>
                </a:extLst>
              </p:cNvPr>
              <p:cNvSpPr>
                <a:spLocks noGrp="1"/>
              </p:cNvSpPr>
              <p:nvPr>
                <p:ph idx="1"/>
              </p:nvPr>
            </p:nvSpPr>
            <p:spPr/>
            <p:txBody>
              <a:bodyPr>
                <a:normAutofit fontScale="92500"/>
              </a:bodyPr>
              <a:lstStyle/>
              <a:p>
                <a:r>
                  <a:rPr lang="zh-CN" altLang="en-US" dirty="0"/>
                  <a:t>也就是说，迭代细化导致的相对误差不会比我们预期的大太多，因为</a:t>
                </a:r>
                <a14:m>
                  <m:oMath xmlns:m="http://schemas.openxmlformats.org/officeDocument/2006/math">
                    <m:r>
                      <a:rPr lang="en-US" altLang="zh-CN" b="0" i="1" smtClean="0">
                        <a:latin typeface="Cambria Math" panose="02040503050406030204" pitchFamily="18" charset="0"/>
                      </a:rPr>
                      <m:t>𝐴</m:t>
                    </m:r>
                  </m:oMath>
                </a14:m>
                <a:r>
                  <a:rPr lang="zh-CN" altLang="en-US" dirty="0"/>
                  <a:t>的相对扰动很小</a:t>
                </a:r>
                <a:r>
                  <a:rPr lang="en-US" altLang="zh-CN" dirty="0"/>
                  <a:t>;</a:t>
                </a:r>
                <a:r>
                  <a:rPr lang="zh-CN" altLang="en-US" dirty="0"/>
                  <a:t>我们可以证明在这种情况下结果是向后稳定的。如果我们使用混合精度来计算相对于</a:t>
                </a:r>
                <a14:m>
                  <m:oMath xmlns:m="http://schemas.openxmlformats.org/officeDocument/2006/math">
                    <m:r>
                      <a:rPr lang="en-US" altLang="zh-CN" i="1">
                        <a:latin typeface="Cambria Math" panose="02040503050406030204" pitchFamily="18" charset="0"/>
                      </a:rPr>
                      <m:t>𝜅</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oMath>
                </a14:m>
                <a:r>
                  <a:rPr lang="zh-CN" altLang="en-US" dirty="0"/>
                  <a:t>的残差足够精确</a:t>
                </a:r>
                <a:r>
                  <a:rPr lang="en-US" altLang="zh-CN" dirty="0"/>
                  <a:t>(</a:t>
                </a:r>
                <a:r>
                  <a:rPr lang="zh-CN" altLang="en-US" dirty="0"/>
                  <a:t>即</a:t>
                </a:r>
                <a14:m>
                  <m:oMath xmlns:m="http://schemas.openxmlformats.org/officeDocument/2006/math">
                    <m:r>
                      <a:rPr lang="en-US" altLang="zh-CN" b="0" i="1" smtClean="0">
                        <a:latin typeface="Cambria Math" panose="02040503050406030204" pitchFamily="18" charset="0"/>
                      </a:rPr>
                      <m:t>𝛼</m:t>
                    </m:r>
                    <m:r>
                      <a:rPr lang="en-US" altLang="zh-CN" i="1">
                        <a:latin typeface="Cambria Math" panose="02040503050406030204" pitchFamily="18" charset="0"/>
                      </a:rPr>
                      <m:t>𝜅</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𝛽</m:t>
                    </m:r>
                  </m:oMath>
                </a14:m>
                <a:r>
                  <a:rPr lang="en-US" altLang="zh-CN" dirty="0"/>
                  <a:t>)</a:t>
                </a:r>
                <a:r>
                  <a:rPr lang="zh-CN" altLang="en-US" dirty="0"/>
                  <a:t>我们实际上可以得到一个很小的前向误差</a:t>
                </a:r>
                <a:endParaRPr lang="en-US" altLang="zh-CN" dirty="0"/>
              </a:p>
              <a:p>
                <a:r>
                  <a:rPr lang="zh-CN" altLang="en-US" dirty="0"/>
                  <a:t>假设要求计算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𝜅</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d>
                      <m:dPr>
                        <m:begChr m:val="（"/>
                        <m:endChr m:val="）"/>
                        <m:ctrlPr>
                          <a:rPr lang="zh-CN" altLang="en-US" b="0" i="1" smtClean="0">
                            <a:latin typeface="Cambria Math" panose="02040503050406030204" pitchFamily="18" charset="0"/>
                          </a:rPr>
                        </m:ctrlPr>
                      </m:dPr>
                      <m:e>
                        <m:r>
                          <a:rPr lang="zh-CN" altLang="en-US" i="1">
                            <a:latin typeface="Cambria Math" panose="02040503050406030204" pitchFamily="18" charset="0"/>
                          </a:rPr>
                          <m:t>或者</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𝜅</m:t>
                            </m:r>
                          </m:e>
                          <m:sub>
                            <m:r>
                              <a:rPr lang="en-US" altLang="zh-CN" b="0" i="1" smtClean="0">
                                <a:latin typeface="Cambria Math" panose="02040503050406030204" pitchFamily="18" charset="0"/>
                              </a:rPr>
                              <m:t>∞</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𝜅</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e>
                        </m:d>
                      </m:e>
                    </m:d>
                  </m:oMath>
                </a14:m>
                <a:r>
                  <a:rPr lang="en-US" altLang="zh-CN" dirty="0"/>
                  <a:t>,</a:t>
                </a:r>
                <a:r>
                  <a:rPr lang="zh-CN" altLang="en-US" dirty="0"/>
                  <a:t>最显然的方法就是计算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zh-CN" altLang="en-US" i="1">
                        <a:latin typeface="Cambria Math" panose="02040503050406030204" pitchFamily="18" charset="0"/>
                      </a:rPr>
                      <m:t>，</m:t>
                    </m:r>
                  </m:oMath>
                </a14:m>
                <a:r>
                  <a:rPr lang="zh-CN" altLang="en-US" dirty="0"/>
                  <a:t>但这一般都需要求解</a:t>
                </a:r>
                <a14:m>
                  <m:oMath xmlns:m="http://schemas.openxmlformats.org/officeDocument/2006/math">
                    <m:r>
                      <a:rPr lang="en-US" altLang="zh-CN" b="0" i="1" smtClean="0">
                        <a:latin typeface="Cambria Math" panose="02040503050406030204" pitchFamily="18" charset="0"/>
                      </a:rPr>
                      <m:t>𝑛</m:t>
                    </m:r>
                  </m:oMath>
                </a14:m>
                <a:r>
                  <a:rPr lang="zh-CN" altLang="en-US" dirty="0"/>
                  <a:t>个线性方程组，代价与初始因子分解一样的计算量</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r>
                  <a:rPr lang="zh-CN" altLang="en-US" dirty="0"/>
                  <a:t>，因此用别的没有这么大代价的方式来估计</a:t>
                </a:r>
                <a14:m>
                  <m:oMath xmlns:m="http://schemas.openxmlformats.org/officeDocument/2006/math">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oMath>
                </a14:m>
                <a:endParaRPr lang="en-US" altLang="zh-CN" b="0" dirty="0"/>
              </a:p>
              <a:p>
                <a:r>
                  <a:rPr lang="zh-CN" altLang="en-US" dirty="0"/>
                  <a:t>注意</a:t>
                </a:r>
                <a14:m>
                  <m:oMath xmlns:m="http://schemas.openxmlformats.org/officeDocument/2006/math">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oMath>
                </a14:m>
                <a:r>
                  <a:rPr lang="zh-CN" altLang="en-US" dirty="0"/>
                  <a:t>是关于</a:t>
                </a:r>
                <a14:m>
                  <m:oMath xmlns:m="http://schemas.openxmlformats.org/officeDocument/2006/math">
                    <m:r>
                      <a:rPr lang="en-US" altLang="zh-CN" b="0" i="1" smtClean="0">
                        <a:latin typeface="Cambria Math" panose="02040503050406030204" pitchFamily="18" charset="0"/>
                      </a:rPr>
                      <m:t>𝑥</m:t>
                    </m:r>
                  </m:oMath>
                </a14:m>
                <a:r>
                  <a:rPr lang="zh-CN" altLang="en-US" dirty="0"/>
                  <a:t>的凸函数，</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m:t>
                    </m:r>
                  </m:oMath>
                </a14:m>
                <a:r>
                  <a:rPr lang="zh-CN" altLang="en-US" dirty="0"/>
                  <a:t>是一个凸集。因此：</a:t>
                </a:r>
                <a:endParaRPr lang="en-US" altLang="zh-CN" dirty="0"/>
              </a:p>
              <a:p>
                <a14:m>
                  <m:oMath xmlns:m="http://schemas.openxmlformats.org/officeDocument/2006/math">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m:t>
                            </m:r>
                          </m:lim>
                        </m:limLow>
                      </m:fName>
                      <m:e>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e>
                    </m:func>
                  </m:oMath>
                </a14:m>
                <a:r>
                  <a:rPr lang="zh-CN" altLang="en-US" dirty="0"/>
                  <a:t>是一个凸优化问题</a:t>
                </a:r>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33744ECC-BBB5-415F-8CFB-B9918D5A8E70}"/>
                  </a:ext>
                </a:extLst>
              </p:cNvPr>
              <p:cNvSpPr>
                <a:spLocks noGrp="1" noRot="1" noChangeAspect="1" noMove="1" noResize="1" noEditPoints="1" noAdjustHandles="1" noChangeArrowheads="1" noChangeShapeType="1" noTextEdit="1"/>
              </p:cNvSpPr>
              <p:nvPr>
                <p:ph idx="1"/>
              </p:nvPr>
            </p:nvSpPr>
            <p:spPr>
              <a:blipFill>
                <a:blip r:embed="rId2"/>
                <a:stretch>
                  <a:fillRect l="-928" t="-1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601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4D0B2D-28B0-4587-908D-A83D41313CC4}"/>
              </a:ext>
            </a:extLst>
          </p:cNvPr>
          <p:cNvSpPr>
            <a:spLocks noGrp="1"/>
          </p:cNvSpPr>
          <p:nvPr>
            <p:ph type="title"/>
          </p:nvPr>
        </p:nvSpPr>
        <p:spPr/>
        <p:txBody>
          <a:bodyPr/>
          <a:lstStyle/>
          <a:p>
            <a:r>
              <a:rPr lang="zh-CN" altLang="en-US" dirty="0"/>
              <a:t>条件数的计算</a:t>
            </a:r>
            <a:r>
              <a:rPr lang="en-US" altLang="zh-CN" dirty="0"/>
              <a:t>-Hager</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EACE1C-C45F-425A-B3BA-ED23E616D259}"/>
                  </a:ext>
                </a:extLst>
              </p:cNvPr>
              <p:cNvSpPr>
                <a:spLocks noGrp="1"/>
              </p:cNvSpPr>
              <p:nvPr>
                <p:ph idx="1"/>
              </p:nvPr>
            </p:nvSpPr>
            <p:spPr/>
            <p:txBody>
              <a:bodyPr>
                <a:normAutofit fontScale="77500" lnSpcReduction="20000"/>
              </a:bodyPr>
              <a:lstStyle/>
              <a:p>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oMath>
                </a14:m>
                <a:r>
                  <a:rPr lang="zh-CN" altLang="en-US" dirty="0"/>
                  <a:t>几乎处处可微：如果</a:t>
                </a:r>
                <a14:m>
                  <m:oMath xmlns:m="http://schemas.openxmlformats.org/officeDocument/2006/math">
                    <m:r>
                      <a:rPr lang="en-US" altLang="zh-CN" b="0" i="1" smtClean="0">
                        <a:latin typeface="Cambria Math" panose="02040503050406030204" pitchFamily="18" charset="0"/>
                      </a:rPr>
                      <m:t>𝑦</m:t>
                    </m:r>
                  </m:oMath>
                </a14:m>
                <a:r>
                  <a:rPr lang="zh-CN" altLang="en-US" dirty="0"/>
                  <a:t>的所有元素都非</a:t>
                </a:r>
                <a:r>
                  <a:rPr lang="en-US" altLang="zh-CN" dirty="0"/>
                  <a:t>0</a:t>
                </a:r>
                <a:r>
                  <a:rPr lang="zh-CN" altLang="en-US" dirty="0"/>
                  <a:t>，则</a:t>
                </a:r>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𝑦</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𝜉</m:t>
                    </m:r>
                    <m:r>
                      <a:rPr lang="en-US" altLang="zh-CN" b="0" i="1" smtClean="0">
                        <a:latin typeface="Cambria Math" panose="02040503050406030204" pitchFamily="18" charset="0"/>
                      </a:rPr>
                      <m:t>=</m:t>
                    </m:r>
                    <m:r>
                      <a:rPr lang="en-US" altLang="zh-CN" b="0" i="1" smtClean="0">
                        <a:latin typeface="Cambria Math" panose="02040503050406030204" pitchFamily="18" charset="0"/>
                      </a:rPr>
                      <m:t>𝑠𝑖𝑔𝑛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oMath>
                </a14:m>
                <a:endParaRPr lang="en-US" altLang="zh-CN" b="0" dirty="0"/>
              </a:p>
              <a:p>
                <a:r>
                  <a:rPr lang="zh-CN" altLang="en-US" dirty="0"/>
                  <a:t>如果</a:t>
                </a:r>
                <a14:m>
                  <m:oMath xmlns:m="http://schemas.openxmlformats.org/officeDocument/2006/math">
                    <m:r>
                      <a:rPr lang="en-US" altLang="zh-CN" b="0" i="1" smtClean="0">
                        <a:latin typeface="Cambria Math" panose="02040503050406030204" pitchFamily="18" charset="0"/>
                      </a:rPr>
                      <m:t>𝛿</m:t>
                    </m:r>
                    <m:r>
                      <a:rPr lang="en-US" altLang="zh-CN" b="0" i="1" smtClean="0">
                        <a:latin typeface="Cambria Math" panose="02040503050406030204" pitchFamily="18" charset="0"/>
                      </a:rPr>
                      <m:t>𝑦</m:t>
                    </m:r>
                  </m:oMath>
                </a14:m>
                <a:r>
                  <a:rPr lang="zh-CN" altLang="en-US" dirty="0"/>
                  <a:t>足够小使得</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𝑦</m:t>
                    </m:r>
                  </m:oMath>
                </a14:m>
                <a:r>
                  <a:rPr lang="zh-CN" altLang="en-US" dirty="0"/>
                  <a:t>和</a:t>
                </a:r>
                <a14:m>
                  <m:oMath xmlns:m="http://schemas.openxmlformats.org/officeDocument/2006/math">
                    <m:r>
                      <a:rPr lang="en-US" altLang="zh-CN" b="0" i="1" dirty="0" smtClean="0">
                        <a:latin typeface="Cambria Math" panose="02040503050406030204" pitchFamily="18" charset="0"/>
                      </a:rPr>
                      <m:t>𝑦</m:t>
                    </m:r>
                  </m:oMath>
                </a14:m>
                <a:r>
                  <a:rPr lang="zh-CN" altLang="en-US" dirty="0"/>
                  <a:t>的所有元素具有同样的符号，则</a:t>
                </a:r>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𝜉</m:t>
                        </m:r>
                      </m:e>
                      <m:sup>
                        <m:r>
                          <a:rPr lang="en-US" altLang="zh-CN" b="0" i="1" smtClean="0">
                            <a:latin typeface="Cambria Math" panose="02040503050406030204" pitchFamily="18" charset="0"/>
                          </a:rPr>
                          <m:t>𝑇</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𝑦</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oMath>
                </a14:m>
                <a:endParaRPr lang="en-US" altLang="zh-CN" b="0" dirty="0"/>
              </a:p>
              <a:p>
                <a:r>
                  <a:rPr lang="zh-CN" altLang="en-US" dirty="0"/>
                  <a:t>更一般地，有：</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𝜉</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m:t>
                        </m:r>
                      </m:sub>
                    </m:sSub>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𝑢</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1</m:t>
                        </m:r>
                      </m:sub>
                    </m:sSub>
                  </m:oMath>
                </a14:m>
                <a:endParaRPr lang="en-US" altLang="zh-CN" b="0" dirty="0"/>
              </a:p>
              <a:p>
                <a:r>
                  <a:rPr lang="zh-CN" altLang="en-US" dirty="0"/>
                  <a:t>即：即使</a:t>
                </a:r>
                <a14:m>
                  <m:oMath xmlns:m="http://schemas.openxmlformats.org/officeDocument/2006/math">
                    <m:r>
                      <a:rPr lang="en-US" altLang="zh-CN" b="0" i="1" smtClean="0">
                        <a:latin typeface="Cambria Math" panose="02040503050406030204" pitchFamily="18" charset="0"/>
                      </a:rPr>
                      <m:t>𝛿</m:t>
                    </m:r>
                    <m:r>
                      <a:rPr lang="en-US" altLang="zh-CN" b="0" i="1" smtClean="0">
                        <a:latin typeface="Cambria Math" panose="02040503050406030204" pitchFamily="18" charset="0"/>
                      </a:rPr>
                      <m:t>𝑦</m:t>
                    </m:r>
                  </m:oMath>
                </a14:m>
                <a:r>
                  <a:rPr lang="zh-CN" altLang="en-US" dirty="0"/>
                  <a:t>足够大，使得对</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𝑦</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oMath>
                </a14:m>
                <a:r>
                  <a:rPr lang="zh-CN" altLang="en-US" dirty="0"/>
                  <a:t>的线性逼近不再成立，我们至少也能得到一个下界</a:t>
                </a:r>
                <a:endParaRPr lang="en-US" altLang="zh-CN" dirty="0"/>
              </a:p>
              <a:p>
                <a:r>
                  <a:rPr lang="zh-CN" altLang="en-US" dirty="0"/>
                  <a:t>由于</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我们实际上有：</a:t>
                </a:r>
                <a14:m>
                  <m:oMath xmlns:m="http://schemas.openxmlformats.org/officeDocument/2006/math">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𝜉</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oMath>
                </a14:m>
                <a:r>
                  <a:rPr lang="en-US" altLang="zh-CN" dirty="0"/>
                  <a:t>,</a:t>
                </a:r>
                <a:r>
                  <a:rPr lang="zh-CN" altLang="en-US" dirty="0"/>
                  <a:t>等号成立当且仅当</a:t>
                </a:r>
                <a14:m>
                  <m:oMath xmlns:m="http://schemas.openxmlformats.org/officeDocument/2006/math">
                    <m:r>
                      <a:rPr lang="en-US" altLang="zh-CN" i="1">
                        <a:latin typeface="Cambria Math" panose="02040503050406030204" pitchFamily="18" charset="0"/>
                      </a:rPr>
                      <m:t>𝛿</m:t>
                    </m:r>
                    <m:r>
                      <a:rPr lang="en-US" altLang="zh-CN" i="1">
                        <a:latin typeface="Cambria Math" panose="02040503050406030204" pitchFamily="18" charset="0"/>
                      </a:rPr>
                      <m:t>𝑥</m:t>
                    </m:r>
                  </m:oMath>
                </a14:m>
                <a:r>
                  <a:rPr lang="zh-CN" altLang="en-US" dirty="0"/>
                  <a:t>充分小（假设</a:t>
                </a:r>
                <a:r>
                  <a:rPr lang="en-US" altLang="zh-CN" dirty="0"/>
                  <a:t>y</a:t>
                </a:r>
                <a:r>
                  <a:rPr lang="zh-CN" altLang="en-US" dirty="0"/>
                  <a:t>非零成份）</a:t>
                </a:r>
                <a:endParaRPr lang="en-US" altLang="zh-CN" dirty="0"/>
              </a:p>
              <a:p>
                <a:r>
                  <a:rPr lang="zh-CN" altLang="en-US" dirty="0"/>
                  <a:t>这表明我们从初始猜想</a:t>
                </a:r>
                <a14:m>
                  <m:oMath xmlns:m="http://schemas.openxmlformats.org/officeDocument/2006/math">
                    <m:r>
                      <a:rPr lang="en-US" altLang="zh-CN" b="0" i="1" smtClean="0">
                        <a:latin typeface="Cambria Math" panose="02040503050406030204" pitchFamily="18" charset="0"/>
                      </a:rPr>
                      <m:t>𝑥</m:t>
                    </m:r>
                  </m:oMath>
                </a14:m>
                <a:r>
                  <a:rPr lang="zh-CN" altLang="en-US" dirty="0"/>
                  <a:t>到新的猜想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𝑛𝑒𝑤</m:t>
                        </m:r>
                      </m:sub>
                    </m:sSub>
                  </m:oMath>
                </a14:m>
                <a:r>
                  <a:rPr lang="zh-CN" altLang="en-US" dirty="0"/>
                  <a:t>，通过最大化</a:t>
                </a:r>
                <a14:m>
                  <m:oMath xmlns:m="http://schemas.openxmlformats.org/officeDocument/2006/math">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𝜉</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𝑛𝑒𝑤</m:t>
                        </m:r>
                      </m:sub>
                    </m:sSub>
                    <m:r>
                      <m:rPr>
                        <m:lit/>
                      </m:rPr>
                      <a:rPr lang="en-US" altLang="zh-CN" i="1">
                        <a:latin typeface="Cambria Math" panose="02040503050406030204" pitchFamily="18" charset="0"/>
                      </a:rPr>
                      <m:t>|</m:t>
                    </m:r>
                    <m:r>
                      <a:rPr lang="en-US" altLang="zh-CN" i="1">
                        <a:latin typeface="Cambria Math" panose="02040503050406030204" pitchFamily="18" charset="0"/>
                      </a:rPr>
                      <m:t>,</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𝑛𝑒𝑤</m:t>
                        </m:r>
                      </m:sub>
                    </m:sSub>
                    <m:r>
                      <m:rPr>
                        <m:lit/>
                      </m:rPr>
                      <a:rPr lang="en-US" altLang="zh-CN" i="1">
                        <a:latin typeface="Cambria Math" panose="02040503050406030204" pitchFamily="18" charset="0"/>
                      </a:rPr>
                      <m:t>||</m:t>
                    </m:r>
                    <m:r>
                      <a:rPr lang="en-US" altLang="zh-CN" i="1">
                        <a:latin typeface="Cambria Math" panose="02040503050406030204" pitchFamily="18" charset="0"/>
                      </a:rPr>
                      <m:t>≤1</m:t>
                    </m:r>
                    <m:r>
                      <a:rPr lang="zh-CN" altLang="en-US" i="1">
                        <a:latin typeface="Cambria Math" panose="02040503050406030204" pitchFamily="18" charset="0"/>
                      </a:rPr>
                      <m:t>。</m:t>
                    </m:r>
                  </m:oMath>
                </a14:m>
                <a:r>
                  <a:rPr lang="zh-CN" altLang="en-US" dirty="0"/>
                  <a:t>这实际上产生</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𝑛𝑒𝑤</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𝑗</m:t>
                        </m:r>
                      </m:sub>
                    </m:sSub>
                    <m:r>
                      <a:rPr lang="zh-CN" altLang="en-US" i="1">
                        <a:latin typeface="Cambria Math" panose="02040503050406030204" pitchFamily="18" charset="0"/>
                      </a:rPr>
                      <m:t>，</m:t>
                    </m:r>
                  </m:oMath>
                </a14:m>
                <a:r>
                  <a:rPr lang="zh-CN" altLang="en-US" dirty="0"/>
                  <a:t>这里</a:t>
                </a:r>
                <a14:m>
                  <m:oMath xmlns:m="http://schemas.openxmlformats.org/officeDocument/2006/math">
                    <m:r>
                      <a:rPr lang="en-US" altLang="zh-CN" i="1" dirty="0">
                        <a:latin typeface="Cambria Math" panose="02040503050406030204" pitchFamily="18" charset="0"/>
                      </a:rPr>
                      <m:t>𝑗</m:t>
                    </m:r>
                  </m:oMath>
                </a14:m>
                <a:r>
                  <a:rPr lang="zh-CN" altLang="en-US" dirty="0"/>
                  <a:t>选为使得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𝑇</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𝜉</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−1</m:t>
                        </m:r>
                      </m:sup>
                    </m:sSup>
                  </m:oMath>
                </a14:m>
                <a:r>
                  <a:rPr lang="zh-CN" altLang="en-US" dirty="0"/>
                  <a:t>的第</a:t>
                </a:r>
                <a14:m>
                  <m:oMath xmlns:m="http://schemas.openxmlformats.org/officeDocument/2006/math">
                    <m:r>
                      <a:rPr lang="en-US" altLang="zh-CN" i="1">
                        <a:latin typeface="Cambria Math" panose="02040503050406030204" pitchFamily="18" charset="0"/>
                      </a:rPr>
                      <m:t>𝑗</m:t>
                    </m:r>
                  </m:oMath>
                </a14:m>
                <a:r>
                  <a:rPr lang="zh-CN" altLang="en-US" dirty="0"/>
                  <a:t>个元素有最大幅度</a:t>
                </a:r>
              </a:p>
              <a:p>
                <a:endParaRPr lang="zh-CN" altLang="en-US" dirty="0"/>
              </a:p>
            </p:txBody>
          </p:sp>
        </mc:Choice>
        <mc:Fallback xmlns="">
          <p:sp>
            <p:nvSpPr>
              <p:cNvPr id="3" name="内容占位符 2">
                <a:extLst>
                  <a:ext uri="{FF2B5EF4-FFF2-40B4-BE49-F238E27FC236}">
                    <a16:creationId xmlns:a16="http://schemas.microsoft.com/office/drawing/2014/main" id="{B8EACE1C-C45F-425A-B3BA-ED23E616D259}"/>
                  </a:ext>
                </a:extLst>
              </p:cNvPr>
              <p:cNvSpPr>
                <a:spLocks noGrp="1" noRot="1" noChangeAspect="1" noMove="1" noResize="1" noEditPoints="1" noAdjustHandles="1" noChangeArrowheads="1" noChangeShapeType="1" noTextEdit="1"/>
              </p:cNvSpPr>
              <p:nvPr>
                <p:ph idx="1"/>
              </p:nvPr>
            </p:nvSpPr>
            <p:spPr>
              <a:blipFill>
                <a:blip r:embed="rId2"/>
                <a:stretch>
                  <a:fillRect l="-696"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512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9A626-8133-47BA-974D-8D95C8FD39D2}"/>
              </a:ext>
            </a:extLst>
          </p:cNvPr>
          <p:cNvSpPr>
            <a:spLocks noGrp="1"/>
          </p:cNvSpPr>
          <p:nvPr>
            <p:ph type="title"/>
          </p:nvPr>
        </p:nvSpPr>
        <p:spPr/>
        <p:txBody>
          <a:bodyPr/>
          <a:lstStyle/>
          <a:p>
            <a:r>
              <a:rPr lang="zh-CN" altLang="en-US" dirty="0"/>
              <a:t>条件数的计算</a:t>
            </a:r>
            <a:r>
              <a:rPr lang="en-US" altLang="zh-CN" dirty="0"/>
              <a:t>-Hager</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F4E69BE-2B26-4BBE-8AB0-B5F5939CE6D1}"/>
                  </a:ext>
                </a:extLst>
              </p:cNvPr>
              <p:cNvSpPr>
                <a:spLocks noGrp="1"/>
              </p:cNvSpPr>
              <p:nvPr>
                <p:ph idx="1"/>
              </p:nvPr>
            </p:nvSpPr>
            <p:spPr>
              <a:xfrm>
                <a:off x="838200" y="1825625"/>
                <a:ext cx="4356652" cy="4351338"/>
              </a:xfrm>
            </p:spPr>
            <p:txBody>
              <a:bodyPr/>
              <a:lstStyle/>
              <a:p>
                <a:r>
                  <a:rPr lang="zh-CN" altLang="en-US" dirty="0"/>
                  <a:t>这种方法并非万无一失，但它通常给出的估计是正确的数量级。对于</a:t>
                </a:r>
                <a:r>
                  <a:rPr lang="en-US" altLang="zh-CN" dirty="0"/>
                  <a:t>Hager</a:t>
                </a:r>
                <a:r>
                  <a:rPr lang="zh-CN" altLang="en-US" dirty="0"/>
                  <a:t>的方法，有各种各样的替代方案、改进和扩展，但它们通常都具有通过</a:t>
                </a:r>
                <a14:m>
                  <m:oMath xmlns:m="http://schemas.openxmlformats.org/officeDocument/2006/math">
                    <m:r>
                      <a:rPr lang="en-US" altLang="zh-CN" i="1" dirty="0" smtClean="0">
                        <a:latin typeface="Cambria Math" panose="02040503050406030204" pitchFamily="18" charset="0"/>
                      </a:rPr>
                      <m:t>𝐴</m:t>
                    </m:r>
                  </m:oMath>
                </a14:m>
                <a:r>
                  <a:rPr lang="zh-CN" altLang="en-US" dirty="0"/>
                  <a:t>和</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𝐴</m:t>
                        </m:r>
                      </m:e>
                      <m:sup>
                        <m:r>
                          <a:rPr lang="en-US" altLang="zh-CN" i="1" dirty="0" smtClean="0">
                            <a:latin typeface="Cambria Math" panose="02040503050406030204" pitchFamily="18" charset="0"/>
                          </a:rPr>
                          <m:t>𝑇</m:t>
                        </m:r>
                      </m:sup>
                    </m:sSup>
                  </m:oMath>
                </a14:m>
                <a:r>
                  <a:rPr lang="zh-CN" altLang="en-US" dirty="0"/>
                  <a:t>的重复解来计算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oMath>
                </a14:m>
                <a:r>
                  <a:rPr lang="zh-CN" altLang="en-US" dirty="0"/>
                  <a:t>的相同风格</a:t>
                </a:r>
                <a:br>
                  <a:rPr lang="en-US" altLang="zh-CN" dirty="0"/>
                </a:br>
                <a:endParaRPr lang="zh-CN" altLang="en-US" dirty="0"/>
              </a:p>
            </p:txBody>
          </p:sp>
        </mc:Choice>
        <mc:Fallback xmlns="">
          <p:sp>
            <p:nvSpPr>
              <p:cNvPr id="3" name="内容占位符 2">
                <a:extLst>
                  <a:ext uri="{FF2B5EF4-FFF2-40B4-BE49-F238E27FC236}">
                    <a16:creationId xmlns:a16="http://schemas.microsoft.com/office/drawing/2014/main" id="{4F4E69BE-2B26-4BBE-8AB0-B5F5939CE6D1}"/>
                  </a:ext>
                </a:extLst>
              </p:cNvPr>
              <p:cNvSpPr>
                <a:spLocks noGrp="1" noRot="1" noChangeAspect="1" noMove="1" noResize="1" noEditPoints="1" noAdjustHandles="1" noChangeArrowheads="1" noChangeShapeType="1" noTextEdit="1"/>
              </p:cNvSpPr>
              <p:nvPr>
                <p:ph idx="1"/>
              </p:nvPr>
            </p:nvSpPr>
            <p:spPr>
              <a:xfrm>
                <a:off x="838200" y="1825625"/>
                <a:ext cx="4356652" cy="4351338"/>
              </a:xfrm>
              <a:blipFill>
                <a:blip r:embed="rId2"/>
                <a:stretch>
                  <a:fillRect l="-2521" t="-1541" r="-16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7541E02-7A41-4887-BC54-319621DB457D}"/>
                  </a:ext>
                </a:extLst>
              </p:cNvPr>
              <p:cNvSpPr txBox="1"/>
              <p:nvPr/>
            </p:nvSpPr>
            <p:spPr>
              <a:xfrm>
                <a:off x="5694424" y="1558857"/>
                <a:ext cx="5804452" cy="5299143"/>
              </a:xfrm>
              <a:prstGeom prst="rect">
                <a:avLst/>
              </a:prstGeom>
              <a:noFill/>
            </p:spPr>
            <p:txBody>
              <a:bodyPr wrap="square" rtlCol="0">
                <a:spAutoFit/>
              </a:bodyPr>
              <a:lstStyle/>
              <a:p>
                <a:r>
                  <a:rPr lang="en-US" altLang="zh-CN" dirty="0"/>
                  <a:t>Hager</a:t>
                </a:r>
                <a:r>
                  <a:rPr lang="zh-CN" altLang="en-US" dirty="0"/>
                  <a:t>估计</a:t>
                </a:r>
                <a14:m>
                  <m:oMath xmlns:m="http://schemas.openxmlformats.org/officeDocument/2006/math">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zh-CN" altLang="en-US">
                                <a:latin typeface="Cambria Math" panose="02040503050406030204" pitchFamily="18" charset="0"/>
                              </a:rPr>
                              <m:t>​</m:t>
                            </m:r>
                          </m:e>
                        </m:d>
                      </m:e>
                      <m:sub>
                        <m:r>
                          <a:rPr lang="en-US" altLang="zh-CN" b="0" i="1" smtClean="0">
                            <a:latin typeface="Cambria Math" panose="02040503050406030204" pitchFamily="18" charset="0"/>
                          </a:rPr>
                          <m:t>1</m:t>
                        </m:r>
                      </m:sub>
                    </m:sSub>
                    <m:r>
                      <a:rPr lang="zh-CN" altLang="en-US" i="1">
                        <a:latin typeface="Cambria Math" panose="02040503050406030204" pitchFamily="18" charset="0"/>
                      </a:rPr>
                      <m:t>，</m:t>
                    </m:r>
                  </m:oMath>
                </a14:m>
                <a:r>
                  <a:rPr lang="zh-CN" altLang="en-US" dirty="0"/>
                  <a:t>假设</a:t>
                </a:r>
                <a14:m>
                  <m:oMath xmlns:m="http://schemas.openxmlformats.org/officeDocument/2006/math">
                    <m:r>
                      <m:rPr>
                        <m:sty m:val="p"/>
                      </m:rPr>
                      <a:rPr lang="en-US" altLang="zh-CN" i="1" dirty="0">
                        <a:latin typeface="Cambria Math" panose="02040503050406030204" pitchFamily="18" charset="0"/>
                      </a:rPr>
                      <m:t>so</m:t>
                    </m:r>
                    <m:r>
                      <a:rPr lang="en-US" altLang="zh-CN" b="0" i="1" dirty="0" smtClean="0">
                        <a:latin typeface="Cambria Math" panose="02040503050406030204" pitchFamily="18" charset="0"/>
                      </a:rPr>
                      <m:t>𝑙𝑣𝑒𝐴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𝑠𝑜𝑙𝑣𝑒𝐴𝑇</m:t>
                    </m:r>
                  </m:oMath>
                </a14:m>
                <a:r>
                  <a:rPr lang="zh-CN" altLang="en-US" dirty="0"/>
                  <a:t>都是</a:t>
                </a:r>
                <a14:m>
                  <m:oMath xmlns:m="http://schemas.openxmlformats.org/officeDocument/2006/math">
                    <m:r>
                      <a:rPr lang="en-US" altLang="zh-CN" b="0" i="1" dirty="0" smtClean="0">
                        <a:latin typeface="Cambria Math" panose="02040503050406030204" pitchFamily="18" charset="0"/>
                      </a:rPr>
                      <m:t>𝑂</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𝑛</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oMath>
                </a14:m>
                <a:r>
                  <a:rPr lang="zh-CN" altLang="en-US" dirty="0"/>
                  <a:t>的算法，例如通过</a:t>
                </a:r>
                <a:r>
                  <a:rPr lang="en-US" altLang="zh-CN" dirty="0"/>
                  <a:t>LU</a:t>
                </a:r>
                <a:r>
                  <a:rPr lang="zh-CN" altLang="en-US" dirty="0"/>
                  <a:t>分解</a:t>
                </a:r>
                <a:endParaRPr lang="en-US" altLang="zh-CN" dirty="0"/>
              </a:p>
              <a:p>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𝑜𝑛𝑒𝑠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𝑛</m:t>
                        </m:r>
                      </m:den>
                    </m:f>
                    <m:r>
                      <a:rPr lang="en-US" altLang="zh-CN" b="0" i="1" smtClean="0">
                        <a:latin typeface="Cambria Math" panose="02040503050406030204" pitchFamily="18" charset="0"/>
                      </a:rPr>
                      <m:t>;</m:t>
                    </m:r>
                    <m:r>
                      <a:rPr lang="en-US" altLang="zh-CN" i="1">
                        <a:latin typeface="Cambria Math" panose="02040503050406030204" pitchFamily="18" charset="0"/>
                      </a:rPr>
                      <m:t>%</m:t>
                    </m:r>
                  </m:oMath>
                </a14:m>
                <a:r>
                  <a:rPr lang="zh-CN" altLang="en-US" dirty="0"/>
                  <a:t>初始猜想</a:t>
                </a:r>
                <a:endParaRPr lang="en-US" altLang="zh-CN" dirty="0"/>
              </a:p>
              <a:p>
                <a:r>
                  <a:rPr lang="en-US" altLang="zh-CN" dirty="0">
                    <a:solidFill>
                      <a:srgbClr val="FF0000"/>
                    </a:solidFill>
                  </a:rPr>
                  <a:t>while</a:t>
                </a:r>
                <a:r>
                  <a:rPr lang="en-US" altLang="zh-CN" dirty="0"/>
                  <a:t> true</a:t>
                </a:r>
              </a:p>
              <a:p>
                <a:r>
                  <a:rPr lang="en-US" altLang="zh-CN"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𝑠𝑜𝑙𝑣𝑒𝐴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oMath>
                </a14:m>
                <a:r>
                  <a:rPr lang="zh-CN" altLang="en-US" dirty="0"/>
                  <a:t>估计</a:t>
                </a:r>
                <a14:m>
                  <m:oMath xmlns:m="http://schemas.openxmlformats.org/officeDocument/2006/math">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−1</m:t>
                        </m:r>
                      </m:sup>
                    </m:sSup>
                    <m:r>
                      <a:rPr lang="en-US" altLang="zh-CN" b="0" i="1" dirty="0" smtClean="0">
                        <a:latin typeface="Cambria Math" panose="02040503050406030204" pitchFamily="18" charset="0"/>
                      </a:rPr>
                      <m:t>𝑥</m:t>
                    </m:r>
                  </m:oMath>
                </a14:m>
                <a:endParaRPr lang="en-US" altLang="zh-CN" b="0" dirty="0"/>
              </a:p>
              <a:p>
                <a:r>
                  <a:rPr lang="en-US" altLang="zh-CN" dirty="0"/>
                  <a:t>	</a:t>
                </a:r>
                <a14:m>
                  <m:oMath xmlns:m="http://schemas.openxmlformats.org/officeDocument/2006/math">
                    <m:r>
                      <a:rPr lang="en-US" altLang="zh-CN" b="0" i="1" smtClean="0">
                        <a:latin typeface="Cambria Math" panose="02040503050406030204" pitchFamily="18" charset="0"/>
                      </a:rPr>
                      <m:t>𝜉</m:t>
                    </m:r>
                    <m:r>
                      <a:rPr lang="en-US" altLang="zh-CN" b="0" i="1" smtClean="0">
                        <a:latin typeface="Cambria Math" panose="02040503050406030204" pitchFamily="18" charset="0"/>
                      </a:rPr>
                      <m:t>=</m:t>
                    </m:r>
                    <m:r>
                      <a:rPr lang="en-US" altLang="zh-CN" b="0" i="1" smtClean="0">
                        <a:latin typeface="Cambria Math" panose="02040503050406030204" pitchFamily="18" charset="0"/>
                      </a:rPr>
                      <m:t>𝑠𝑖𝑔𝑛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𝑠𝑖𝑔𝑛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oMath>
                </a14:m>
                <a:endParaRPr lang="en-US" altLang="zh-CN" dirty="0"/>
              </a:p>
              <a:p>
                <a:r>
                  <a:rPr lang="en-US" altLang="zh-CN" dirty="0"/>
                  <a:t>	</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𝑠𝑜𝑙𝑣𝑒𝐴𝑇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𝜉</m:t>
                        </m:r>
                      </m:e>
                    </m:d>
                    <m:r>
                      <a:rPr lang="en-US" altLang="zh-CN" b="0" i="1" smtClean="0">
                        <a:latin typeface="Cambria Math" panose="02040503050406030204" pitchFamily="18" charset="0"/>
                      </a:rPr>
                      <m:t>;</m:t>
                    </m:r>
                  </m:oMath>
                </a14:m>
                <a:endParaRPr lang="en-US" altLang="zh-CN" b="0" dirty="0"/>
              </a:p>
              <a:p>
                <a:r>
                  <a:rPr lang="en-US" altLang="zh-CN" dirty="0"/>
                  <a:t>	%</a:t>
                </a:r>
                <a:r>
                  <a:rPr lang="zh-CN" altLang="en-US" dirty="0"/>
                  <a:t>找</a:t>
                </a:r>
                <a14:m>
                  <m:oMath xmlns:m="http://schemas.openxmlformats.org/officeDocument/2006/math">
                    <m:r>
                      <a:rPr lang="en-US" altLang="zh-CN" b="0" i="1" smtClean="0">
                        <a:latin typeface="Cambria Math" panose="02040503050406030204" pitchFamily="18" charset="0"/>
                      </a:rPr>
                      <m:t>𝑧</m:t>
                    </m:r>
                  </m:oMath>
                </a14:m>
                <a:r>
                  <a:rPr lang="zh-CN" altLang="en-US" dirty="0"/>
                  <a:t>的最大幅度成份</a:t>
                </a:r>
                <a:endParaRPr lang="en-US" altLang="zh-CN" dirty="0"/>
              </a:p>
              <a:p>
                <a:r>
                  <a:rPr lang="en-US" altLang="zh-CN" dirty="0"/>
                  <a:t>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𝑧𝑛𝑜𝑟𝑚</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𝑎𝑏𝑠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func>
                    <m:r>
                      <a:rPr lang="en-US" altLang="zh-CN" b="0" i="1" smtClean="0">
                        <a:latin typeface="Cambria Math" panose="02040503050406030204" pitchFamily="18" charset="0"/>
                      </a:rPr>
                      <m:t>;</m:t>
                    </m:r>
                  </m:oMath>
                </a14:m>
                <a:endParaRPr lang="en-US" altLang="zh-CN" b="0" dirty="0"/>
              </a:p>
              <a:p>
                <a:r>
                  <a:rPr lang="en-US" altLang="zh-CN" dirty="0"/>
                  <a:t>	%</a:t>
                </a:r>
                <a:r>
                  <a:rPr lang="en-US" altLang="zh-CN" dirty="0" err="1"/>
                  <a:t>znorm</a:t>
                </a:r>
                <a:r>
                  <a:rPr lang="en-US" altLang="zh-CN" dirty="0"/>
                  <a:t>=</a:t>
                </a:r>
                <a14:m>
                  <m:oMath xmlns:m="http://schemas.openxmlformats.org/officeDocument/2006/math">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r>
                      <m:rPr>
                        <m:lit/>
                      </m:rPr>
                      <a:rPr lang="en-US" altLang="zh-CN" b="0" i="1" smtClean="0">
                        <a:latin typeface="Cambria Math" panose="02040503050406030204" pitchFamily="18" charset="0"/>
                      </a:rPr>
                      <m:t>|</m:t>
                    </m:r>
                  </m:oMath>
                </a14:m>
                <a:r>
                  <a:rPr lang="zh-CN" altLang="en-US" b="0" dirty="0"/>
                  <a:t>是关于</a:t>
                </a:r>
                <a14:m>
                  <m:oMath xmlns:m="http://schemas.openxmlformats.org/officeDocument/2006/math">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𝑗</m:t>
                        </m:r>
                      </m:sub>
                    </m:sSub>
                    <m:r>
                      <m:rPr>
                        <m:lit/>
                      </m:rPr>
                      <a:rPr lang="en-US" altLang="zh-CN" b="0" i="1" smtClean="0">
                        <a:latin typeface="Cambria Math" panose="02040503050406030204" pitchFamily="18" charset="0"/>
                      </a:rPr>
                      <m:t>|</m:t>
                    </m:r>
                  </m:oMath>
                </a14:m>
                <a:r>
                  <a:rPr lang="zh-CN" altLang="en-US" b="0" dirty="0"/>
                  <a:t>的下界，如果不好于</a:t>
                </a:r>
                <a:endParaRPr lang="en-US" altLang="zh-CN" b="0" dirty="0"/>
              </a:p>
              <a:p>
                <a:r>
                  <a:rPr lang="en-US" altLang="zh-CN" dirty="0"/>
                  <a:t>	%</a:t>
                </a:r>
                <a:r>
                  <a:rPr lang="zh-CN" altLang="en-US" b="0" dirty="0"/>
                  <a:t>目前的，则退出</a:t>
                </a:r>
                <a:endParaRPr lang="en-US" altLang="zh-CN" b="0" dirty="0"/>
              </a:p>
              <a:p>
                <a:r>
                  <a:rPr lang="en-US" altLang="zh-CN" dirty="0"/>
                  <a:t>	</a:t>
                </a:r>
                <a:r>
                  <a:rPr lang="en-US" altLang="zh-CN" b="1" dirty="0">
                    <a:solidFill>
                      <a:srgbClr val="0000CC"/>
                    </a:solidFill>
                  </a:rPr>
                  <a:t>if</a:t>
                </a:r>
                <a:r>
                  <a:rPr lang="en-US" altLang="zh-CN" dirty="0"/>
                  <a:t> </a:t>
                </a:r>
                <a14:m>
                  <m:oMath xmlns:m="http://schemas.openxmlformats.org/officeDocument/2006/math">
                    <m:r>
                      <a:rPr lang="en-US" altLang="zh-CN" b="0" i="1" smtClean="0">
                        <a:latin typeface="Cambria Math" panose="02040503050406030204" pitchFamily="18" charset="0"/>
                      </a:rPr>
                      <m:t>𝑧𝑛𝑜𝑟𝑚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𝑛𝑜𝑟𝑚</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,1</m:t>
                        </m:r>
                      </m:e>
                    </m:d>
                  </m:oMath>
                </a14:m>
                <a:endParaRPr lang="en-US" altLang="zh-CN" b="0" dirty="0"/>
              </a:p>
              <a:p>
                <a:r>
                  <a:rPr lang="en-US" altLang="zh-CN" b="0"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invA</m:t>
                        </m:r>
                      </m:e>
                      <m:sub>
                        <m:r>
                          <m:rPr>
                            <m:sty m:val="p"/>
                          </m:rPr>
                          <a:rPr lang="en-US" altLang="zh-CN" i="1">
                            <a:latin typeface="Cambria Math" panose="02040503050406030204" pitchFamily="18" charset="0"/>
                          </a:rPr>
                          <m:t>normest</m:t>
                        </m:r>
                      </m:sub>
                    </m:sSub>
                    <m:r>
                      <a:rPr lang="en-US" altLang="zh-CN" i="1" smtClean="0">
                        <a:latin typeface="Cambria Math" panose="02040503050406030204" pitchFamily="18" charset="0"/>
                      </a:rPr>
                      <m:t>=</m:t>
                    </m:r>
                    <m:r>
                      <m:rPr>
                        <m:sty m:val="p"/>
                      </m:rPr>
                      <a:rPr lang="en-US" altLang="zh-CN" i="1">
                        <a:latin typeface="Cambria Math" panose="02040503050406030204" pitchFamily="18" charset="0"/>
                      </a:rPr>
                      <m:t>norm</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oMath>
                </a14:m>
                <a:endParaRPr lang="en-US" altLang="zh-CN" b="0" dirty="0"/>
              </a:p>
              <a:p>
                <a:r>
                  <a:rPr lang="en-US" altLang="zh-CN" dirty="0"/>
                  <a:t>		break;</a:t>
                </a:r>
              </a:p>
              <a:p>
                <a:r>
                  <a:rPr lang="en-US" altLang="zh-CN" dirty="0"/>
                  <a:t>	</a:t>
                </a:r>
                <a:r>
                  <a:rPr lang="en-US" altLang="zh-CN" b="1" dirty="0">
                    <a:solidFill>
                      <a:srgbClr val="0000CC"/>
                    </a:solidFill>
                  </a:rPr>
                  <a:t>end</a:t>
                </a:r>
              </a:p>
              <a:p>
                <a:r>
                  <a:rPr lang="en-US" altLang="zh-CN" dirty="0"/>
                  <a:t>	%</a:t>
                </a:r>
                <a:r>
                  <a:rPr lang="zh-CN" altLang="en-US" dirty="0"/>
                  <a:t>更新</a:t>
                </a:r>
                <a14:m>
                  <m:oMath xmlns:m="http://schemas.openxmlformats.org/officeDocument/2006/math">
                    <m:r>
                      <a:rPr lang="en-US" altLang="zh-CN" b="0" i="1" smtClean="0">
                        <a:latin typeface="Cambria Math" panose="02040503050406030204" pitchFamily="18" charset="0"/>
                      </a:rPr>
                      <m:t>𝑥</m:t>
                    </m:r>
                  </m:oMath>
                </a14:m>
                <a:r>
                  <a:rPr lang="zh-CN" altLang="en-US" dirty="0"/>
                  <a:t>到</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𝑒</m:t>
                        </m:r>
                      </m:e>
                      <m:sub>
                        <m:r>
                          <a:rPr lang="en-US" altLang="zh-CN" b="0" i="1" dirty="0" smtClean="0">
                            <a:latin typeface="Cambria Math" panose="02040503050406030204" pitchFamily="18" charset="0"/>
                          </a:rPr>
                          <m:t>𝑗</m:t>
                        </m:r>
                      </m:sub>
                    </m:sSub>
                    <m:r>
                      <a:rPr lang="zh-CN" altLang="en-US" i="1" dirty="0">
                        <a:latin typeface="Cambria Math" panose="02040503050406030204" pitchFamily="18" charset="0"/>
                      </a:rPr>
                      <m:t>，</m:t>
                    </m:r>
                  </m:oMath>
                </a14:m>
                <a:r>
                  <a:rPr lang="zh-CN" altLang="en-US" dirty="0"/>
                  <a:t>并重复</a:t>
                </a:r>
                <a:endParaRPr lang="en-US" altLang="zh-CN" dirty="0"/>
              </a:p>
              <a:p>
                <a:r>
                  <a:rPr lang="en-US" altLang="zh-CN"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𝑧𝑒𝑟𝑜𝑠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=1</m:t>
                    </m:r>
                  </m:oMath>
                </a14:m>
                <a:endParaRPr lang="en-US" altLang="zh-CN" b="0" dirty="0"/>
              </a:p>
              <a:p>
                <a:r>
                  <a:rPr lang="en-US" altLang="zh-CN" dirty="0">
                    <a:solidFill>
                      <a:srgbClr val="FF0000"/>
                    </a:solidFill>
                  </a:rPr>
                  <a:t>end</a:t>
                </a:r>
                <a:endParaRPr lang="en-US" altLang="zh-CN" dirty="0"/>
              </a:p>
            </p:txBody>
          </p:sp>
        </mc:Choice>
        <mc:Fallback xmlns="">
          <p:sp>
            <p:nvSpPr>
              <p:cNvPr id="4" name="文本框 3">
                <a:extLst>
                  <a:ext uri="{FF2B5EF4-FFF2-40B4-BE49-F238E27FC236}">
                    <a16:creationId xmlns:a16="http://schemas.microsoft.com/office/drawing/2014/main" id="{D7541E02-7A41-4887-BC54-319621DB457D}"/>
                  </a:ext>
                </a:extLst>
              </p:cNvPr>
              <p:cNvSpPr txBox="1">
                <a:spLocks noRot="1" noChangeAspect="1" noMove="1" noResize="1" noEditPoints="1" noAdjustHandles="1" noChangeArrowheads="1" noChangeShapeType="1" noTextEdit="1"/>
              </p:cNvSpPr>
              <p:nvPr/>
            </p:nvSpPr>
            <p:spPr>
              <a:xfrm>
                <a:off x="5694424" y="1558857"/>
                <a:ext cx="5804452" cy="5299143"/>
              </a:xfrm>
              <a:prstGeom prst="rect">
                <a:avLst/>
              </a:prstGeom>
              <a:blipFill>
                <a:blip r:embed="rId3"/>
                <a:stretch>
                  <a:fillRect l="-840" t="-8400" r="-735" b="-9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3910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AC13E59-CE0F-4AD6-A24E-A0AE210ED31B}"/>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m:oMathPara>
                </a14:m>
                <a:endParaRPr lang="zh-CN" altLang="en-US" dirty="0"/>
              </a:p>
            </p:txBody>
          </p:sp>
        </mc:Choice>
        <mc:Fallback xmlns="">
          <p:sp>
            <p:nvSpPr>
              <p:cNvPr id="2" name="标题 1">
                <a:extLst>
                  <a:ext uri="{FF2B5EF4-FFF2-40B4-BE49-F238E27FC236}">
                    <a16:creationId xmlns:a16="http://schemas.microsoft.com/office/drawing/2014/main" id="{EAC13E59-CE0F-4AD6-A24E-A0AE210ED31B}"/>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0B4F37-103E-46D3-9121-D561751F1A91}"/>
                  </a:ext>
                </a:extLst>
              </p:cNvPr>
              <p:cNvSpPr>
                <a:spLocks noGrp="1"/>
              </p:cNvSpPr>
              <p:nvPr>
                <p:ph idx="1"/>
              </p:nvPr>
            </p:nvSpPr>
            <p:spPr/>
            <p:txBody>
              <a:bodyPr>
                <a:normAutofit fontScale="92500" lnSpcReduction="20000"/>
              </a:bodyPr>
              <a:lstStyle/>
              <a:p>
                <a:r>
                  <a:rPr lang="zh-CN" altLang="en-US" dirty="0"/>
                  <a:t>若矩阵</a:t>
                </a:r>
                <a14:m>
                  <m:oMath xmlns:m="http://schemas.openxmlformats.org/officeDocument/2006/math">
                    <m:r>
                      <a:rPr lang="en-US" altLang="zh-CN" b="0" i="1" smtClean="0">
                        <a:latin typeface="Cambria Math" panose="02040503050406030204" pitchFamily="18" charset="0"/>
                      </a:rPr>
                      <m:t>𝐴</m:t>
                    </m:r>
                  </m:oMath>
                </a14:m>
                <a:r>
                  <a:rPr lang="zh-CN" altLang="en-US" dirty="0"/>
                  <a:t>是病态的（</a:t>
                </a:r>
                <a:r>
                  <a:rPr lang="en-US" altLang="zh-CN" dirty="0"/>
                  <a:t>ill-conditioned</a:t>
                </a:r>
                <a:r>
                  <a:rPr lang="zh-CN" altLang="en-US" dirty="0"/>
                  <a:t>）</a:t>
                </a:r>
                <a:endParaRPr lang="en-US" altLang="zh-CN" dirty="0"/>
              </a:p>
              <a:p>
                <a:pPr lvl="1"/>
                <a:r>
                  <a:rPr lang="zh-CN" altLang="en-US" dirty="0"/>
                  <a:t>思考：如何造成的？在对问题进行建模的时候，单位不一致</a:t>
                </a:r>
                <a:endParaRPr lang="en-US" altLang="zh-CN" dirty="0"/>
              </a:p>
              <a:p>
                <a:pPr lvl="1"/>
                <a:r>
                  <a:rPr lang="zh-CN" altLang="en-US" dirty="0"/>
                  <a:t>这时候一般可以改写为如下形式</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𝑏</m:t>
                    </m:r>
                  </m:oMath>
                </a14:m>
                <a:endParaRPr lang="en-US" altLang="zh-CN" b="0" dirty="0"/>
              </a:p>
              <a:p>
                <a:pPr lvl="1"/>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oMath>
                </a14:m>
                <a:r>
                  <a:rPr lang="zh-CN" altLang="en-US" dirty="0"/>
                  <a:t>都是对角缩放矩阵。如果原始问题条件数不好，这时，我们可以找到</a:t>
                </a:r>
                <a14:m>
                  <m:oMath xmlns:m="http://schemas.openxmlformats.org/officeDocument/2006/math">
                    <m:r>
                      <a:rPr lang="en-US" altLang="zh-CN" b="0" i="1" smtClean="0">
                        <a:latin typeface="Cambria Math" panose="02040503050406030204" pitchFamily="18" charset="0"/>
                      </a:rPr>
                      <m:t>𝜅</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𝜅</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这对高斯消元法非常有利！但这也改变了范数！</a:t>
                </a:r>
                <a:endParaRPr lang="en-US" altLang="zh-CN" dirty="0"/>
              </a:p>
              <a:p>
                <a:pPr lvl="1"/>
                <a:r>
                  <a:rPr lang="zh-CN" altLang="en-US" dirty="0"/>
                  <a:t>对于物理问题，经验规则就是进行无量纲化处理</a:t>
                </a:r>
                <a:r>
                  <a:rPr lang="en-US" altLang="zh-CN" dirty="0"/>
                  <a:t>(non-</a:t>
                </a:r>
                <a:r>
                  <a:rPr lang="en-US" altLang="zh-CN" dirty="0" err="1"/>
                  <a:t>dimensionalization</a:t>
                </a:r>
                <a:r>
                  <a:rPr lang="en-US" altLang="zh-CN" dirty="0"/>
                  <a:t>),</a:t>
                </a:r>
                <a:r>
                  <a:rPr lang="zh-CN" altLang="en-US" dirty="0"/>
                  <a:t>一般会导致较好的条件数！</a:t>
                </a:r>
                <a:endParaRPr lang="en-US" altLang="zh-CN" dirty="0"/>
              </a:p>
              <a:p>
                <a:r>
                  <a:rPr lang="zh-CN" altLang="en-US" dirty="0"/>
                  <a:t>预条件子（</a:t>
                </a:r>
                <a:r>
                  <a:rPr lang="en-US" altLang="zh-CN" dirty="0"/>
                  <a:t>preconditioners</a:t>
                </a:r>
                <a:r>
                  <a:rPr lang="zh-CN" altLang="en-US" dirty="0"/>
                  <a:t>）</a:t>
                </a:r>
                <a:endParaRPr lang="en-US" altLang="zh-CN" dirty="0"/>
              </a:p>
              <a:p>
                <a:pPr lvl="1"/>
                <a14:m>
                  <m:oMath xmlns:m="http://schemas.openxmlformats.org/officeDocument/2006/math">
                    <m:r>
                      <a:rPr lang="en-US" altLang="zh-CN" b="0" i="1" smtClean="0">
                        <a:latin typeface="Cambria Math" panose="02040503050406030204" pitchFamily="18" charset="0"/>
                      </a:rPr>
                      <m:t>𝑀𝐴𝑥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𝑀𝑏</m:t>
                    </m:r>
                  </m:oMath>
                </a14:m>
                <a:r>
                  <a:rPr lang="en-US" altLang="zh-CN" dirty="0"/>
                  <a:t>,</a:t>
                </a:r>
                <a:r>
                  <a:rPr lang="zh-CN" altLang="en-US" dirty="0"/>
                  <a:t>使得</a:t>
                </a:r>
                <a14:m>
                  <m:oMath xmlns:m="http://schemas.openxmlformats.org/officeDocument/2006/math">
                    <m:r>
                      <a:rPr lang="en-US" altLang="zh-CN" b="0" i="1" smtClean="0">
                        <a:latin typeface="Cambria Math" panose="02040503050406030204" pitchFamily="18" charset="0"/>
                      </a:rPr>
                      <m:t>𝑀𝐴</m:t>
                    </m:r>
                  </m:oMath>
                </a14:m>
                <a:r>
                  <a:rPr lang="zh-CN" altLang="en-US" dirty="0"/>
                  <a:t>的条件数要远好于</a:t>
                </a:r>
                <a14:m>
                  <m:oMath xmlns:m="http://schemas.openxmlformats.org/officeDocument/2006/math">
                    <m:r>
                      <a:rPr lang="en-US" altLang="zh-CN" b="0" i="1" smtClean="0">
                        <a:latin typeface="Cambria Math" panose="02040503050406030204" pitchFamily="18" charset="0"/>
                      </a:rPr>
                      <m:t>𝐴</m:t>
                    </m:r>
                  </m:oMath>
                </a14:m>
                <a:r>
                  <a:rPr lang="zh-CN" altLang="en-US" dirty="0"/>
                  <a:t>的条件数</a:t>
                </a:r>
                <a:endParaRPr lang="en-US" altLang="zh-CN" dirty="0"/>
              </a:p>
              <a:p>
                <a:pPr lvl="1"/>
                <a:r>
                  <a:rPr lang="zh-CN" altLang="en-US" dirty="0"/>
                  <a:t>这种典型的预条件化是左逆预条件子，在某种程度上，当</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oMath>
                </a14:m>
                <a:r>
                  <a:rPr lang="zh-CN" altLang="en-US" dirty="0"/>
                  <a:t>时才有意义，但实际上根据如果去逼近</a:t>
                </a:r>
                <a14:m>
                  <m:oMath xmlns:m="http://schemas.openxmlformats.org/officeDocument/2006/math">
                    <m:r>
                      <a:rPr lang="en-US" altLang="zh-CN" b="0" i="1" smtClean="0">
                        <a:latin typeface="Cambria Math" panose="02040503050406030204" pitchFamily="18" charset="0"/>
                      </a:rPr>
                      <m:t>𝐴</m:t>
                    </m:r>
                    <m:r>
                      <a:rPr lang="zh-CN" altLang="en-US" i="1">
                        <a:latin typeface="Cambria Math" panose="02040503050406030204" pitchFamily="18" charset="0"/>
                      </a:rPr>
                      <m:t>，</m:t>
                    </m:r>
                  </m:oMath>
                </a14:m>
                <a:r>
                  <a:rPr lang="zh-CN" altLang="en-US" dirty="0"/>
                  <a:t>以及是否将</a:t>
                </a:r>
                <a14:m>
                  <m:oMath xmlns:m="http://schemas.openxmlformats.org/officeDocument/2006/math">
                    <m:r>
                      <a:rPr lang="en-US" altLang="zh-CN" b="0" i="1" smtClean="0">
                        <a:latin typeface="Cambria Math" panose="02040503050406030204" pitchFamily="18" charset="0"/>
                      </a:rPr>
                      <m:t>𝐴</m:t>
                    </m:r>
                  </m:oMath>
                </a14:m>
                <a:r>
                  <a:rPr lang="zh-CN" altLang="en-US" dirty="0"/>
                  <a:t>变换到</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oMath>
                </a14:m>
                <a:r>
                  <a:rPr lang="zh-CN" altLang="en-US" dirty="0"/>
                  <a:t>再进行近似，可以分为两大类</a:t>
                </a:r>
              </a:p>
            </p:txBody>
          </p:sp>
        </mc:Choice>
        <mc:Fallback xmlns="">
          <p:sp>
            <p:nvSpPr>
              <p:cNvPr id="3" name="内容占位符 2">
                <a:extLst>
                  <a:ext uri="{FF2B5EF4-FFF2-40B4-BE49-F238E27FC236}">
                    <a16:creationId xmlns:a16="http://schemas.microsoft.com/office/drawing/2014/main" id="{530B4F37-103E-46D3-9121-D561751F1A91}"/>
                  </a:ext>
                </a:extLst>
              </p:cNvPr>
              <p:cNvSpPr>
                <a:spLocks noGrp="1" noRot="1" noChangeAspect="1" noMove="1" noResize="1" noEditPoints="1" noAdjustHandles="1" noChangeArrowheads="1" noChangeShapeType="1" noTextEdit="1"/>
              </p:cNvSpPr>
              <p:nvPr>
                <p:ph idx="1"/>
              </p:nvPr>
            </p:nvSpPr>
            <p:spPr>
              <a:blipFill>
                <a:blip r:embed="rId3"/>
                <a:stretch>
                  <a:fillRect l="-928" t="-2801" b="-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8089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AC13E59-CE0F-4AD6-A24E-A0AE210ED31B}"/>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m:oMathPara>
                </a14:m>
                <a:endParaRPr lang="zh-CN" altLang="en-US" dirty="0"/>
              </a:p>
            </p:txBody>
          </p:sp>
        </mc:Choice>
        <mc:Fallback xmlns="">
          <p:sp>
            <p:nvSpPr>
              <p:cNvPr id="2" name="标题 1">
                <a:extLst>
                  <a:ext uri="{FF2B5EF4-FFF2-40B4-BE49-F238E27FC236}">
                    <a16:creationId xmlns:a16="http://schemas.microsoft.com/office/drawing/2014/main" id="{EAC13E59-CE0F-4AD6-A24E-A0AE210ED31B}"/>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0B4F37-103E-46D3-9121-D561751F1A91}"/>
                  </a:ext>
                </a:extLst>
              </p:cNvPr>
              <p:cNvSpPr>
                <a:spLocks noGrp="1"/>
              </p:cNvSpPr>
              <p:nvPr>
                <p:ph idx="1"/>
              </p:nvPr>
            </p:nvSpPr>
            <p:spPr/>
            <p:txBody>
              <a:bodyPr>
                <a:normAutofit fontScale="92500" lnSpcReduction="20000"/>
              </a:bodyPr>
              <a:lstStyle/>
              <a:p>
                <a:r>
                  <a:rPr lang="zh-CN" altLang="en-US" dirty="0"/>
                  <a:t>有两类基本的预条件子</a:t>
                </a:r>
                <a:endParaRPr lang="en-US" altLang="zh-CN" dirty="0"/>
              </a:p>
              <a:p>
                <a:pPr lvl="1"/>
                <a:r>
                  <a:rPr lang="zh-CN" altLang="en-US" b="1" dirty="0">
                    <a:solidFill>
                      <a:srgbClr val="0000CC"/>
                    </a:solidFill>
                  </a:rPr>
                  <a:t>前向类</a:t>
                </a:r>
                <a14:m>
                  <m:oMath xmlns:m="http://schemas.openxmlformats.org/officeDocument/2006/math">
                    <m:r>
                      <a:rPr lang="zh-CN" altLang="en-US" b="1" i="1" dirty="0">
                        <a:solidFill>
                          <a:srgbClr val="0000CC"/>
                        </a:solidFill>
                        <a:latin typeface="Cambria Math" panose="02040503050406030204" pitchFamily="18" charset="0"/>
                      </a:rPr>
                      <m:t>目标</m:t>
                    </m:r>
                    <m:r>
                      <a:rPr lang="en-US" altLang="zh-CN" b="1" i="1" smtClean="0">
                        <a:solidFill>
                          <a:srgbClr val="0000CC"/>
                        </a:solidFill>
                        <a:latin typeface="Cambria Math" panose="02040503050406030204" pitchFamily="18" charset="0"/>
                      </a:rPr>
                      <m:t>𝑴</m:t>
                    </m:r>
                    <m:r>
                      <a:rPr lang="en-US" altLang="zh-CN" b="1" i="1" smtClean="0">
                        <a:solidFill>
                          <a:srgbClr val="0000CC"/>
                        </a:solidFill>
                        <a:latin typeface="Cambria Math" panose="02040503050406030204" pitchFamily="18" charset="0"/>
                      </a:rPr>
                      <m:t>≈</m:t>
                    </m:r>
                    <m:r>
                      <a:rPr lang="en-US" altLang="zh-CN" b="1" i="1" smtClean="0">
                        <a:solidFill>
                          <a:srgbClr val="0000CC"/>
                        </a:solidFill>
                        <a:latin typeface="Cambria Math" panose="02040503050406030204" pitchFamily="18" charset="0"/>
                      </a:rPr>
                      <m:t>𝑨</m:t>
                    </m:r>
                  </m:oMath>
                </a14:m>
                <a:endParaRPr lang="en-US" altLang="zh-CN" b="1" dirty="0">
                  <a:solidFill>
                    <a:srgbClr val="0000CC"/>
                  </a:solidFill>
                </a:endParaRPr>
              </a:p>
              <a:p>
                <a:pPr lvl="1"/>
                <a:r>
                  <a:rPr lang="en-US" altLang="zh-CN" b="0" dirty="0"/>
                  <a:t> I（</a:t>
                </a:r>
                <a:r>
                  <a:rPr lang="zh-CN" altLang="en-US" b="0" dirty="0"/>
                  <a:t>左</a:t>
                </a:r>
                <a:r>
                  <a:rPr lang="en-US" altLang="zh-CN" b="0"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𝑏</m:t>
                    </m:r>
                  </m:oMath>
                </a14:m>
                <a:endParaRPr lang="en-US" altLang="zh-CN" b="0" dirty="0"/>
              </a:p>
              <a:p>
                <a:pPr lvl="1"/>
                <a:r>
                  <a:rPr lang="en-US" altLang="zh-CN" b="0" dirty="0"/>
                  <a:t>II（</a:t>
                </a:r>
                <a:r>
                  <a:rPr lang="zh-CN" altLang="en-US" b="0" dirty="0"/>
                  <a:t>右</a:t>
                </a:r>
                <a:r>
                  <a:rPr lang="en-US" altLang="zh-CN" b="0" dirty="0"/>
                  <a:t>）</a:t>
                </a:r>
                <a:r>
                  <a:rPr lang="zh-CN" altLang="en-US" b="0" dirty="0"/>
                  <a:t>：</a:t>
                </a:r>
                <a14:m>
                  <m:oMath xmlns:m="http://schemas.openxmlformats.org/officeDocument/2006/math">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𝑦</m:t>
                    </m:r>
                  </m:oMath>
                </a14:m>
                <a:endParaRPr lang="en-US" altLang="zh-CN" b="0" dirty="0"/>
              </a:p>
              <a:p>
                <a:pPr lvl="1"/>
                <a:r>
                  <a:rPr lang="en-US" altLang="zh-CN" b="0" dirty="0"/>
                  <a:t>III</a:t>
                </a:r>
                <a:r>
                  <a:rPr lang="zh-CN" altLang="en-US" b="0" dirty="0"/>
                  <a:t>（混合）：</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𝐴</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𝑦</m:t>
                    </m:r>
                  </m:oMath>
                </a14:m>
                <a:endParaRPr lang="en-US" altLang="zh-CN" b="0" dirty="0"/>
              </a:p>
              <a:p>
                <a:pPr lvl="1"/>
                <a:r>
                  <a:rPr lang="zh-CN" altLang="en-US" b="1" dirty="0">
                    <a:solidFill>
                      <a:srgbClr val="0000CC"/>
                    </a:solidFill>
                  </a:rPr>
                  <a:t>逆向类目标</a:t>
                </a:r>
                <a14:m>
                  <m:oMath xmlns:m="http://schemas.openxmlformats.org/officeDocument/2006/math">
                    <m:r>
                      <a:rPr lang="en-US" altLang="zh-CN" b="1" i="1" smtClean="0">
                        <a:solidFill>
                          <a:srgbClr val="0000CC"/>
                        </a:solidFill>
                        <a:latin typeface="Cambria Math" panose="02040503050406030204" pitchFamily="18" charset="0"/>
                      </a:rPr>
                      <m:t>𝑴</m:t>
                    </m:r>
                    <m:r>
                      <a:rPr lang="en-US" altLang="zh-CN" b="1" i="1" smtClean="0">
                        <a:solidFill>
                          <a:srgbClr val="0000CC"/>
                        </a:solidFill>
                        <a:latin typeface="Cambria Math" panose="02040503050406030204" pitchFamily="18" charset="0"/>
                      </a:rPr>
                      <m:t>≈</m:t>
                    </m:r>
                    <m:sSup>
                      <m:sSupPr>
                        <m:ctrlPr>
                          <a:rPr lang="en-US" altLang="zh-CN" b="1" i="1" smtClean="0">
                            <a:solidFill>
                              <a:srgbClr val="0000CC"/>
                            </a:solidFill>
                            <a:latin typeface="Cambria Math" panose="02040503050406030204" pitchFamily="18" charset="0"/>
                          </a:rPr>
                        </m:ctrlPr>
                      </m:sSupPr>
                      <m:e>
                        <m:r>
                          <a:rPr lang="en-US" altLang="zh-CN" b="1" i="1" smtClean="0">
                            <a:solidFill>
                              <a:srgbClr val="0000CC"/>
                            </a:solidFill>
                            <a:latin typeface="Cambria Math" panose="02040503050406030204" pitchFamily="18" charset="0"/>
                          </a:rPr>
                          <m:t>𝑨</m:t>
                        </m:r>
                      </m:e>
                      <m:sup>
                        <m:r>
                          <a:rPr lang="en-US" altLang="zh-CN" b="1" i="1" smtClean="0">
                            <a:solidFill>
                              <a:srgbClr val="0000CC"/>
                            </a:solidFill>
                            <a:latin typeface="Cambria Math" panose="02040503050406030204" pitchFamily="18" charset="0"/>
                          </a:rPr>
                          <m:t>−</m:t>
                        </m:r>
                        <m:r>
                          <a:rPr lang="en-US" altLang="zh-CN" b="1" i="1" smtClean="0">
                            <a:solidFill>
                              <a:srgbClr val="0000CC"/>
                            </a:solidFill>
                            <a:latin typeface="Cambria Math" panose="02040503050406030204" pitchFamily="18" charset="0"/>
                          </a:rPr>
                          <m:t>𝟏</m:t>
                        </m:r>
                      </m:sup>
                    </m:sSup>
                  </m:oMath>
                </a14:m>
                <a:r>
                  <a:rPr lang="en-US" altLang="zh-CN" dirty="0"/>
                  <a:t>:</a:t>
                </a:r>
              </a:p>
              <a:p>
                <a:pPr lvl="1"/>
                <a:r>
                  <a:rPr lang="en-US" altLang="zh-CN" dirty="0"/>
                  <a:t>I</a:t>
                </a:r>
                <a:r>
                  <a:rPr lang="zh-CN" altLang="en-US" dirty="0"/>
                  <a:t>（左）：</a:t>
                </a:r>
                <a14:m>
                  <m:oMath xmlns:m="http://schemas.openxmlformats.org/officeDocument/2006/math">
                    <m:r>
                      <a:rPr lang="en-US" altLang="zh-CN" b="0" i="1" smtClean="0">
                        <a:latin typeface="Cambria Math" panose="02040503050406030204" pitchFamily="18" charset="0"/>
                      </a:rPr>
                      <m:t>𝑀𝐴𝑥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𝑀𝑏</m:t>
                    </m:r>
                  </m:oMath>
                </a14:m>
                <a:endParaRPr lang="en-US" altLang="zh-CN" b="0" dirty="0"/>
              </a:p>
              <a:p>
                <a:pPr lvl="1"/>
                <a:r>
                  <a:rPr lang="en-US" altLang="zh-CN" dirty="0"/>
                  <a:t>II</a:t>
                </a:r>
                <a:r>
                  <a:rPr lang="zh-CN" altLang="en-US" dirty="0"/>
                  <a:t>（右）：</a:t>
                </a:r>
                <a14:m>
                  <m:oMath xmlns:m="http://schemas.openxmlformats.org/officeDocument/2006/math">
                    <m:r>
                      <a:rPr lang="en-US" altLang="zh-CN" b="0" i="1" smtClean="0">
                        <a:latin typeface="Cambria Math" panose="02040503050406030204" pitchFamily="18" charset="0"/>
                      </a:rPr>
                      <m:t>𝐴𝑀𝑦</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𝑀𝑦</m:t>
                    </m:r>
                  </m:oMath>
                </a14:m>
                <a:endParaRPr lang="en-US" altLang="zh-CN" b="0" dirty="0"/>
              </a:p>
              <a:p>
                <a:pPr lvl="1"/>
                <a:r>
                  <a:rPr lang="en-US" altLang="zh-CN" dirty="0"/>
                  <a:t>III</a:t>
                </a:r>
                <a:r>
                  <a:rPr lang="zh-CN" altLang="en-US" dirty="0"/>
                  <a:t>（混合）：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𝑦</m:t>
                    </m:r>
                  </m:oMath>
                </a14:m>
                <a:endParaRPr lang="en-US" altLang="zh-CN" dirty="0"/>
              </a:p>
              <a:p>
                <a:r>
                  <a:rPr lang="zh-CN" altLang="en-US" dirty="0"/>
                  <a:t>显然，矩阵分裂类预条件子都是前向条件子，可以表示为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endParaRPr lang="en-US" altLang="zh-CN" dirty="0"/>
              </a:p>
              <a:p>
                <a:r>
                  <a:rPr lang="zh-CN" altLang="en-US" dirty="0"/>
                  <a:t>思考：牛顿方程中</a:t>
                </a:r>
                <a:r>
                  <a:rPr lang="en-US" altLang="zh-CN" dirty="0"/>
                  <a:t>DFP</a:t>
                </a:r>
                <a:r>
                  <a:rPr lang="zh-CN" altLang="en-US" dirty="0"/>
                  <a:t>和</a:t>
                </a:r>
                <a:r>
                  <a:rPr lang="en-US" altLang="zh-CN" dirty="0"/>
                  <a:t>BFGS</a:t>
                </a:r>
                <a:r>
                  <a:rPr lang="zh-CN" altLang="en-US" dirty="0"/>
                  <a:t>是否具有类似的结构？</a:t>
                </a:r>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530B4F37-103E-46D3-9121-D561751F1A91}"/>
                  </a:ext>
                </a:extLst>
              </p:cNvPr>
              <p:cNvSpPr>
                <a:spLocks noGrp="1" noRot="1" noChangeAspect="1" noMove="1" noResize="1" noEditPoints="1" noAdjustHandles="1" noChangeArrowheads="1" noChangeShapeType="1" noTextEdit="1"/>
              </p:cNvSpPr>
              <p:nvPr>
                <p:ph idx="1"/>
              </p:nvPr>
            </p:nvSpPr>
            <p:spPr>
              <a:blipFill>
                <a:blip r:embed="rId3"/>
                <a:stretch>
                  <a:fillRect l="-928" t="-2801" b="-224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0D55E86-90BD-4826-831F-B7E87103B9D1}"/>
              </a:ext>
            </a:extLst>
          </p:cNvPr>
          <p:cNvSpPr txBox="1"/>
          <p:nvPr/>
        </p:nvSpPr>
        <p:spPr>
          <a:xfrm>
            <a:off x="993913" y="6297958"/>
            <a:ext cx="8650125" cy="369332"/>
          </a:xfrm>
          <a:prstGeom prst="rect">
            <a:avLst/>
          </a:prstGeom>
          <a:noFill/>
        </p:spPr>
        <p:txBody>
          <a:bodyPr wrap="none" rtlCol="0">
            <a:spAutoFit/>
          </a:bodyPr>
          <a:lstStyle/>
          <a:p>
            <a:r>
              <a:rPr lang="en-US" altLang="zh-CN" dirty="0" err="1"/>
              <a:t>Ke</a:t>
            </a:r>
            <a:r>
              <a:rPr lang="en-US" altLang="zh-CN" dirty="0"/>
              <a:t> Chen. Matrix Preconditioning Techniques and Applications, Cambridge Press,2005</a:t>
            </a:r>
            <a:endParaRPr lang="zh-CN" altLang="en-US" dirty="0"/>
          </a:p>
        </p:txBody>
      </p:sp>
    </p:spTree>
    <p:extLst>
      <p:ext uri="{BB962C8B-B14F-4D97-AF65-F5344CB8AC3E}">
        <p14:creationId xmlns:p14="http://schemas.microsoft.com/office/powerpoint/2010/main" val="7559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56179-AFF0-4F4D-BC84-27766080374A}"/>
              </a:ext>
            </a:extLst>
          </p:cNvPr>
          <p:cNvSpPr>
            <a:spLocks noGrp="1"/>
          </p:cNvSpPr>
          <p:nvPr>
            <p:ph type="title"/>
          </p:nvPr>
        </p:nvSpPr>
        <p:spPr/>
        <p:txBody>
          <a:bodyPr/>
          <a:lstStyle/>
          <a:p>
            <a:r>
              <a:rPr lang="zh-CN" altLang="en-US" dirty="0"/>
              <a:t>矩阵求逆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E1B06E-4F54-4EF0-A48C-31E2F2E67E50}"/>
                  </a:ext>
                </a:extLst>
              </p:cNvPr>
              <p:cNvSpPr>
                <a:spLocks noGrp="1"/>
              </p:cNvSpPr>
              <p:nvPr>
                <p:ph idx="1"/>
              </p:nvPr>
            </p:nvSpPr>
            <p:spPr/>
            <p:txBody>
              <a:bodyPr/>
              <a:lstStyle/>
              <a:p>
                <a:r>
                  <a:rPr lang="zh-CN" altLang="en-US" dirty="0"/>
                  <a:t>矩阵的逆矩阵有很多用处</a:t>
                </a:r>
                <a:endParaRPr lang="en-US" altLang="zh-CN" dirty="0"/>
              </a:p>
              <a:p>
                <a:pPr lvl="1"/>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b="0" dirty="0"/>
                  <a:t>可以直接求解（一般不直接用）</a:t>
                </a:r>
                <a:endParaRPr lang="en-US" altLang="zh-CN" b="0" dirty="0"/>
              </a:p>
              <a:p>
                <a:pPr lvl="1"/>
                <a:r>
                  <a:rPr lang="zh-CN" altLang="en-US" b="0" dirty="0"/>
                  <a:t>最优化问题：</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𝑏</m:t>
                        </m:r>
                      </m:e>
                    </m:func>
                  </m:oMath>
                </a14:m>
                <a:r>
                  <a:rPr lang="zh-CN" altLang="en-US" b="0" dirty="0"/>
                  <a:t>等价于求解</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a:p>
                <a:pPr lvl="1"/>
                <a:r>
                  <a:rPr lang="zh-CN" altLang="en-US" b="0" dirty="0"/>
                  <a:t>矩阵条件数的计算</a:t>
                </a:r>
                <a:endParaRPr lang="en-US" altLang="zh-CN" b="0" dirty="0"/>
              </a:p>
              <a:p>
                <a:r>
                  <a:rPr lang="zh-CN" altLang="en-US" b="0" dirty="0"/>
                  <a:t>问题：矩阵有逆矩阵，是否唯一？</a:t>
                </a:r>
                <a:endParaRPr lang="en-US" altLang="zh-CN" b="0" dirty="0"/>
              </a:p>
              <a:p>
                <a:r>
                  <a:rPr lang="zh-CN" altLang="en-US" b="0" dirty="0"/>
                  <a:t>问题：如果矩阵有已知的分解，那矩阵进行更新时（渐进修改矩阵），其逆矩阵是否有简单方法？</a:t>
                </a:r>
                <a:endParaRPr lang="en-US" altLang="zh-CN" b="0" dirty="0"/>
              </a:p>
              <a:p>
                <a:pPr lvl="1"/>
                <a:r>
                  <a:rPr lang="en-US" altLang="zh-CN" b="0" dirty="0"/>
                  <a:t>Sherman-Morrison</a:t>
                </a:r>
                <a:r>
                  <a:rPr lang="zh-CN" altLang="en-US" b="0" dirty="0"/>
                  <a:t>公式</a:t>
                </a:r>
                <a:endParaRPr lang="en-US" altLang="zh-CN" b="0" dirty="0"/>
              </a:p>
              <a:p>
                <a:pPr lvl="1"/>
                <a:endParaRPr lang="zh-CN" altLang="en-US" dirty="0"/>
              </a:p>
            </p:txBody>
          </p:sp>
        </mc:Choice>
        <mc:Fallback xmlns="">
          <p:sp>
            <p:nvSpPr>
              <p:cNvPr id="3" name="内容占位符 2">
                <a:extLst>
                  <a:ext uri="{FF2B5EF4-FFF2-40B4-BE49-F238E27FC236}">
                    <a16:creationId xmlns:a16="http://schemas.microsoft.com/office/drawing/2014/main" id="{14E1B06E-4F54-4EF0-A48C-31E2F2E67E50}"/>
                  </a:ext>
                </a:extLst>
              </p:cNvPr>
              <p:cNvSpPr>
                <a:spLocks noGrp="1" noRot="1" noChangeAspect="1" noMove="1" noResize="1" noEditPoints="1" noAdjustHandles="1" noChangeArrowheads="1" noChangeShapeType="1" noTextEdit="1"/>
              </p:cNvSpPr>
              <p:nvPr>
                <p:ph idx="1"/>
              </p:nvPr>
            </p:nvSpPr>
            <p:spPr>
              <a:blipFill>
                <a:blip r:embed="rId2"/>
                <a:stretch>
                  <a:fillRect l="-1043" t="-1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243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Vector Norms and Matrix Norms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altLang="zh-CN" dirty="0"/>
                  <a:t>General Matrix Norms</a:t>
                </a:r>
              </a:p>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𝑨</m:t>
                        </m:r>
                      </m:e>
                    </m:d>
                    <m:r>
                      <a:rPr lang="en-US" altLang="zh-CN" b="1" i="1" smtClean="0">
                        <a:latin typeface="Cambria Math"/>
                      </a:rPr>
                      <m:t>≥</m:t>
                    </m:r>
                    <m:r>
                      <a:rPr lang="en-US" altLang="zh-CN" b="1" i="1" smtClean="0">
                        <a:latin typeface="Cambria Math"/>
                      </a:rPr>
                      <m:t>𝟎</m:t>
                    </m:r>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𝑨</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𝑨</m:t>
                    </m:r>
                    <m:r>
                      <a:rPr lang="en-US" altLang="zh-CN" b="1" i="1" smtClean="0">
                        <a:latin typeface="Cambria Math"/>
                      </a:rPr>
                      <m:t>=</m:t>
                    </m:r>
                    <m:r>
                      <a:rPr lang="en-US" altLang="zh-CN" b="1" i="1" smtClean="0">
                        <a:latin typeface="Cambria Math"/>
                      </a:rPr>
                      <m:t>𝟎</m:t>
                    </m:r>
                  </m:oMath>
                </a14:m>
                <a:endParaRPr lang="en-US" altLang="zh-CN" b="1" dirty="0"/>
              </a:p>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𝜶</m:t>
                        </m:r>
                        <m:r>
                          <a:rPr lang="en-US" altLang="zh-CN" b="1" i="1" smtClean="0">
                            <a:latin typeface="Cambria Math"/>
                          </a:rPr>
                          <m:t>𝑨</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𝜶</m:t>
                        </m:r>
                      </m:e>
                    </m:d>
                    <m:d>
                      <m:dPr>
                        <m:begChr m:val="‖"/>
                        <m:endChr m:val="‖"/>
                        <m:ctrlPr>
                          <a:rPr lang="en-US" altLang="zh-CN" b="1" i="1" smtClean="0">
                            <a:latin typeface="Cambria Math" panose="02040503050406030204" pitchFamily="18" charset="0"/>
                          </a:rPr>
                        </m:ctrlPr>
                      </m:dPr>
                      <m:e>
                        <m:r>
                          <a:rPr lang="en-US" altLang="zh-CN" b="1" i="1" smtClean="0">
                            <a:latin typeface="Cambria Math"/>
                          </a:rPr>
                          <m:t>𝑨</m:t>
                        </m:r>
                      </m:e>
                    </m:d>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𝑨</m:t>
                        </m:r>
                        <m:r>
                          <a:rPr lang="en-US" altLang="zh-CN" b="1" i="1" smtClean="0">
                            <a:latin typeface="Cambria Math"/>
                          </a:rPr>
                          <m:t>+</m:t>
                        </m:r>
                        <m:r>
                          <a:rPr lang="en-US" altLang="zh-CN" b="1" i="1" smtClean="0">
                            <a:latin typeface="Cambria Math"/>
                          </a:rPr>
                          <m:t>𝑩</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𝑨</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𝑩</m:t>
                        </m:r>
                      </m:e>
                    </m:d>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𝑨𝑩</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𝑨</m:t>
                        </m:r>
                      </m:e>
                    </m:d>
                    <m:d>
                      <m:dPr>
                        <m:begChr m:val="‖"/>
                        <m:endChr m:val="‖"/>
                        <m:ctrlPr>
                          <a:rPr lang="en-US" altLang="zh-CN" b="1" i="1" smtClean="0">
                            <a:latin typeface="Cambria Math" panose="02040503050406030204" pitchFamily="18" charset="0"/>
                          </a:rPr>
                        </m:ctrlPr>
                      </m:dPr>
                      <m:e>
                        <m:r>
                          <a:rPr lang="en-US" altLang="zh-CN" b="1" i="1" smtClean="0">
                            <a:latin typeface="Cambria Math"/>
                          </a:rPr>
                          <m:t>𝑩</m:t>
                        </m:r>
                      </m:e>
                    </m:d>
                  </m:oMath>
                </a14:m>
                <a:endParaRPr lang="en-US" altLang="zh-CN" dirty="0"/>
              </a:p>
              <a:p>
                <a:r>
                  <a:rPr lang="zh-CN" altLang="en-US" dirty="0"/>
                  <a:t>诱导矩阵范数</a:t>
                </a:r>
                <a:r>
                  <a:rPr lang="en-US" altLang="zh-CN" dirty="0"/>
                  <a:t>(Induced Matrix Norms)</a:t>
                </a:r>
              </a:p>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𝑨</m:t>
                        </m:r>
                      </m:e>
                    </m:d>
                    <m:r>
                      <a:rPr lang="en-US" altLang="zh-CN" b="1" i="1" smtClean="0">
                        <a:latin typeface="Cambria Math"/>
                      </a:rPr>
                      <m:t>=</m:t>
                    </m:r>
                    <m:r>
                      <a:rPr lang="en-US" altLang="zh-CN" b="1" i="1" smtClean="0">
                        <a:latin typeface="Cambria Math"/>
                      </a:rPr>
                      <m:t>𝒎𝒂</m:t>
                    </m:r>
                    <m:sSub>
                      <m:sSubPr>
                        <m:ctrlPr>
                          <a:rPr lang="en-US" altLang="zh-CN" b="1" i="1" smtClean="0">
                            <a:latin typeface="Cambria Math" panose="02040503050406030204" pitchFamily="18" charset="0"/>
                          </a:rPr>
                        </m:ctrlPr>
                      </m:sSubPr>
                      <m:e>
                        <m:r>
                          <a:rPr lang="en-US" altLang="zh-CN" b="1" i="1" smtClean="0">
                            <a:latin typeface="Cambria Math"/>
                          </a:rPr>
                          <m:t>𝒙</m:t>
                        </m:r>
                      </m:e>
                      <m:sub>
                        <m:d>
                          <m:dPr>
                            <m:begChr m:val="‖"/>
                            <m:endChr m:val="‖"/>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𝟏</m:t>
                        </m:r>
                      </m:sub>
                    </m:sSub>
                    <m:d>
                      <m:dPr>
                        <m:begChr m:val="‖"/>
                        <m:endChr m:val="‖"/>
                        <m:ctrlPr>
                          <a:rPr lang="en-US" altLang="zh-CN" b="1" i="1" smtClean="0">
                            <a:latin typeface="Cambria Math" panose="02040503050406030204" pitchFamily="18" charset="0"/>
                          </a:rPr>
                        </m:ctrlPr>
                      </m:dPr>
                      <m:e>
                        <m:r>
                          <a:rPr lang="en-US" altLang="zh-CN" b="1" i="1" smtClean="0">
                            <a:latin typeface="Cambria Math"/>
                          </a:rPr>
                          <m:t>𝑨𝒙</m:t>
                        </m:r>
                      </m:e>
                    </m:d>
                  </m:oMath>
                </a14:m>
                <a:r>
                  <a:rPr lang="en-US" altLang="zh-CN" dirty="0"/>
                  <a:t>,</a:t>
                </a:r>
                <a14:m>
                  <m:oMath xmlns:m="http://schemas.openxmlformats.org/officeDocument/2006/math">
                    <m:r>
                      <a:rPr lang="en-US" altLang="zh-CN" b="1" i="1" dirty="0" smtClean="0">
                        <a:latin typeface="Cambria Math"/>
                      </a:rPr>
                      <m:t>𝑨</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𝑪</m:t>
                        </m:r>
                      </m:e>
                      <m:sup>
                        <m:r>
                          <a:rPr lang="en-US" altLang="zh-CN" b="1" i="1" dirty="0" smtClean="0">
                            <a:latin typeface="Cambria Math"/>
                          </a:rPr>
                          <m:t>𝒎</m:t>
                        </m:r>
                        <m:r>
                          <a:rPr lang="en-US" altLang="zh-CN" b="1" i="1" dirty="0" smtClean="0">
                            <a:latin typeface="Cambria Math"/>
                          </a:rPr>
                          <m:t>×</m:t>
                        </m:r>
                        <m:r>
                          <a:rPr lang="en-US" altLang="zh-CN" b="1" i="1" dirty="0" smtClean="0">
                            <a:latin typeface="Cambria Math"/>
                          </a:rPr>
                          <m:t>𝒏</m:t>
                        </m:r>
                      </m:sup>
                    </m:sSup>
                    <m:r>
                      <a:rPr lang="en-US" altLang="zh-CN" b="1" i="1" dirty="0" smtClean="0">
                        <a:latin typeface="Cambria Math"/>
                      </a:rPr>
                      <m:t>,</m:t>
                    </m:r>
                    <m:r>
                      <a:rPr lang="en-US" altLang="zh-CN" b="1" i="1" dirty="0" smtClean="0">
                        <a:latin typeface="Cambria Math"/>
                      </a:rPr>
                      <m:t>𝒙</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𝑪</m:t>
                        </m:r>
                      </m:e>
                      <m:sup>
                        <m:r>
                          <a:rPr lang="en-US" altLang="zh-CN" b="1" i="1" dirty="0" smtClean="0">
                            <a:latin typeface="Cambria Math"/>
                          </a:rPr>
                          <m:t>𝒏</m:t>
                        </m:r>
                        <m:r>
                          <a:rPr lang="en-US" altLang="zh-CN" b="1" i="1" dirty="0" smtClean="0">
                            <a:latin typeface="Cambria Math"/>
                          </a:rPr>
                          <m:t>×</m:t>
                        </m:r>
                        <m:r>
                          <a:rPr lang="en-US" altLang="zh-CN" b="1" i="1" dirty="0" smtClean="0">
                            <a:latin typeface="Cambria Math"/>
                          </a:rPr>
                          <m:t>𝟏</m:t>
                        </m:r>
                      </m:sup>
                    </m:sSup>
                  </m:oMath>
                </a14:m>
                <a:r>
                  <a:rPr lang="zh-CN" altLang="en-US" dirty="0"/>
                  <a:t>则称向量范数诱导出矩阵范数</a:t>
                </a:r>
                <a:endParaRPr lang="en-US" altLang="zh-CN" dirty="0"/>
              </a:p>
              <a:p>
                <a:r>
                  <a:rPr lang="zh-CN" altLang="en-US" dirty="0"/>
                  <a:t>显然有：</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𝑨𝒙</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𝑨</m:t>
                        </m:r>
                      </m:e>
                    </m:d>
                    <m:d>
                      <m:dPr>
                        <m:begChr m:val="‖"/>
                        <m:endChr m:val="‖"/>
                        <m:ctrlPr>
                          <a:rPr lang="en-US" altLang="zh-CN" b="1" i="1" smtClean="0">
                            <a:latin typeface="Cambria Math" panose="02040503050406030204" pitchFamily="18" charset="0"/>
                          </a:rPr>
                        </m:ctrlPr>
                      </m:dPr>
                      <m:e>
                        <m:r>
                          <a:rPr lang="en-US" altLang="zh-CN" b="1" i="1" smtClean="0">
                            <a:latin typeface="Cambria Math"/>
                          </a:rPr>
                          <m:t>𝒙</m:t>
                        </m:r>
                      </m:e>
                    </m:d>
                  </m:oMath>
                </a14:m>
                <a:r>
                  <a:rPr lang="en-US" altLang="zh-CN" dirty="0"/>
                  <a:t>,</a:t>
                </a:r>
                <a:r>
                  <a:rPr lang="zh-CN" altLang="en-US" dirty="0"/>
                  <a:t>若</a:t>
                </a:r>
                <a14:m>
                  <m:oMath xmlns:m="http://schemas.openxmlformats.org/officeDocument/2006/math">
                    <m:r>
                      <a:rPr lang="en-US" altLang="zh-CN" b="1" i="1" dirty="0" smtClean="0">
                        <a:latin typeface="Cambria Math"/>
                      </a:rPr>
                      <m:t>𝑨</m:t>
                    </m:r>
                  </m:oMath>
                </a14:m>
                <a:r>
                  <a:rPr lang="zh-CN" altLang="en-US" dirty="0"/>
                  <a:t>非奇异，则</a:t>
                </a:r>
                <a14:m>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d>
                          <m:dPr>
                            <m:begChr m:val="‖"/>
                            <m:endChr m:val="‖"/>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𝟏</m:t>
                        </m:r>
                      </m:sub>
                    </m:sSub>
                    <m:d>
                      <m:dPr>
                        <m:begChr m:val="‖"/>
                        <m:endChr m:val="‖"/>
                        <m:ctrlPr>
                          <a:rPr lang="en-US" altLang="zh-CN" b="1" i="1" smtClean="0">
                            <a:latin typeface="Cambria Math" panose="02040503050406030204" pitchFamily="18" charset="0"/>
                          </a:rPr>
                        </m:ctrlPr>
                      </m:dPr>
                      <m:e>
                        <m:r>
                          <a:rPr lang="en-US" altLang="zh-CN" b="1" i="1" smtClean="0">
                            <a:latin typeface="Cambria Math"/>
                          </a:rPr>
                          <m:t>𝑨𝒙</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𝑨</m:t>
                                </m:r>
                              </m:e>
                              <m:sup>
                                <m:r>
                                  <a:rPr lang="en-US" altLang="zh-CN" b="1" i="1" smtClean="0">
                                    <a:latin typeface="Cambria Math"/>
                                  </a:rPr>
                                  <m:t>−</m:t>
                                </m:r>
                                <m:r>
                                  <a:rPr lang="en-US" altLang="zh-CN" b="1" i="1" smtClean="0">
                                    <a:latin typeface="Cambria Math"/>
                                  </a:rPr>
                                  <m:t>𝟏</m:t>
                                </m:r>
                              </m:sup>
                            </m:sSup>
                          </m:e>
                        </m:d>
                      </m:den>
                    </m:f>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2" t="-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931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ECA90-3073-4E00-9773-D9DE50717F16}"/>
              </a:ext>
            </a:extLst>
          </p:cNvPr>
          <p:cNvSpPr>
            <a:spLocks noGrp="1"/>
          </p:cNvSpPr>
          <p:nvPr>
            <p:ph type="title"/>
          </p:nvPr>
        </p:nvSpPr>
        <p:spPr/>
        <p:txBody>
          <a:bodyPr/>
          <a:lstStyle/>
          <a:p>
            <a:r>
              <a:rPr lang="zh-CN" altLang="en-US" dirty="0"/>
              <a:t>矩阵求逆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A66B0D-FD58-4B8B-8693-F7515009B308}"/>
                  </a:ext>
                </a:extLst>
              </p:cNvPr>
              <p:cNvSpPr>
                <a:spLocks noGrp="1"/>
              </p:cNvSpPr>
              <p:nvPr>
                <p:ph idx="1"/>
              </p:nvPr>
            </p:nvSpPr>
            <p:spPr/>
            <p:txBody>
              <a:bodyPr>
                <a:normAutofit fontScale="92500" lnSpcReduction="20000"/>
              </a:bodyPr>
              <a:lstStyle/>
              <a:p>
                <a:r>
                  <a:rPr lang="zh-CN" altLang="en-US" dirty="0"/>
                  <a:t>矩阵存在逆矩阵，则逆矩阵唯一。如果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且</a:t>
                </a:r>
                <a14:m>
                  <m:oMath xmlns:m="http://schemas.openxmlformats.org/officeDocument/2006/math">
                    <m:r>
                      <a:rPr lang="en-US" altLang="zh-CN" b="0" i="1" dirty="0" smtClean="0">
                        <a:latin typeface="Cambria Math" panose="02040503050406030204" pitchFamily="18" charset="0"/>
                      </a:rPr>
                      <m:t>𝐴</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𝐵</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𝐵</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𝐼</m:t>
                    </m:r>
                    <m:r>
                      <a:rPr lang="en-US" altLang="zh-CN" b="0" i="1" dirty="0" smtClean="0">
                        <a:latin typeface="Cambria Math" panose="02040503050406030204" pitchFamily="18" charset="0"/>
                      </a:rPr>
                      <m:t>,</m:t>
                    </m:r>
                  </m:oMath>
                </a14:m>
                <a:r>
                  <a:rPr lang="zh-CN" altLang="en-US" dirty="0"/>
                  <a:t>则必有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a14:m>
                <a:endParaRPr lang="en-US" altLang="zh-CN" b="0" dirty="0"/>
              </a:p>
              <a:p>
                <a:r>
                  <a:rPr lang="zh-CN" altLang="en-US" b="1" dirty="0">
                    <a:solidFill>
                      <a:srgbClr val="FF0000"/>
                    </a:solidFill>
                  </a:rPr>
                  <a:t>证明</a:t>
                </a:r>
                <a:r>
                  <a:rPr lang="zh-CN" altLang="en-US" b="0" dirty="0"/>
                  <a:t>：</a:t>
                </a:r>
                <a14:m>
                  <m:oMath xmlns:m="http://schemas.openxmlformats.org/officeDocument/2006/math">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a14:m>
                <a:endParaRPr lang="en-US" altLang="zh-CN" b="0" dirty="0"/>
              </a:p>
              <a:p>
                <a:r>
                  <a:rPr lang="zh-CN" altLang="en-US" b="1" dirty="0">
                    <a:solidFill>
                      <a:srgbClr val="FF0000"/>
                    </a:solidFill>
                  </a:rPr>
                  <a:t>问题</a:t>
                </a:r>
                <a:r>
                  <a:rPr lang="zh-CN" altLang="en-US" b="0" dirty="0"/>
                  <a:t>：是否两个矩阵的和的逆矩阵可以表示为单个矩阵逆或者多项式表示呢？</a:t>
                </a:r>
                <a:endParaRPr lang="en-US" altLang="zh-CN" b="0" dirty="0"/>
              </a:p>
              <a:p>
                <a:pPr lvl="1"/>
                <a:r>
                  <a:rPr lang="zh-CN" altLang="en-US" b="0" dirty="0"/>
                  <a:t>即使是标量，也不容易，例如</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den>
                    </m:f>
                  </m:oMath>
                </a14:m>
                <a:r>
                  <a:rPr lang="zh-CN" altLang="en-US" b="0" dirty="0"/>
                  <a:t>表示为</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𝑎</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𝑏</m:t>
                        </m:r>
                      </m:den>
                    </m:f>
                  </m:oMath>
                </a14:m>
                <a:r>
                  <a:rPr lang="zh-CN" altLang="en-US" b="0" dirty="0"/>
                  <a:t>的函数？，并且两个矩阵可逆，其和未必可逆</a:t>
                </a:r>
                <a:endParaRPr lang="en-US" altLang="zh-CN" b="0" dirty="0"/>
              </a:p>
              <a:p>
                <a:pPr lvl="1"/>
                <a:r>
                  <a:rPr lang="zh-CN" altLang="en-US" b="0" dirty="0"/>
                  <a:t>标量时：</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𝑎</m:t>
                        </m:r>
                      </m:den>
                    </m:f>
                    <m:r>
                      <a:rPr lang="en-US" altLang="zh-CN" b="0" i="1" smtClean="0">
                        <a:latin typeface="Cambria Math" panose="02040503050406030204" pitchFamily="18" charset="0"/>
                      </a:rPr>
                      <m:t>=1−</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oMath>
                </a14:m>
                <a:r>
                  <a:rPr lang="zh-CN" altLang="en-US" b="0" dirty="0"/>
                  <a:t>只要</a:t>
                </a:r>
                <a14:m>
                  <m:oMath xmlns:m="http://schemas.openxmlformats.org/officeDocument/2006/math">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&lt;1</m:t>
                    </m:r>
                  </m:oMath>
                </a14:m>
                <a:r>
                  <a:rPr lang="zh-CN" altLang="en-US" b="0" dirty="0"/>
                  <a:t>则收敛，矩阵也类似</a:t>
                </a:r>
                <a:endParaRPr lang="en-US" altLang="zh-CN" b="0" dirty="0"/>
              </a:p>
              <a:p>
                <a:pPr lvl="1"/>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𝑛</m:t>
                            </m:r>
                            <m:r>
                              <a:rPr lang="en-US" altLang="zh-CN" b="0" i="1" smtClean="0">
                                <a:latin typeface="Cambria Math" panose="02040503050406030204" pitchFamily="18" charset="0"/>
                              </a:rPr>
                              <m:t>→∞</m:t>
                            </m:r>
                          </m:lim>
                        </m:limLow>
                      </m:fNa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=0</m:t>
                        </m:r>
                      </m:e>
                    </m:func>
                    <m:r>
                      <a:rPr lang="zh-CN" altLang="en-US" i="1">
                        <a:latin typeface="Cambria Math" panose="02040503050406030204" pitchFamily="18" charset="0"/>
                      </a:rPr>
                      <m:t>，</m:t>
                    </m:r>
                  </m:oMath>
                </a14:m>
                <a:r>
                  <a:rPr lang="zh-CN" altLang="en-US" b="0" dirty="0"/>
                  <a:t>则：</a:t>
                </a:r>
                <a:endParaRPr lang="en-US" altLang="zh-CN" b="0" i="1" dirty="0">
                  <a:latin typeface="Cambria Math" panose="02040503050406030204" pitchFamily="18" charset="0"/>
                </a:endParaRPr>
              </a:p>
              <a:p>
                <a:pPr lvl="2"/>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e>
                        </m:d>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endParaRPr lang="en-US" altLang="zh-CN" b="0" dirty="0"/>
              </a:p>
              <a:p>
                <a:pPr lvl="2"/>
                <a14:m>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𝐼</m:t>
                            </m:r>
                            <m:r>
                              <a:rPr lang="en-US" altLang="zh-CN" b="0" i="1" smtClean="0">
                                <a:latin typeface="Cambria Math" panose="02040503050406030204" pitchFamily="18" charset="0"/>
                              </a:rPr>
                              <m:t>−</m:t>
                            </m:r>
                            <m:r>
                              <a:rPr lang="en-US" altLang="zh-CN" i="1">
                                <a:latin typeface="Cambria Math" panose="02040503050406030204" pitchFamily="18" charset="0"/>
                              </a:rPr>
                              <m:t>𝐴</m:t>
                            </m:r>
                          </m:e>
                        </m:d>
                      </m:e>
                      <m:sup>
                        <m:r>
                          <a:rPr lang="en-US" altLang="zh-CN" i="1">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rPr>
                      <m:t>𝐼</m:t>
                    </m:r>
                    <m:r>
                      <a:rPr lang="en-US" altLang="zh-CN" b="0" i="1" smtClean="0">
                        <a:latin typeface="Cambria Math" panose="02040503050406030204" pitchFamily="18" charset="0"/>
                      </a:rPr>
                      <m:t>+</m:t>
                    </m:r>
                    <m:r>
                      <a:rPr lang="en-US" altLang="zh-CN" i="1">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3</m:t>
                        </m:r>
                      </m:sup>
                    </m:sSup>
                    <m:r>
                      <a:rPr lang="en-US" altLang="zh-CN" i="1">
                        <a:latin typeface="Cambria Math" panose="02040503050406030204" pitchFamily="18" charset="0"/>
                      </a:rPr>
                      <m:t>+⋯+⋯</m:t>
                    </m:r>
                  </m:oMath>
                </a14:m>
                <a:endParaRPr lang="en-US" altLang="zh-CN" b="0" dirty="0"/>
              </a:p>
            </p:txBody>
          </p:sp>
        </mc:Choice>
        <mc:Fallback xmlns="">
          <p:sp>
            <p:nvSpPr>
              <p:cNvPr id="3" name="内容占位符 2">
                <a:extLst>
                  <a:ext uri="{FF2B5EF4-FFF2-40B4-BE49-F238E27FC236}">
                    <a16:creationId xmlns:a16="http://schemas.microsoft.com/office/drawing/2014/main" id="{D0A66B0D-FD58-4B8B-8693-F7515009B308}"/>
                  </a:ext>
                </a:extLst>
              </p:cNvPr>
              <p:cNvSpPr>
                <a:spLocks noGrp="1" noRot="1" noChangeAspect="1" noMove="1" noResize="1" noEditPoints="1" noAdjustHandles="1" noChangeArrowheads="1" noChangeShapeType="1" noTextEdit="1"/>
              </p:cNvSpPr>
              <p:nvPr>
                <p:ph idx="1"/>
              </p:nvPr>
            </p:nvSpPr>
            <p:spPr>
              <a:blipFill>
                <a:blip r:embed="rId2"/>
                <a:stretch>
                  <a:fillRect l="-928" t="-2801" r="-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507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D5ACDD-93A7-40E9-8457-0C3AF732C4D0}"/>
              </a:ext>
            </a:extLst>
          </p:cNvPr>
          <p:cNvSpPr>
            <a:spLocks noGrp="1"/>
          </p:cNvSpPr>
          <p:nvPr>
            <p:ph type="title"/>
          </p:nvPr>
        </p:nvSpPr>
        <p:spPr/>
        <p:txBody>
          <a:bodyPr/>
          <a:lstStyle/>
          <a:p>
            <a:r>
              <a:rPr lang="zh-CN" altLang="en-US" dirty="0"/>
              <a:t>矩阵求逆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74F150-2328-4FB9-9B76-C8538A1BC42E}"/>
                  </a:ext>
                </a:extLst>
              </p:cNvPr>
              <p:cNvSpPr>
                <a:spLocks noGrp="1"/>
              </p:cNvSpPr>
              <p:nvPr>
                <p:ph idx="1"/>
              </p:nvPr>
            </p:nvSpPr>
            <p:spPr/>
            <p:txBody>
              <a:bodyPr>
                <a:normAutofit fontScale="70000" lnSpcReduction="20000"/>
              </a:bodyPr>
              <a:lstStyle/>
              <a:p>
                <a:r>
                  <a:rPr lang="zh-CN" altLang="en-US" dirty="0"/>
                  <a:t>问题：具有非零对角元素</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Sub>
                  </m:oMath>
                </a14:m>
                <a:r>
                  <a:rPr lang="zh-CN" altLang="en-US" dirty="0"/>
                  <a:t>矩阵可表示为</a:t>
                </a:r>
                <a14:m>
                  <m:oMath xmlns:m="http://schemas.openxmlformats.org/officeDocument/2006/math">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e>
                    </m:d>
                  </m:oMath>
                </a14:m>
                <a:r>
                  <a:rPr lang="zh-CN" altLang="en-US" dirty="0"/>
                  <a:t>的形式，</a:t>
                </a:r>
                <a14:m>
                  <m:oMath xmlns:m="http://schemas.openxmlformats.org/officeDocument/2006/math">
                    <m:r>
                      <m:rPr>
                        <m:sty m:val="p"/>
                      </m:rPr>
                      <a:rPr lang="en-US" altLang="zh-CN" b="0" i="0" smtClean="0">
                        <a:latin typeface="Cambria Math" panose="02040503050406030204" pitchFamily="18" charset="0"/>
                      </a:rPr>
                      <m:t>Δ</m:t>
                    </m:r>
                  </m:oMath>
                </a14:m>
                <a:r>
                  <a:rPr lang="zh-CN" altLang="en-US" dirty="0"/>
                  <a:t>表示可逆对角矩阵，</a:t>
                </a:r>
                <a14:m>
                  <m:oMath xmlns:m="http://schemas.openxmlformats.org/officeDocument/2006/math">
                    <m:r>
                      <a:rPr lang="en-US" altLang="zh-CN" b="0" i="1" smtClean="0">
                        <a:latin typeface="Cambria Math" panose="02040503050406030204" pitchFamily="18" charset="0"/>
                      </a:rPr>
                      <m:t>𝐴</m:t>
                    </m:r>
                  </m:oMath>
                </a14:m>
                <a:r>
                  <a:rPr lang="zh-CN" altLang="en-US" dirty="0"/>
                  <a:t>是一个严格三角矩阵。证明如何仅使用对角矩阵逆和乘法或加法来计算矩阵</a:t>
                </a:r>
                <a14:m>
                  <m:oMath xmlns:m="http://schemas.openxmlformats.org/officeDocument/2006/math">
                    <m:r>
                      <a:rPr lang="en-US" altLang="zh-CN" b="0" i="1" smtClean="0">
                        <a:latin typeface="Cambria Math" panose="02040503050406030204" pitchFamily="18" charset="0"/>
                      </a:rPr>
                      <m:t>𝐿</m:t>
                    </m:r>
                  </m:oMath>
                </a14:m>
                <a:r>
                  <a:rPr lang="zh-CN" altLang="en-US" dirty="0"/>
                  <a:t>的逆矩阵。（严格三角矩阵</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𝑑</m:t>
                        </m:r>
                      </m:sup>
                    </m:sSup>
                    <m:r>
                      <a:rPr lang="en-US" altLang="zh-CN" b="0" i="1" smtClean="0">
                        <a:latin typeface="Cambria Math" panose="02040503050406030204" pitchFamily="18" charset="0"/>
                      </a:rPr>
                      <m:t>=0</m:t>
                    </m:r>
                  </m:oMath>
                </a14:m>
                <a:r>
                  <a:rPr lang="zh-CN" altLang="en-US" dirty="0"/>
                  <a:t>）</a:t>
                </a:r>
                <a:endParaRPr lang="en-US" altLang="zh-CN" dirty="0"/>
              </a:p>
              <a:p>
                <a:r>
                  <a:rPr lang="zh-CN" altLang="en-US" b="1" dirty="0">
                    <a:solidFill>
                      <a:srgbClr val="FF0000"/>
                    </a:solidFill>
                  </a:rPr>
                  <a:t>矩阵逆引理</a:t>
                </a:r>
                <a:r>
                  <a:rPr lang="zh-CN" altLang="en-US" dirty="0"/>
                  <a:t>：令</a:t>
                </a:r>
                <a14:m>
                  <m:oMath xmlns:m="http://schemas.openxmlformats.org/officeDocument/2006/math">
                    <m:r>
                      <a:rPr lang="en-US" altLang="zh-CN" b="0" i="1" smtClean="0">
                        <a:latin typeface="Cambria Math" panose="02040503050406030204" pitchFamily="18" charset="0"/>
                      </a:rPr>
                      <m:t>𝐴</m:t>
                    </m:r>
                  </m:oMath>
                </a14:m>
                <a:r>
                  <a:rPr lang="zh-CN" altLang="en-US" dirty="0"/>
                  <a:t>是一个可逆的</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t>矩阵，</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𝑣</m:t>
                        </m:r>
                      </m:e>
                    </m:acc>
                  </m:oMath>
                </a14:m>
                <a:r>
                  <a:rPr lang="zh-CN" altLang="en-US" dirty="0"/>
                  <a:t>是非零的</a:t>
                </a:r>
                <a14:m>
                  <m:oMath xmlns:m="http://schemas.openxmlformats.org/officeDocument/2006/math">
                    <m:r>
                      <a:rPr lang="en-US" altLang="zh-CN" b="0" i="1" smtClean="0">
                        <a:latin typeface="Cambria Math" panose="02040503050406030204" pitchFamily="18" charset="0"/>
                      </a:rPr>
                      <m:t>𝑑</m:t>
                    </m:r>
                  </m:oMath>
                </a14:m>
                <a:r>
                  <a:rPr lang="zh-CN" altLang="en-US" dirty="0"/>
                  <a:t>维列向量。则</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sSup>
                      <m:sSupPr>
                        <m:ctrlPr>
                          <a:rPr lang="en-US" altLang="zh-CN" b="0" i="1" dirty="0" smtClean="0">
                            <a:latin typeface="Cambria Math" panose="02040503050406030204" pitchFamily="18" charset="0"/>
                          </a:rPr>
                        </m:ctrlPr>
                      </m:sSup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𝑣</m:t>
                            </m:r>
                          </m:e>
                        </m:acc>
                      </m:e>
                      <m:sup>
                        <m:r>
                          <a:rPr lang="en-US" altLang="zh-CN" b="0" i="1" dirty="0" smtClean="0">
                            <a:latin typeface="Cambria Math" panose="02040503050406030204" pitchFamily="18" charset="0"/>
                          </a:rPr>
                          <m:t>𝑇</m:t>
                        </m:r>
                      </m:sup>
                    </m:sSup>
                  </m:oMath>
                </a14:m>
                <a:r>
                  <a:rPr lang="zh-CN" altLang="en-US" dirty="0"/>
                  <a:t>是可逆的，当且仅当</a:t>
                </a:r>
                <a14:m>
                  <m:oMath xmlns:m="http://schemas.openxmlformats.org/officeDocument/2006/math">
                    <m:sSup>
                      <m:sSupPr>
                        <m:ctrlPr>
                          <a:rPr lang="en-US" altLang="zh-CN" b="0" i="1" dirty="0"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𝑣</m:t>
                            </m:r>
                          </m:e>
                        </m:acc>
                      </m:e>
                      <m:sup>
                        <m:r>
                          <a:rPr lang="en-US" altLang="zh-CN" b="0" i="1" dirty="0" smtClean="0">
                            <a:latin typeface="Cambria Math" panose="02040503050406030204" pitchFamily="18" charset="0"/>
                          </a:rPr>
                          <m:t>𝑇</m:t>
                        </m:r>
                      </m:sup>
                    </m:s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−1</m:t>
                        </m:r>
                      </m:sup>
                    </m:sSup>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𝑢</m:t>
                        </m:r>
                      </m:e>
                    </m:acc>
                    <m:r>
                      <a:rPr lang="en-US" altLang="zh-CN" b="0" i="1" dirty="0" smtClean="0">
                        <a:latin typeface="Cambria Math" panose="02040503050406030204" pitchFamily="18" charset="0"/>
                      </a:rPr>
                      <m:t>≠−1</m:t>
                    </m:r>
                  </m:oMath>
                </a14:m>
                <a:r>
                  <a:rPr lang="zh-CN" altLang="en-US" dirty="0"/>
                  <a:t>。此时，其逆矩阵为：</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𝑣</m:t>
                                      </m:r>
                                    </m:e>
                                  </m:acc>
                                </m:e>
                                <m:sup>
                                  <m:r>
                                    <a:rPr lang="en-US" altLang="zh-CN" b="0" i="1" smtClean="0">
                                      <a:latin typeface="Cambria Math" panose="02040503050406030204" pitchFamily="18" charset="0"/>
                                    </a:rPr>
                                    <m:t>𝑇</m:t>
                                  </m:r>
                                </m:sup>
                              </m:sSup>
                            </m:e>
                          </m:d>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𝑣</m:t>
                                  </m:r>
                                </m:e>
                              </m:acc>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𝑣</m:t>
                                  </m:r>
                                </m:e>
                              </m:acc>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den>
                      </m:f>
                    </m:oMath>
                  </m:oMathPara>
                </a14:m>
                <a:endParaRPr lang="en-US" altLang="zh-CN" b="0" dirty="0"/>
              </a:p>
              <a:p>
                <a:r>
                  <a:rPr lang="zh-CN" altLang="en-US" b="1" dirty="0">
                    <a:solidFill>
                      <a:srgbClr val="FF0000"/>
                    </a:solidFill>
                  </a:rPr>
                  <a:t>证明</a:t>
                </a:r>
                <a:r>
                  <a:rPr lang="zh-CN" altLang="en-US" dirty="0"/>
                  <a:t>：如果矩阵</a:t>
                </a:r>
                <a14:m>
                  <m:oMath xmlns:m="http://schemas.openxmlformats.org/officeDocument/2006/math">
                    <m:d>
                      <m:dPr>
                        <m:ctrlPr>
                          <a:rPr lang="en-US" altLang="zh-CN" b="0" i="1" smtClean="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p>
                            <m:r>
                              <a:rPr lang="en-US" altLang="zh-CN" i="1">
                                <a:latin typeface="Cambria Math" panose="02040503050406030204" pitchFamily="18" charset="0"/>
                              </a:rPr>
                              <m:t>𝑇</m:t>
                            </m:r>
                          </m:sup>
                        </m:sSup>
                      </m:e>
                    </m:d>
                  </m:oMath>
                </a14:m>
                <a:r>
                  <a:rPr lang="zh-CN" altLang="en-US" dirty="0"/>
                  <a:t>可逆，则其和</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−1</m:t>
                        </m:r>
                      </m:sup>
                    </m:sSup>
                  </m:oMath>
                </a14:m>
                <a:r>
                  <a:rPr lang="zh-CN" altLang="en-US" dirty="0"/>
                  <a:t>的乘积也可逆。因此</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p>
                            <m:r>
                              <a:rPr lang="en-US" altLang="zh-CN" i="1">
                                <a:latin typeface="Cambria Math" panose="02040503050406030204" pitchFamily="18" charset="0"/>
                              </a:rPr>
                              <m:t>𝑇</m:t>
                            </m:r>
                          </m:sup>
                        </m:sSup>
                      </m:e>
                    </m:d>
                  </m:oMath>
                </a14:m>
                <a:r>
                  <a:rPr lang="en-US" altLang="zh-CN" dirty="0"/>
                  <a:t>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𝐴</m:t>
                        </m:r>
                      </m:e>
                      <m:sup>
                        <m:r>
                          <a:rPr lang="en-US" altLang="zh-CN" i="1" dirty="0">
                            <a:latin typeface="Cambria Math" panose="02040503050406030204" pitchFamily="18" charset="0"/>
                          </a:rPr>
                          <m:t>−1</m:t>
                        </m:r>
                      </m:sup>
                    </m:sSup>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𝑢</m:t>
                        </m:r>
                      </m:e>
                    </m:acc>
                  </m:oMath>
                </a14:m>
                <a:r>
                  <a:rPr lang="zh-CN" altLang="en-US" dirty="0"/>
                  <a:t>是一个非零向量。否则可得</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dirty="0" smtClean="0">
                        <a:latin typeface="Cambria Math" panose="02040503050406030204" pitchFamily="18" charset="0"/>
                      </a:rPr>
                      <m:t>=0,</m:t>
                    </m:r>
                  </m:oMath>
                </a14:m>
                <a:r>
                  <a:rPr lang="zh-CN" altLang="en-US" dirty="0"/>
                  <a:t>矛盾。因此有：</a:t>
                </a:r>
                <a:endParaRPr lang="en-US" altLang="zh-CN" dirty="0"/>
              </a:p>
              <a:p>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p>
                            <m:r>
                              <a:rPr lang="en-US" altLang="zh-CN" i="1">
                                <a:latin typeface="Cambria Math" panose="02040503050406030204" pitchFamily="18" charset="0"/>
                              </a:rPr>
                              <m:t>𝑇</m:t>
                            </m:r>
                          </m:sup>
                        </m:sSup>
                      </m:e>
                    </m:d>
                  </m:oMath>
                </a14:m>
                <a:r>
                  <a:rPr lang="en-US" altLang="zh-CN" dirty="0"/>
                  <a:t>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𝐴</m:t>
                        </m:r>
                      </m:e>
                      <m:sup>
                        <m:r>
                          <a:rPr lang="en-US" altLang="zh-CN" i="1" dirty="0">
                            <a:latin typeface="Cambria Math" panose="02040503050406030204" pitchFamily="18" charset="0"/>
                          </a:rPr>
                          <m:t>−1</m:t>
                        </m:r>
                      </m:sup>
                    </m:sSup>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𝑢</m:t>
                        </m:r>
                      </m:e>
                    </m:acc>
                    <m:r>
                      <a:rPr lang="en-US" altLang="zh-CN" b="0" i="1" dirty="0" smtClean="0">
                        <a:latin typeface="Cambria Math" panose="02040503050406030204" pitchFamily="18" charset="0"/>
                      </a:rPr>
                      <m:t>≠0⇒</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𝑢</m:t>
                        </m:r>
                      </m:e>
                    </m:acc>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𝑢</m:t>
                        </m:r>
                      </m:e>
                    </m:acc>
                    <m:sSup>
                      <m:sSupPr>
                        <m:ctrlPr>
                          <a:rPr lang="en-US" altLang="zh-CN" b="0" i="1" dirty="0" smtClean="0">
                            <a:latin typeface="Cambria Math" panose="02040503050406030204" pitchFamily="18" charset="0"/>
                          </a:rPr>
                        </m:ctrlPr>
                      </m:sSup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𝑣</m:t>
                            </m:r>
                          </m:e>
                        </m:acc>
                      </m:e>
                      <m:sup>
                        <m:r>
                          <a:rPr lang="en-US" altLang="zh-CN" b="0" i="1" dirty="0" smtClean="0">
                            <a:latin typeface="Cambria Math" panose="02040503050406030204" pitchFamily="18" charset="0"/>
                          </a:rPr>
                          <m:t>𝑇</m:t>
                        </m:r>
                      </m:sup>
                    </m:s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−1</m:t>
                        </m:r>
                      </m:sup>
                    </m:sSup>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𝑢</m:t>
                        </m:r>
                      </m:e>
                    </m:acc>
                    <m:r>
                      <a:rPr lang="en-US" altLang="zh-CN" b="0" i="1" dirty="0" smtClean="0">
                        <a:latin typeface="Cambria Math" panose="02040503050406030204" pitchFamily="18" charset="0"/>
                      </a:rPr>
                      <m:t>≠0⇒</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𝑢</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sSup>
                          <m:sSupPr>
                            <m:ctrlPr>
                              <a:rPr lang="en-US" altLang="zh-CN" b="0" i="1" dirty="0" smtClean="0">
                                <a:latin typeface="Cambria Math" panose="02040503050406030204" pitchFamily="18" charset="0"/>
                              </a:rPr>
                            </m:ctrlPr>
                          </m:sSup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𝑣</m:t>
                                </m:r>
                              </m:e>
                            </m:acc>
                          </m:e>
                          <m:sup>
                            <m:r>
                              <a:rPr lang="en-US" altLang="zh-CN" b="0" i="1" dirty="0" smtClean="0">
                                <a:latin typeface="Cambria Math" panose="02040503050406030204" pitchFamily="18" charset="0"/>
                              </a:rPr>
                              <m:t>𝑇</m:t>
                            </m:r>
                          </m:sup>
                        </m:s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−1</m:t>
                            </m:r>
                          </m:sup>
                        </m:sSup>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𝑢</m:t>
                            </m:r>
                          </m:e>
                        </m:acc>
                      </m:e>
                    </m:d>
                    <m:r>
                      <a:rPr lang="en-US" altLang="zh-CN" b="0" i="1" dirty="0" smtClean="0">
                        <a:latin typeface="Cambria Math" panose="02040503050406030204" pitchFamily="18" charset="0"/>
                      </a:rPr>
                      <m:t>≠0⇒1+</m:t>
                    </m:r>
                    <m:sSup>
                      <m:sSupPr>
                        <m:ctrlPr>
                          <a:rPr lang="en-US" altLang="zh-CN" b="0" i="1" dirty="0" smtClean="0">
                            <a:latin typeface="Cambria Math" panose="02040503050406030204" pitchFamily="18" charset="0"/>
                          </a:rPr>
                        </m:ctrlPr>
                      </m:sSup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𝑣</m:t>
                            </m:r>
                          </m:e>
                        </m:acc>
                      </m:e>
                      <m:sup>
                        <m:r>
                          <a:rPr lang="en-US" altLang="zh-CN" b="0" i="1" dirty="0" smtClean="0">
                            <a:latin typeface="Cambria Math" panose="02040503050406030204" pitchFamily="18" charset="0"/>
                          </a:rPr>
                          <m:t>𝑇</m:t>
                        </m:r>
                      </m:sup>
                    </m:s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−1</m:t>
                        </m:r>
                      </m:sup>
                    </m:sSup>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𝑢</m:t>
                        </m:r>
                      </m:e>
                    </m:acc>
                    <m:r>
                      <a:rPr lang="en-US" altLang="zh-CN" b="0" i="1" dirty="0" smtClean="0">
                        <a:latin typeface="Cambria Math" panose="02040503050406030204" pitchFamily="18" charset="0"/>
                      </a:rPr>
                      <m:t>≠0</m:t>
                    </m:r>
                  </m:oMath>
                </a14:m>
                <a:r>
                  <a:rPr lang="zh-CN" altLang="en-US" dirty="0"/>
                  <a:t>，因此前置可逆得证。</a:t>
                </a:r>
                <a:endParaRPr lang="en-US" altLang="zh-CN" dirty="0"/>
              </a:p>
              <a:p>
                <a:r>
                  <a:rPr lang="zh-CN" altLang="en-US" dirty="0"/>
                  <a:t>反向，如果</a:t>
                </a:r>
                <a14:m>
                  <m:oMath xmlns:m="http://schemas.openxmlformats.org/officeDocument/2006/math">
                    <m:r>
                      <a:rPr lang="en-US" altLang="zh-CN" i="1" dirty="0">
                        <a:latin typeface="Cambria Math" panose="02040503050406030204" pitchFamily="18" charset="0"/>
                      </a:rPr>
                      <m:t>1+</m:t>
                    </m:r>
                    <m:sSup>
                      <m:sSupPr>
                        <m:ctrlPr>
                          <a:rPr lang="en-US" altLang="zh-CN" i="1" dirty="0">
                            <a:latin typeface="Cambria Math" panose="02040503050406030204" pitchFamily="18" charset="0"/>
                          </a:rPr>
                        </m:ctrlPr>
                      </m:s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𝑣</m:t>
                            </m:r>
                          </m:e>
                        </m:acc>
                      </m:e>
                      <m:sup>
                        <m:r>
                          <a:rPr lang="en-US" altLang="zh-CN" i="1" dirty="0">
                            <a:latin typeface="Cambria Math" panose="02040503050406030204" pitchFamily="18" charset="0"/>
                          </a:rPr>
                          <m:t>𝑇</m:t>
                        </m:r>
                      </m:sup>
                    </m:sSup>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𝐴</m:t>
                        </m:r>
                      </m:e>
                      <m:sup>
                        <m:r>
                          <a:rPr lang="en-US" altLang="zh-CN" i="1" dirty="0">
                            <a:latin typeface="Cambria Math" panose="02040503050406030204" pitchFamily="18" charset="0"/>
                          </a:rPr>
                          <m:t>−1</m:t>
                        </m:r>
                      </m:sup>
                    </m:sSup>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𝑢</m:t>
                        </m:r>
                      </m:e>
                    </m:acc>
                    <m:r>
                      <a:rPr lang="en-US" altLang="zh-CN" i="1" dirty="0">
                        <a:latin typeface="Cambria Math" panose="02040503050406030204" pitchFamily="18" charset="0"/>
                      </a:rPr>
                      <m:t>≠</m:t>
                    </m:r>
                    <m:r>
                      <a:rPr lang="en-US" altLang="zh-CN" b="0" i="1" dirty="0" smtClean="0">
                        <a:latin typeface="Cambria Math" panose="02040503050406030204" pitchFamily="18" charset="0"/>
                      </a:rPr>
                      <m:t>0</m:t>
                    </m:r>
                  </m:oMath>
                </a14:m>
                <a:r>
                  <a:rPr lang="zh-CN" altLang="en-US" dirty="0"/>
                  <a:t>成立，我们证明矩阵</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−1</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−1</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−1</m:t>
                            </m:r>
                          </m:sup>
                        </m:sSup>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−1</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den>
                    </m:f>
                  </m:oMath>
                </a14:m>
                <a:r>
                  <a:rPr lang="zh-CN" altLang="en-US" dirty="0"/>
                  <a:t>时，</a:t>
                </a:r>
                <a14:m>
                  <m:oMath xmlns:m="http://schemas.openxmlformats.org/officeDocument/2006/math">
                    <m:r>
                      <a:rPr lang="en-US" altLang="zh-CN" b="0" i="1" smtClean="0">
                        <a:latin typeface="Cambria Math" panose="02040503050406030204" pitchFamily="18" charset="0"/>
                      </a:rPr>
                      <m:t>𝑄</m:t>
                    </m:r>
                    <m:r>
                      <a:rPr lang="en-US" altLang="zh-CN" b="0" i="0"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p>
                            <m:r>
                              <a:rPr lang="en-US" altLang="zh-CN" i="1">
                                <a:latin typeface="Cambria Math" panose="02040503050406030204" pitchFamily="18" charset="0"/>
                              </a:rPr>
                              <m:t>𝑇</m:t>
                            </m:r>
                          </m:sup>
                        </m:sSup>
                      </m:e>
                    </m:d>
                    <m:r>
                      <a:rPr lang="zh-CN" altLang="en-US" i="1">
                        <a:latin typeface="Cambria Math" panose="02040503050406030204" pitchFamily="18" charset="0"/>
                      </a:rPr>
                      <m:t>。</m:t>
                    </m:r>
                  </m:oMath>
                </a14:m>
                <a:r>
                  <a:rPr lang="zh-CN" altLang="en-US" dirty="0"/>
                  <a:t>注意，矩阵</a:t>
                </a:r>
                <a14:m>
                  <m:oMath xmlns:m="http://schemas.openxmlformats.org/officeDocument/2006/math">
                    <m:r>
                      <a:rPr lang="en-US" altLang="zh-CN" b="0" i="1" smtClean="0">
                        <a:latin typeface="Cambria Math" panose="02040503050406030204" pitchFamily="18" charset="0"/>
                      </a:rPr>
                      <m:t>𝑃</m:t>
                    </m:r>
                  </m:oMath>
                </a14:m>
                <a:r>
                  <a:rPr lang="zh-CN" altLang="en-US" dirty="0"/>
                  <a:t>仅当预条件成立时才有效。展</a:t>
                </a:r>
                <a14:m>
                  <m:oMath xmlns:m="http://schemas.openxmlformats.org/officeDocument/2006/math">
                    <m:r>
                      <a:rPr lang="zh-CN" altLang="en-US" b="0" i="1" dirty="0">
                        <a:latin typeface="Cambria Math" panose="02040503050406030204" pitchFamily="18" charset="0"/>
                      </a:rPr>
                      <m:t>开</m:t>
                    </m:r>
                    <m:r>
                      <a:rPr lang="en-US" altLang="zh-CN" b="0" i="1" smtClean="0">
                        <a:latin typeface="Cambria Math" panose="02040503050406030204" pitchFamily="18" charset="0"/>
                      </a:rPr>
                      <m:t>𝑃𝑄</m:t>
                    </m:r>
                  </m:oMath>
                </a14:m>
                <a:r>
                  <a:rPr lang="zh-CN" altLang="en-US" dirty="0"/>
                  <a:t>得：</a:t>
                </a:r>
              </a:p>
            </p:txBody>
          </p:sp>
        </mc:Choice>
        <mc:Fallback xmlns="">
          <p:sp>
            <p:nvSpPr>
              <p:cNvPr id="3" name="内容占位符 2">
                <a:extLst>
                  <a:ext uri="{FF2B5EF4-FFF2-40B4-BE49-F238E27FC236}">
                    <a16:creationId xmlns:a16="http://schemas.microsoft.com/office/drawing/2014/main" id="{7674F150-2328-4FB9-9B76-C8538A1BC42E}"/>
                  </a:ext>
                </a:extLst>
              </p:cNvPr>
              <p:cNvSpPr>
                <a:spLocks noGrp="1" noRot="1" noChangeAspect="1" noMove="1" noResize="1" noEditPoints="1" noAdjustHandles="1" noChangeArrowheads="1" noChangeShapeType="1" noTextEdit="1"/>
              </p:cNvSpPr>
              <p:nvPr>
                <p:ph idx="1"/>
              </p:nvPr>
            </p:nvSpPr>
            <p:spPr>
              <a:blipFill>
                <a:blip r:embed="rId2"/>
                <a:stretch>
                  <a:fillRect l="-522" t="-1961"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750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EAF3D-0AA8-4EE8-98EC-5C2CA6C5B6F4}"/>
              </a:ext>
            </a:extLst>
          </p:cNvPr>
          <p:cNvSpPr>
            <a:spLocks noGrp="1"/>
          </p:cNvSpPr>
          <p:nvPr>
            <p:ph type="title"/>
          </p:nvPr>
        </p:nvSpPr>
        <p:spPr/>
        <p:txBody>
          <a:bodyPr/>
          <a:lstStyle/>
          <a:p>
            <a:r>
              <a:rPr lang="zh-CN" altLang="en-US" dirty="0"/>
              <a:t>矩阵求逆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5C92B5-58A4-4E2E-90CE-3EB84E6C21C8}"/>
                  </a:ext>
                </a:extLst>
              </p:cNvPr>
              <p:cNvSpPr>
                <a:spLocks noGrp="1"/>
              </p:cNvSpPr>
              <p:nvPr>
                <p:ph idx="1"/>
              </p:nvPr>
            </p:nvSpPr>
            <p:spPr/>
            <p:txBody>
              <a:bodyPr>
                <a:normAutofit/>
              </a:bodyPr>
              <a:lstStyle/>
              <a:p>
                <a14:m>
                  <m:oMath xmlns:m="http://schemas.openxmlformats.org/officeDocument/2006/math">
                    <m:r>
                      <a:rPr lang="en-US" altLang="zh-CN" sz="2000" b="0" i="1" smtClean="0">
                        <a:latin typeface="Cambria Math" panose="02040503050406030204" pitchFamily="18" charset="0"/>
                      </a:rPr>
                      <m:t>𝑃𝑄</m:t>
                    </m:r>
                  </m:oMath>
                </a14:m>
                <a:endParaRPr lang="en-US" altLang="zh-CN" sz="2000" dirty="0"/>
              </a:p>
              <a:p>
                <a:endParaRPr lang="en-US" altLang="zh-CN" sz="2000" dirty="0"/>
              </a:p>
              <a:p>
                <a:endParaRPr lang="en-US" altLang="zh-CN" sz="2000" dirty="0"/>
              </a:p>
              <a:p>
                <a:endParaRPr lang="en-US" altLang="zh-CN" sz="2000" dirty="0"/>
              </a:p>
              <a:p>
                <a:r>
                  <a:rPr lang="zh-CN" altLang="en-US" sz="2000" dirty="0"/>
                  <a:t>尽管矩阵乘法不满足交换律，但上述证明使用标量</a:t>
                </a:r>
                <a14:m>
                  <m:oMath xmlns:m="http://schemas.openxmlformats.org/officeDocument/2006/math">
                    <m:sSup>
                      <m:sSupPr>
                        <m:ctrlPr>
                          <a:rPr lang="en-US" altLang="zh-CN" sz="2000" b="0" i="1" smtClean="0">
                            <a:latin typeface="Cambria Math" panose="02040503050406030204" pitchFamily="18" charset="0"/>
                          </a:rPr>
                        </m:ctrlPr>
                      </m:sSup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𝑣</m:t>
                            </m:r>
                          </m:e>
                        </m:acc>
                      </m:e>
                      <m:sup>
                        <m:r>
                          <a:rPr lang="en-US" altLang="zh-CN" sz="2000" b="0" i="1" smtClean="0">
                            <a:latin typeface="Cambria Math" panose="02040503050406030204" pitchFamily="18" charset="0"/>
                          </a:rPr>
                          <m:t>𝑇</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𝑢</m:t>
                        </m:r>
                      </m:e>
                    </m:acc>
                  </m:oMath>
                </a14:m>
                <a:r>
                  <a:rPr lang="zh-CN" altLang="en-US" sz="2000" dirty="0"/>
                  <a:t>可以在矩阵乘法中移动</a:t>
                </a:r>
                <a:endParaRPr lang="en-US" altLang="zh-CN" sz="2000" dirty="0"/>
              </a:p>
              <a:p>
                <a:r>
                  <a:rPr lang="zh-CN" altLang="en-US" sz="2000" dirty="0"/>
                  <a:t>矩阵逆引理的变种在机器学习的迭代更新中常用！</a:t>
                </a:r>
                <a:endParaRPr lang="en-US" altLang="zh-CN" sz="2000" dirty="0"/>
              </a:p>
              <a:p>
                <a:r>
                  <a:rPr lang="zh-CN" altLang="en-US" sz="2000" dirty="0"/>
                  <a:t>例如在增量线性回归中，需要求逆矩阵：</a:t>
                </a:r>
                <a14:m>
                  <m:oMath xmlns:m="http://schemas.openxmlformats.org/officeDocument/2006/math">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𝐷</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𝐷</m:t>
                    </m:r>
                    <m:r>
                      <a:rPr lang="zh-CN" altLang="en-US" sz="2000" i="1">
                        <a:latin typeface="Cambria Math" panose="02040503050406030204" pitchFamily="18" charset="0"/>
                      </a:rPr>
                      <m:t>，</m:t>
                    </m:r>
                    <m:r>
                      <a:rPr lang="en-US" altLang="zh-CN" sz="2000" b="0" i="1" smtClean="0">
                        <a:latin typeface="Cambria Math" panose="02040503050406030204" pitchFamily="18" charset="0"/>
                      </a:rPr>
                      <m:t>𝐷</m:t>
                    </m:r>
                  </m:oMath>
                </a14:m>
                <a:r>
                  <a:rPr lang="zh-CN" altLang="en-US" sz="2000" dirty="0"/>
                  <a:t>是</a:t>
                </a:r>
                <a14:m>
                  <m:oMath xmlns:m="http://schemas.openxmlformats.org/officeDocument/2006/math">
                    <m:r>
                      <a:rPr lang="en-US" altLang="zh-CN" sz="2000" b="0" i="1" dirty="0" smtClean="0">
                        <a:latin typeface="Cambria Math" panose="02040503050406030204" pitchFamily="18" charset="0"/>
                      </a:rPr>
                      <m:t>𝑛</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𝑑</m:t>
                    </m:r>
                  </m:oMath>
                </a14:m>
                <a:r>
                  <a:rPr lang="zh-CN" altLang="en-US" sz="2000" dirty="0"/>
                  <a:t>的数据矩阵，当接收到新的</a:t>
                </a:r>
                <a14:m>
                  <m:oMath xmlns:m="http://schemas.openxmlformats.org/officeDocument/2006/math">
                    <m:r>
                      <a:rPr lang="en-US" altLang="zh-CN" sz="2000" b="0" i="1" smtClean="0">
                        <a:latin typeface="Cambria Math" panose="02040503050406030204" pitchFamily="18" charset="0"/>
                      </a:rPr>
                      <m:t>𝑑</m:t>
                    </m:r>
                  </m:oMath>
                </a14:m>
                <a:r>
                  <a:rPr lang="zh-CN" altLang="en-US" sz="2000" dirty="0"/>
                  <a:t>维数据点</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𝑣</m:t>
                        </m:r>
                      </m:e>
                    </m:acc>
                  </m:oMath>
                </a14:m>
                <a:r>
                  <a:rPr lang="zh-CN" altLang="en-US" sz="2000" dirty="0"/>
                  <a:t>时，数据矩阵成为</a:t>
                </a: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oMath>
                </a14:m>
                <a:r>
                  <a:rPr lang="zh-CN" altLang="en-US" sz="2000" dirty="0"/>
                  <a:t>维，相当于矩阵</a:t>
                </a:r>
                <a14:m>
                  <m:oMath xmlns:m="http://schemas.openxmlformats.org/officeDocument/2006/math">
                    <m:r>
                      <a:rPr lang="en-US" altLang="zh-CN" sz="2000" b="0" i="1" smtClean="0">
                        <a:latin typeface="Cambria Math" panose="02040503050406030204" pitchFamily="18" charset="0"/>
                      </a:rPr>
                      <m:t>𝐷</m:t>
                    </m:r>
                  </m:oMath>
                </a14:m>
                <a:r>
                  <a:rPr lang="zh-CN" altLang="en-US" sz="2000" dirty="0"/>
                  <a:t>增加了一行，矩阵</a:t>
                </a:r>
                <a14:m>
                  <m:oMath xmlns:m="http://schemas.openxmlformats.org/officeDocument/2006/math">
                    <m:r>
                      <a:rPr lang="en-US" altLang="zh-CN" sz="2000" b="0" i="1" smtClean="0">
                        <a:latin typeface="Cambria Math" panose="02040503050406030204" pitchFamily="18" charset="0"/>
                      </a:rPr>
                      <m:t>𝐶</m:t>
                    </m:r>
                  </m:oMath>
                </a14:m>
                <a:r>
                  <a:rPr lang="zh-CN" altLang="en-US" sz="2000" dirty="0"/>
                  <a:t>更新为：</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𝐷</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𝑣</m:t>
                        </m:r>
                      </m:e>
                    </m:acc>
                    <m:sSup>
                      <m:sSupPr>
                        <m:ctrlPr>
                          <a:rPr lang="en-US" altLang="zh-CN" sz="2000" b="0" i="1" smtClean="0">
                            <a:latin typeface="Cambria Math" panose="02040503050406030204" pitchFamily="18" charset="0"/>
                          </a:rPr>
                        </m:ctrlPr>
                      </m:sSup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𝑣</m:t>
                            </m:r>
                          </m:e>
                        </m:acc>
                      </m:e>
                      <m:sup>
                        <m:r>
                          <a:rPr lang="en-US" altLang="zh-CN" sz="2000" b="0" i="1" smtClean="0">
                            <a:latin typeface="Cambria Math" panose="02040503050406030204" pitchFamily="18" charset="0"/>
                          </a:rPr>
                          <m:t>𝑇</m:t>
                        </m:r>
                      </m:sup>
                    </m:sSup>
                    <m:r>
                      <a:rPr lang="zh-CN" altLang="en-US" sz="2000" i="1">
                        <a:latin typeface="Cambria Math" panose="02040503050406030204" pitchFamily="18" charset="0"/>
                      </a:rPr>
                      <m:t>，</m:t>
                    </m:r>
                  </m:oMath>
                </a14:m>
                <a:r>
                  <a:rPr lang="zh-CN" altLang="en-US" sz="2000" dirty="0"/>
                  <a:t>此时利用上述引理，用</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oMath>
                </a14:m>
                <a:r>
                  <a:rPr lang="zh-CN" altLang="en-US" sz="2000" dirty="0"/>
                  <a:t>次更新逆矩阵！</a:t>
                </a:r>
                <a:endParaRPr lang="en-US" altLang="zh-CN" sz="2000" dirty="0"/>
              </a:p>
              <a:p>
                <a:r>
                  <a:rPr lang="zh-CN" altLang="en-US" sz="2000" dirty="0"/>
                  <a:t>上述结果可以推广到向量</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𝑢</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𝑣</m:t>
                        </m:r>
                      </m:e>
                    </m:acc>
                  </m:oMath>
                </a14:m>
                <a:r>
                  <a:rPr lang="zh-CN" altLang="en-US" sz="2000" dirty="0"/>
                  <a:t>都用扁矩阵</a:t>
                </a:r>
                <a14:m>
                  <m:oMath xmlns:m="http://schemas.openxmlformats.org/officeDocument/2006/math">
                    <m:r>
                      <a:rPr lang="en-US" altLang="zh-CN" sz="2000" b="0" i="1" smtClean="0">
                        <a:latin typeface="Cambria Math" panose="02040503050406030204" pitchFamily="18" charset="0"/>
                      </a:rPr>
                      <m:t>𝑈</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oMath>
                </a14:m>
                <a:r>
                  <a:rPr lang="zh-CN" altLang="en-US" sz="2000" dirty="0"/>
                  <a:t>替换（</a:t>
                </a:r>
                <a14:m>
                  <m:oMath xmlns:m="http://schemas.openxmlformats.org/officeDocument/2006/math">
                    <m:r>
                      <a:rPr lang="en-US" altLang="zh-CN" sz="2000" b="0" i="1" smtClean="0">
                        <a:latin typeface="Cambria Math" panose="02040503050406030204" pitchFamily="18" charset="0"/>
                      </a:rPr>
                      <m:t>𝑈</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oMath>
                </a14:m>
                <a:r>
                  <a:rPr lang="zh-CN" altLang="en-US" sz="2000" dirty="0"/>
                  <a:t>只包含</a:t>
                </a:r>
                <a14:m>
                  <m:oMath xmlns:m="http://schemas.openxmlformats.org/officeDocument/2006/math">
                    <m:r>
                      <a:rPr lang="en-US" altLang="zh-CN" sz="2000" i="1" dirty="0" smtClean="0">
                        <a:latin typeface="Cambria Math" panose="02040503050406030204" pitchFamily="18" charset="0"/>
                      </a:rPr>
                      <m:t>𝑘</m:t>
                    </m:r>
                  </m:oMath>
                </a14:m>
                <a:r>
                  <a:rPr lang="zh-CN" altLang="en-US" sz="2000" dirty="0"/>
                  <a:t>列，</a:t>
                </a:r>
                <a14:m>
                  <m:oMath xmlns:m="http://schemas.openxmlformats.org/officeDocument/2006/math">
                    <m:r>
                      <a:rPr lang="en-US" altLang="zh-CN" sz="2000" b="0" i="1" smtClean="0">
                        <a:latin typeface="Cambria Math" panose="02040503050406030204" pitchFamily="18" charset="0"/>
                      </a:rPr>
                      <m:t>𝑘</m:t>
                    </m:r>
                  </m:oMath>
                </a14:m>
                <a:r>
                  <a:rPr lang="zh-CN" altLang="en-US" sz="2000" dirty="0"/>
                  <a:t>较小）</a:t>
                </a:r>
              </a:p>
            </p:txBody>
          </p:sp>
        </mc:Choice>
        <mc:Fallback xmlns="">
          <p:sp>
            <p:nvSpPr>
              <p:cNvPr id="3" name="内容占位符 2">
                <a:extLst>
                  <a:ext uri="{FF2B5EF4-FFF2-40B4-BE49-F238E27FC236}">
                    <a16:creationId xmlns:a16="http://schemas.microsoft.com/office/drawing/2014/main" id="{A35C92B5-58A4-4E2E-90CE-3EB84E6C21C8}"/>
                  </a:ext>
                </a:extLst>
              </p:cNvPr>
              <p:cNvSpPr>
                <a:spLocks noGrp="1" noRot="1" noChangeAspect="1" noMove="1" noResize="1" noEditPoints="1" noAdjustHandles="1" noChangeArrowheads="1" noChangeShapeType="1" noTextEdit="1"/>
              </p:cNvSpPr>
              <p:nvPr>
                <p:ph idx="1"/>
              </p:nvPr>
            </p:nvSpPr>
            <p:spPr>
              <a:blipFill>
                <a:blip r:embed="rId2"/>
                <a:stretch>
                  <a:fillRect l="-522" t="-42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8585DCC-BFF2-45DE-9377-206DE79164AA}"/>
              </a:ext>
            </a:extLst>
          </p:cNvPr>
          <p:cNvPicPr>
            <a:picLocks noChangeAspect="1"/>
          </p:cNvPicPr>
          <p:nvPr/>
        </p:nvPicPr>
        <p:blipFill>
          <a:blip r:embed="rId3"/>
          <a:stretch>
            <a:fillRect/>
          </a:stretch>
        </p:blipFill>
        <p:spPr>
          <a:xfrm>
            <a:off x="1673337" y="1690688"/>
            <a:ext cx="5772385" cy="1895410"/>
          </a:xfrm>
          <a:prstGeom prst="rect">
            <a:avLst/>
          </a:prstGeom>
        </p:spPr>
      </p:pic>
    </p:spTree>
    <p:extLst>
      <p:ext uri="{BB962C8B-B14F-4D97-AF65-F5344CB8AC3E}">
        <p14:creationId xmlns:p14="http://schemas.microsoft.com/office/powerpoint/2010/main" val="34965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3101E-D3B9-4441-8960-2B28D276896E}"/>
              </a:ext>
            </a:extLst>
          </p:cNvPr>
          <p:cNvSpPr>
            <a:spLocks noGrp="1"/>
          </p:cNvSpPr>
          <p:nvPr>
            <p:ph type="title"/>
          </p:nvPr>
        </p:nvSpPr>
        <p:spPr/>
        <p:txBody>
          <a:bodyPr/>
          <a:lstStyle/>
          <a:p>
            <a:r>
              <a:rPr lang="en-US" altLang="zh-CN" dirty="0"/>
              <a:t>Sherman–Morrison</a:t>
            </a:r>
            <a:r>
              <a:rPr lang="zh-CN" altLang="en-US" dirty="0"/>
              <a:t>恒等式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8CF428-3CAA-483A-98D2-0A71EFC7C351}"/>
                  </a:ext>
                </a:extLst>
              </p:cNvPr>
              <p:cNvSpPr>
                <a:spLocks noGrp="1"/>
              </p:cNvSpPr>
              <p:nvPr>
                <p:ph idx="1"/>
              </p:nvPr>
            </p:nvSpPr>
            <p:spPr>
              <a:xfrm>
                <a:off x="838200" y="1825625"/>
                <a:ext cx="10515600" cy="4826966"/>
              </a:xfrm>
            </p:spPr>
            <p:txBody>
              <a:bodyPr>
                <a:normAutofit fontScale="62500" lnSpcReduction="20000"/>
              </a:bodyPr>
              <a:lstStyle/>
              <a:p>
                <a:pPr>
                  <a:lnSpc>
                    <a:spcPct val="120000"/>
                  </a:lnSpc>
                </a:pPr>
                <a:r>
                  <a:rPr lang="zh-CN" altLang="en-US" dirty="0"/>
                  <a:t>用来描述当</a:t>
                </a:r>
                <a14:m>
                  <m:oMath xmlns:m="http://schemas.openxmlformats.org/officeDocument/2006/math">
                    <m:r>
                      <a:rPr lang="en-US" altLang="zh-CN" b="0" i="1" smtClean="0">
                        <a:latin typeface="Cambria Math" panose="02040503050406030204" pitchFamily="18" charset="0"/>
                      </a:rPr>
                      <m:t>𝐴</m:t>
                    </m:r>
                  </m:oMath>
                </a14:m>
                <a:r>
                  <a:rPr lang="zh-CN" altLang="en-US" dirty="0"/>
                  <a:t>的分解已知时，求解</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𝑈</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e>
                    </m:d>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𝑏</m:t>
                    </m:r>
                    <m:r>
                      <a:rPr lang="zh-CN" altLang="en-US" i="1">
                        <a:latin typeface="Cambria Math" panose="02040503050406030204" pitchFamily="18" charset="0"/>
                      </a:rPr>
                      <m:t>。</m:t>
                    </m:r>
                  </m:oMath>
                </a14:m>
                <a:endParaRPr lang="en-US" altLang="zh-CN" dirty="0"/>
              </a:p>
              <a:p>
                <a:pPr>
                  <a:lnSpc>
                    <a:spcPct val="120000"/>
                  </a:lnSpc>
                </a:pPr>
                <a:r>
                  <a:rPr lang="zh-CN" altLang="en-US" dirty="0"/>
                  <a:t>可通过分块高斯消元法来推导该公式：</a:t>
                </a:r>
                <a:endParaRPr lang="en-US" altLang="zh-CN" dirty="0"/>
              </a:p>
              <a:p>
                <a:pPr>
                  <a:lnSpc>
                    <a:spcPct val="120000"/>
                  </a:lnSpc>
                </a:pPr>
                <a:r>
                  <a:rPr lang="zh-CN" altLang="en-US" dirty="0"/>
                  <a:t>为了计算</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e>
                    </m:d>
                    <m:r>
                      <a:rPr lang="en-US" altLang="zh-CN" b="0" i="1" smtClean="0">
                        <a:latin typeface="Cambria Math" panose="02040503050406030204" pitchFamily="18" charset="0"/>
                      </a:rPr>
                      <m:t>𝑥</m:t>
                    </m:r>
                    <m:r>
                      <a:rPr lang="zh-CN" altLang="en-US" i="1">
                        <a:latin typeface="Cambria Math" panose="02040503050406030204" pitchFamily="18" charset="0"/>
                      </a:rPr>
                      <m:t>，</m:t>
                    </m:r>
                  </m:oMath>
                </a14:m>
                <a:r>
                  <a:rPr lang="zh-CN" altLang="en-US" dirty="0"/>
                  <a:t>首先计算</a:t>
                </a:r>
                <a14:m>
                  <m:oMath xmlns:m="http://schemas.openxmlformats.org/officeDocument/2006/math">
                    <m:r>
                      <a:rPr lang="en-US" altLang="zh-CN" b="0" i="1" smtClean="0">
                        <a:latin typeface="Cambria Math" panose="02040503050406030204" pitchFamily="18" charset="0"/>
                      </a:rPr>
                      <m:t>𝜉</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zh-CN" altLang="en-US" i="1">
                        <a:latin typeface="Cambria Math" panose="02040503050406030204" pitchFamily="18" charset="0"/>
                      </a:rPr>
                      <m:t>，</m:t>
                    </m:r>
                  </m:oMath>
                </a14:m>
                <a:r>
                  <a:rPr lang="zh-CN" altLang="en-US" dirty="0"/>
                  <a:t>然后计算</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e>
                    </m:d>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𝜉</m:t>
                    </m:r>
                    <m:r>
                      <a:rPr lang="zh-CN" altLang="en-US" i="1">
                        <a:latin typeface="Cambria Math" panose="02040503050406030204" pitchFamily="18" charset="0"/>
                      </a:rPr>
                      <m:t>，</m:t>
                    </m:r>
                  </m:oMath>
                </a14:m>
                <a:r>
                  <a:rPr lang="zh-CN" altLang="en-US" dirty="0"/>
                  <a:t>因此可将</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e>
                    </m:d>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写为如下的形式：</a:t>
                </a:r>
                <a:endParaRPr lang="en-US" altLang="zh-CN" dirty="0"/>
              </a:p>
              <a:p>
                <a:pPr>
                  <a:lnSpc>
                    <a:spcPct val="120000"/>
                  </a:lnSpc>
                </a:pPr>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𝐴</m:t>
                              </m:r>
                            </m:e>
                            <m:e>
                              <m:r>
                                <a:rPr lang="en-US" altLang="zh-CN" b="0" i="1" smtClean="0">
                                  <a:latin typeface="Cambria Math" panose="02040503050406030204" pitchFamily="18" charset="0"/>
                                </a:rPr>
                                <m:t>𝑈</m:t>
                              </m:r>
                            </m:e>
                          </m:mr>
                          <m:m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e>
                            <m:e>
                              <m:r>
                                <a:rPr lang="en-US" altLang="zh-CN" b="0" i="1" smtClean="0">
                                  <a:latin typeface="Cambria Math" panose="02040503050406030204" pitchFamily="18" charset="0"/>
                                </a:rPr>
                                <m:t>−1</m:t>
                              </m:r>
                            </m:e>
                          </m:mr>
                        </m:m>
                      </m:e>
                    </m:d>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𝜉</m:t>
                              </m:r>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𝑏</m:t>
                              </m:r>
                            </m:e>
                          </m:mr>
                          <m:mr>
                            <m:e>
                              <m:r>
                                <a:rPr lang="en-US" altLang="zh-CN" b="0" i="1" smtClean="0">
                                  <a:latin typeface="Cambria Math" panose="02040503050406030204" pitchFamily="18" charset="0"/>
                                </a:rPr>
                                <m:t>0</m:t>
                              </m:r>
                            </m:e>
                          </m:mr>
                        </m:m>
                      </m:e>
                    </m:d>
                  </m:oMath>
                </a14:m>
                <a:endParaRPr lang="en-US" altLang="zh-CN" dirty="0"/>
              </a:p>
              <a:p>
                <a:pPr>
                  <a:lnSpc>
                    <a:spcPct val="120000"/>
                  </a:lnSpc>
                </a:pPr>
                <a:r>
                  <a:rPr lang="zh-CN" altLang="en-US" dirty="0"/>
                  <a:t>将其做因子分解</a:t>
                </a:r>
                <a14:m>
                  <m:oMath xmlns:m="http://schemas.openxmlformats.org/officeDocument/2006/math">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𝐴</m:t>
                              </m:r>
                            </m:e>
                            <m:e>
                              <m:r>
                                <a:rPr lang="en-US" altLang="zh-CN" i="1">
                                  <a:latin typeface="Cambria Math" panose="02040503050406030204" pitchFamily="18" charset="0"/>
                                </a:rPr>
                                <m:t>𝑈</m:t>
                              </m:r>
                            </m:e>
                          </m:mr>
                          <m:mr>
                            <m:e>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e>
                            <m:e>
                              <m:r>
                                <a:rPr lang="en-US" altLang="zh-CN" i="1">
                                  <a:latin typeface="Cambria Math" panose="02040503050406030204" pitchFamily="18" charset="0"/>
                                </a:rPr>
                                <m:t>−1</m:t>
                              </m:r>
                            </m:e>
                          </m:mr>
                        </m:m>
                      </m:e>
                    </m:d>
                    <m:r>
                      <a:rPr lang="en-US" altLang="zh-CN" i="1" smtClean="0">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𝐼</m:t>
                              </m:r>
                            </m:e>
                            <m:e>
                              <m:r>
                                <a:rPr lang="en-US" altLang="zh-CN" b="0" i="1" smtClean="0">
                                  <a:latin typeface="Cambria Math" panose="02040503050406030204" pitchFamily="18" charset="0"/>
                                </a:rPr>
                                <m:t>0</m:t>
                              </m:r>
                            </m:e>
                          </m:mr>
                          <m:mr>
                            <m:e>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e>
                            <m:e>
                              <m:r>
                                <a:rPr lang="en-US" altLang="zh-CN" i="1">
                                  <a:latin typeface="Cambria Math" panose="02040503050406030204" pitchFamily="18" charset="0"/>
                                </a:rPr>
                                <m:t>1</m:t>
                              </m:r>
                            </m:e>
                          </m:mr>
                        </m:m>
                      </m:e>
                    </m:d>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𝐴</m:t>
                              </m:r>
                            </m:e>
                            <m:e>
                              <m:r>
                                <a:rPr lang="en-US" altLang="zh-CN" i="1">
                                  <a:latin typeface="Cambria Math" panose="02040503050406030204" pitchFamily="18" charset="0"/>
                                </a:rPr>
                                <m:t>𝑈</m:t>
                              </m:r>
                            </m:e>
                          </m:mr>
                          <m:mr>
                            <m:e>
                              <m:r>
                                <a:rPr lang="en-US" altLang="zh-CN" b="0" i="1" smtClean="0">
                                  <a:latin typeface="Cambria Math" panose="02040503050406030204" pitchFamily="18" charset="0"/>
                                </a:rPr>
                                <m:t>0</m:t>
                              </m:r>
                            </m:e>
                            <m:e>
                              <m:r>
                                <a:rPr lang="en-US" altLang="zh-CN" i="1">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𝑈</m:t>
                              </m:r>
                            </m:e>
                          </m:mr>
                        </m:m>
                      </m:e>
                    </m:d>
                  </m:oMath>
                </a14:m>
                <a:r>
                  <a:rPr lang="en-US" altLang="zh-CN" dirty="0"/>
                  <a:t>,</a:t>
                </a:r>
                <a:r>
                  <a:rPr lang="zh-CN" altLang="en-US" dirty="0"/>
                  <a:t>应用块下三角因子做前向替代：</a:t>
                </a:r>
                <a:endParaRPr lang="en-US" altLang="zh-CN" dirty="0"/>
              </a:p>
              <a:p>
                <a:pPr>
                  <a:lnSpc>
                    <a:spcPct val="120000"/>
                  </a:lnSpc>
                </a:pP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𝑦</m:t>
                    </m:r>
                    <m:r>
                      <a:rPr lang="zh-CN" altLang="en-US" i="1">
                        <a:latin typeface="Cambria Math" panose="02040503050406030204" pitchFamily="18" charset="0"/>
                      </a:rPr>
                      <m:t>，</m:t>
                    </m:r>
                  </m:oMath>
                </a14:m>
                <a:r>
                  <a:rPr lang="zh-CN" altLang="en-US" dirty="0"/>
                  <a:t>然后块状上三角因子做后向替代：</a:t>
                </a:r>
                <a:endParaRPr lang="en-US" altLang="zh-CN" dirty="0"/>
              </a:p>
              <a:p>
                <a:pPr>
                  <a:lnSpc>
                    <a:spcPct val="120000"/>
                  </a:lnSpc>
                </a:pPr>
                <a14:m>
                  <m:oMath xmlns:m="http://schemas.openxmlformats.org/officeDocument/2006/math">
                    <m:r>
                      <a:rPr lang="en-US" altLang="zh-CN" b="0" i="1" smtClean="0">
                        <a:latin typeface="Cambria Math" panose="02040503050406030204" pitchFamily="18" charset="0"/>
                      </a:rPr>
                      <m:t>𝜉</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𝑈</m:t>
                            </m:r>
                          </m:e>
                        </m:d>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𝜂</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𝜉</m:t>
                    </m:r>
                    <m:r>
                      <a:rPr lang="en-US" altLang="zh-CN" b="0" i="1" smtClean="0">
                        <a:latin typeface="Cambria Math" panose="02040503050406030204" pitchFamily="18" charset="0"/>
                      </a:rPr>
                      <m:t>)</m:t>
                    </m:r>
                  </m:oMath>
                </a14:m>
                <a:r>
                  <a:rPr lang="en-US" altLang="zh-CN" dirty="0"/>
                  <a:t>,</a:t>
                </a:r>
                <a:r>
                  <a:rPr lang="zh-CN" altLang="en-US" dirty="0"/>
                  <a:t>结合上述过程得：</a:t>
                </a:r>
                <a:endParaRPr lang="en-US" altLang="zh-CN" dirty="0"/>
              </a:p>
              <a:p>
                <a:pPr>
                  <a:lnSpc>
                    <a:spcPct val="120000"/>
                  </a:lnSpc>
                </a:pP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𝑈</m:t>
                            </m:r>
                          </m:den>
                        </m:f>
                      </m:e>
                    </m:d>
                    <m:r>
                      <a:rPr lang="en-US" altLang="zh-CN" b="0" i="1" smtClean="0">
                        <a:latin typeface="Cambria Math" panose="02040503050406030204" pitchFamily="18" charset="0"/>
                      </a:rPr>
                      <m:t>𝑏</m:t>
                    </m:r>
                  </m:oMath>
                </a14:m>
                <a:r>
                  <a:rPr lang="zh-CN" altLang="en-US" dirty="0"/>
                  <a:t>，等价于</a:t>
                </a:r>
                <a:endParaRPr lang="en-US" altLang="zh-CN" dirty="0"/>
              </a:p>
              <a:p>
                <a:pPr>
                  <a:lnSpc>
                    <a:spcPct val="120000"/>
                  </a:lnSpc>
                </a:pPr>
                <a14:m>
                  <m:oMath xmlns:m="http://schemas.openxmlformats.org/officeDocument/2006/math">
                    <m:sSup>
                      <m:sSupPr>
                        <m:ctrlPr>
                          <a:rPr lang="en-US" altLang="zh-CN" b="1" i="1" smtClean="0">
                            <a:solidFill>
                              <a:srgbClr val="FF0000"/>
                            </a:solidFill>
                            <a:latin typeface="Cambria Math" panose="02040503050406030204" pitchFamily="18" charset="0"/>
                          </a:rPr>
                        </m:ctrlPr>
                      </m:sSupPr>
                      <m:e>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𝑨</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𝑼</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𝑽</m:t>
                                </m:r>
                              </m:e>
                              <m:sup>
                                <m:r>
                                  <a:rPr lang="en-US" altLang="zh-CN" b="1" i="1">
                                    <a:solidFill>
                                      <a:srgbClr val="FF0000"/>
                                    </a:solidFill>
                                    <a:latin typeface="Cambria Math" panose="02040503050406030204" pitchFamily="18" charset="0"/>
                                  </a:rPr>
                                  <m:t>𝑻</m:t>
                                </m:r>
                              </m:sup>
                            </m:sSup>
                          </m:e>
                        </m:d>
                      </m:e>
                      <m: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sSup>
                    <m:r>
                      <a:rPr lang="en-US" altLang="zh-CN" b="1" i="1" smtClean="0">
                        <a:solidFill>
                          <a:srgbClr val="FF0000"/>
                        </a:solidFill>
                        <a:latin typeface="Cambria Math" panose="02040503050406030204" pitchFamily="18" charset="0"/>
                      </a:rPr>
                      <m:t>=</m:t>
                    </m:r>
                    <m:d>
                      <m:dPr>
                        <m:begChr m:val="["/>
                        <m:endChr m:val="]"/>
                        <m:ctrlPr>
                          <a:rPr lang="en-US" altLang="zh-CN" b="1" i="1">
                            <a:solidFill>
                              <a:srgbClr val="FF0000"/>
                            </a:solidFill>
                            <a:latin typeface="Cambria Math" panose="02040503050406030204" pitchFamily="18" charset="0"/>
                          </a:rPr>
                        </m:ctrlPr>
                      </m:d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𝑨</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r>
                          <a:rPr lang="en-US" altLang="zh-CN" b="1" i="1">
                            <a:solidFill>
                              <a:srgbClr val="FF0000"/>
                            </a:solidFill>
                            <a:latin typeface="Cambria Math" panose="02040503050406030204" pitchFamily="18" charset="0"/>
                          </a:rPr>
                          <m:t>−</m:t>
                        </m:r>
                        <m:f>
                          <m:fPr>
                            <m:ctrlPr>
                              <a:rPr lang="en-US" altLang="zh-CN" b="1" i="1">
                                <a:solidFill>
                                  <a:srgbClr val="FF0000"/>
                                </a:solidFill>
                                <a:latin typeface="Cambria Math" panose="02040503050406030204" pitchFamily="18" charset="0"/>
                              </a:rPr>
                            </m:ctrlPr>
                          </m:fPr>
                          <m:num>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𝑨</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r>
                              <a:rPr lang="en-US" altLang="zh-CN" b="1" i="1">
                                <a:solidFill>
                                  <a:srgbClr val="FF0000"/>
                                </a:solidFill>
                                <a:latin typeface="Cambria Math" panose="02040503050406030204" pitchFamily="18" charset="0"/>
                              </a:rPr>
                              <m:t>𝑼</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𝑽</m:t>
                                </m:r>
                              </m:e>
                              <m:sup>
                                <m:r>
                                  <a:rPr lang="en-US" altLang="zh-CN" b="1" i="1">
                                    <a:solidFill>
                                      <a:srgbClr val="FF0000"/>
                                    </a:solidFill>
                                    <a:latin typeface="Cambria Math" panose="02040503050406030204" pitchFamily="18" charset="0"/>
                                  </a:rPr>
                                  <m:t>𝑻</m:t>
                                </m:r>
                              </m:sup>
                            </m:sSup>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𝑨</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num>
                          <m:den>
                            <m:r>
                              <a:rPr lang="en-US" altLang="zh-CN" b="1" i="1">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𝑽</m:t>
                                </m:r>
                              </m:e>
                              <m:sup>
                                <m:r>
                                  <a:rPr lang="en-US" altLang="zh-CN" b="1" i="1">
                                    <a:solidFill>
                                      <a:srgbClr val="FF0000"/>
                                    </a:solidFill>
                                    <a:latin typeface="Cambria Math" panose="02040503050406030204" pitchFamily="18" charset="0"/>
                                  </a:rPr>
                                  <m:t>𝑻</m:t>
                                </m:r>
                              </m:sup>
                            </m:sSup>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𝑨</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r>
                              <a:rPr lang="en-US" altLang="zh-CN" b="1" i="1">
                                <a:solidFill>
                                  <a:srgbClr val="FF0000"/>
                                </a:solidFill>
                                <a:latin typeface="Cambria Math" panose="02040503050406030204" pitchFamily="18" charset="0"/>
                              </a:rPr>
                              <m:t>𝑼</m:t>
                            </m:r>
                          </m:den>
                        </m:f>
                      </m:e>
                    </m:d>
                  </m:oMath>
                </a14:m>
                <a:r>
                  <a:rPr lang="en-US" altLang="zh-CN" b="1" dirty="0"/>
                  <a:t>,</a:t>
                </a:r>
                <a:r>
                  <a:rPr lang="zh-CN" altLang="en-US" b="1" dirty="0"/>
                  <a:t>将其推广到秩为</a:t>
                </a:r>
                <a14:m>
                  <m:oMath xmlns:m="http://schemas.openxmlformats.org/officeDocument/2006/math">
                    <m:r>
                      <a:rPr lang="en-US" altLang="zh-CN" b="1" i="1" smtClean="0">
                        <a:latin typeface="Cambria Math" panose="02040503050406030204" pitchFamily="18" charset="0"/>
                      </a:rPr>
                      <m:t>𝒌</m:t>
                    </m:r>
                  </m:oMath>
                </a14:m>
                <a:r>
                  <a:rPr lang="zh-CN" altLang="en-US" b="1" dirty="0"/>
                  <a:t>的矩阵</a:t>
                </a:r>
                <a14:m>
                  <m:oMath xmlns:m="http://schemas.openxmlformats.org/officeDocument/2006/math">
                    <m:r>
                      <a:rPr lang="en-US" altLang="zh-CN" b="1" i="1" smtClean="0">
                        <a:latin typeface="Cambria Math" panose="02040503050406030204" pitchFamily="18" charset="0"/>
                      </a:rPr>
                      <m:t>𝑨</m:t>
                    </m:r>
                  </m:oMath>
                </a14:m>
                <a:r>
                  <a:rPr lang="zh-CN" altLang="en-US" b="1" dirty="0"/>
                  <a:t>上，则有</a:t>
                </a:r>
              </a:p>
            </p:txBody>
          </p:sp>
        </mc:Choice>
        <mc:Fallback xmlns="">
          <p:sp>
            <p:nvSpPr>
              <p:cNvPr id="3" name="内容占位符 2">
                <a:extLst>
                  <a:ext uri="{FF2B5EF4-FFF2-40B4-BE49-F238E27FC236}">
                    <a16:creationId xmlns:a16="http://schemas.microsoft.com/office/drawing/2014/main" id="{C08CF428-3CAA-483A-98D2-0A71EFC7C351}"/>
                  </a:ext>
                </a:extLst>
              </p:cNvPr>
              <p:cNvSpPr>
                <a:spLocks noGrp="1" noRot="1" noChangeAspect="1" noMove="1" noResize="1" noEditPoints="1" noAdjustHandles="1" noChangeArrowheads="1" noChangeShapeType="1" noTextEdit="1"/>
              </p:cNvSpPr>
              <p:nvPr>
                <p:ph idx="1"/>
              </p:nvPr>
            </p:nvSpPr>
            <p:spPr>
              <a:xfrm>
                <a:off x="838200" y="1825625"/>
                <a:ext cx="10515600" cy="4826966"/>
              </a:xfrm>
              <a:blipFill>
                <a:blip r:embed="rId2"/>
                <a:stretch>
                  <a:fillRect l="-406" t="-6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411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66737-BDFB-4CE8-B658-5DC3253B21D2}"/>
              </a:ext>
            </a:extLst>
          </p:cNvPr>
          <p:cNvSpPr>
            <a:spLocks noGrp="1"/>
          </p:cNvSpPr>
          <p:nvPr>
            <p:ph type="title"/>
          </p:nvPr>
        </p:nvSpPr>
        <p:spPr/>
        <p:txBody>
          <a:bodyPr/>
          <a:lstStyle/>
          <a:p>
            <a:r>
              <a:rPr lang="en-US" altLang="zh-CN" dirty="0"/>
              <a:t>Sherman–Morrison</a:t>
            </a:r>
            <a:r>
              <a:rPr lang="zh-CN" altLang="en-US" dirty="0"/>
              <a:t>恒等式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33D19-6EA3-4D32-865E-8FAC4409A452}"/>
                  </a:ext>
                </a:extLst>
              </p:cNvPr>
              <p:cNvSpPr>
                <a:spLocks noGrp="1"/>
              </p:cNvSpPr>
              <p:nvPr>
                <p:ph idx="1"/>
              </p:nvPr>
            </p:nvSpPr>
            <p:spPr/>
            <p:txBody>
              <a:bodyPr>
                <a:normAutofit lnSpcReduction="10000"/>
              </a:bodyPr>
              <a:lstStyle/>
              <a:p>
                <a14:m>
                  <m:oMath xmlns:m="http://schemas.openxmlformats.org/officeDocument/2006/math">
                    <m:sSup>
                      <m:sSupPr>
                        <m:ctrlPr>
                          <a:rPr lang="en-US" altLang="zh-CN" b="1" i="1" smtClean="0">
                            <a:solidFill>
                              <a:srgbClr val="FF0000"/>
                            </a:solidFill>
                            <a:latin typeface="Cambria Math" panose="02040503050406030204" pitchFamily="18" charset="0"/>
                          </a:rPr>
                        </m:ctrlPr>
                      </m:sSupPr>
                      <m:e>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𝑨</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𝑼</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𝑽</m:t>
                                </m:r>
                              </m:e>
                              <m:sup>
                                <m:r>
                                  <a:rPr lang="en-US" altLang="zh-CN" b="1" i="1">
                                    <a:solidFill>
                                      <a:srgbClr val="FF0000"/>
                                    </a:solidFill>
                                    <a:latin typeface="Cambria Math" panose="02040503050406030204" pitchFamily="18" charset="0"/>
                                  </a:rPr>
                                  <m:t>𝑻</m:t>
                                </m:r>
                              </m:sup>
                            </m:sSup>
                          </m:e>
                        </m:d>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r>
                      <a:rPr lang="en-US" altLang="zh-CN" b="1" i="1">
                        <a:solidFill>
                          <a:srgbClr val="FF0000"/>
                        </a:solidFill>
                        <a:latin typeface="Cambria Math" panose="02040503050406030204" pitchFamily="18" charset="0"/>
                      </a:rPr>
                      <m:t>=</m:t>
                    </m:r>
                    <m:d>
                      <m:dPr>
                        <m:begChr m:val="["/>
                        <m:endChr m:val="]"/>
                        <m:ctrlPr>
                          <a:rPr lang="en-US" altLang="zh-CN" b="1" i="1">
                            <a:solidFill>
                              <a:srgbClr val="FF0000"/>
                            </a:solidFill>
                            <a:latin typeface="Cambria Math" panose="02040503050406030204" pitchFamily="18" charset="0"/>
                          </a:rPr>
                        </m:ctrlPr>
                      </m:d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𝑨</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r>
                          <a:rPr lang="en-US" altLang="zh-CN" b="1" i="1">
                            <a:solidFill>
                              <a:srgbClr val="FF0000"/>
                            </a:solidFill>
                            <a:latin typeface="Cambria Math" panose="02040503050406030204" pitchFamily="18" charset="0"/>
                          </a:rPr>
                          <m:t>−</m:t>
                        </m:r>
                        <m:f>
                          <m:fPr>
                            <m:ctrlPr>
                              <a:rPr lang="en-US" altLang="zh-CN" b="1" i="1">
                                <a:solidFill>
                                  <a:srgbClr val="FF0000"/>
                                </a:solidFill>
                                <a:latin typeface="Cambria Math" panose="02040503050406030204" pitchFamily="18" charset="0"/>
                              </a:rPr>
                            </m:ctrlPr>
                          </m:fPr>
                          <m:num>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𝑨</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r>
                              <a:rPr lang="en-US" altLang="zh-CN" b="1" i="1">
                                <a:solidFill>
                                  <a:srgbClr val="FF0000"/>
                                </a:solidFill>
                                <a:latin typeface="Cambria Math" panose="02040503050406030204" pitchFamily="18" charset="0"/>
                              </a:rPr>
                              <m:t>𝑼</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𝑽</m:t>
                                </m:r>
                              </m:e>
                              <m:sup>
                                <m:r>
                                  <a:rPr lang="en-US" altLang="zh-CN" b="1" i="1">
                                    <a:solidFill>
                                      <a:srgbClr val="FF0000"/>
                                    </a:solidFill>
                                    <a:latin typeface="Cambria Math" panose="02040503050406030204" pitchFamily="18" charset="0"/>
                                  </a:rPr>
                                  <m:t>𝑻</m:t>
                                </m:r>
                              </m:sup>
                            </m:sSup>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𝑨</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num>
                          <m:den>
                            <m:r>
                              <a:rPr lang="en-US" altLang="zh-CN" b="1" i="1">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𝑽</m:t>
                                </m:r>
                              </m:e>
                              <m:sup>
                                <m:r>
                                  <a:rPr lang="en-US" altLang="zh-CN" b="1" i="1">
                                    <a:solidFill>
                                      <a:srgbClr val="FF0000"/>
                                    </a:solidFill>
                                    <a:latin typeface="Cambria Math" panose="02040503050406030204" pitchFamily="18" charset="0"/>
                                  </a:rPr>
                                  <m:t>𝑻</m:t>
                                </m:r>
                              </m:sup>
                            </m:sSup>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𝑨</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r>
                              <a:rPr lang="en-US" altLang="zh-CN" b="1" i="1">
                                <a:solidFill>
                                  <a:srgbClr val="FF0000"/>
                                </a:solidFill>
                                <a:latin typeface="Cambria Math" panose="02040503050406030204" pitchFamily="18" charset="0"/>
                              </a:rPr>
                              <m:t>𝑼</m:t>
                            </m:r>
                          </m:den>
                        </m:f>
                      </m:e>
                    </m:d>
                  </m:oMath>
                </a14:m>
                <a:r>
                  <a:rPr lang="zh-CN" altLang="en-US" dirty="0"/>
                  <a:t>，若</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oMath>
                </a14:m>
                <a:r>
                  <a:rPr lang="zh-CN" altLang="en-US" dirty="0"/>
                  <a:t>则，上述推导可得</a:t>
                </a:r>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e>
                        </m:d>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𝑈</m:t>
                            </m:r>
                          </m:e>
                        </m:d>
                      </m:e>
                      <m:sup>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endParaRPr lang="en-US" altLang="zh-CN" dirty="0"/>
              </a:p>
              <a:p>
                <a:endParaRPr lang="en-US" altLang="zh-CN" dirty="0"/>
              </a:p>
              <a:p>
                <a:endParaRPr lang="en-US" altLang="zh-CN" dirty="0"/>
              </a:p>
              <a:p>
                <a:endParaRPr lang="en-US" altLang="zh-CN" dirty="0"/>
              </a:p>
              <a:p>
                <a:r>
                  <a:rPr lang="zh-CN" altLang="en-US" dirty="0"/>
                  <a:t>这可以看出恒等式可用来化简求解</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r>
                  <a:rPr lang="zh-CN" altLang="en-US" dirty="0"/>
                  <a:t>矩阵求逆为求解一个</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a:t>矩阵的逆再加上一些矩阵向量乘法。如果</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zh-CN" altLang="en-US" i="1">
                        <a:latin typeface="Cambria Math" panose="02040503050406030204" pitchFamily="18" charset="0"/>
                      </a:rPr>
                      <m:t>，</m:t>
                    </m:r>
                  </m:oMath>
                </a14:m>
                <a:r>
                  <a:rPr lang="zh-CN" altLang="en-US" dirty="0"/>
                  <a:t>则计算量从</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r>
                  <a:rPr lang="zh-CN" altLang="en-US" dirty="0"/>
                  <a:t>化为</a:t>
                </a:r>
                <a14:m>
                  <m:oMath xmlns:m="http://schemas.openxmlformats.org/officeDocument/2006/math">
                    <m:r>
                      <a:rPr lang="en-US" altLang="zh-CN" b="0" i="1" dirty="0" smtClean="0">
                        <a:latin typeface="Cambria Math" panose="02040503050406030204" pitchFamily="18" charset="0"/>
                      </a:rPr>
                      <m:t>𝑂</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𝑘</m:t>
                        </m:r>
                      </m:e>
                      <m:sup>
                        <m:r>
                          <a:rPr lang="en-US" altLang="zh-CN" b="0" i="1" dirty="0" smtClean="0">
                            <a:latin typeface="Cambria Math" panose="02040503050406030204" pitchFamily="18" charset="0"/>
                          </a:rPr>
                          <m:t>3</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𝑘𝑛</m:t>
                    </m:r>
                    <m:r>
                      <a:rPr lang="en-US" altLang="zh-CN" b="0" i="1" dirty="0" smtClean="0">
                        <a:latin typeface="Cambria Math" panose="02040503050406030204" pitchFamily="18" charset="0"/>
                      </a:rPr>
                      <m:t>)</m:t>
                    </m:r>
                  </m:oMath>
                </a14:m>
                <a:r>
                  <a:rPr lang="en-US" altLang="zh-CN" dirty="0"/>
                  <a:t>,</a:t>
                </a:r>
                <a:r>
                  <a:rPr lang="zh-CN" altLang="en-US" dirty="0"/>
                  <a:t>显著减少！</a:t>
                </a:r>
              </a:p>
            </p:txBody>
          </p:sp>
        </mc:Choice>
        <mc:Fallback xmlns="">
          <p:sp>
            <p:nvSpPr>
              <p:cNvPr id="3" name="内容占位符 2">
                <a:extLst>
                  <a:ext uri="{FF2B5EF4-FFF2-40B4-BE49-F238E27FC236}">
                    <a16:creationId xmlns:a16="http://schemas.microsoft.com/office/drawing/2014/main" id="{8B433D19-6EA3-4D32-865E-8FAC4409A452}"/>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586FF0C-291D-4D84-8FFC-9011DA91CEC9}"/>
              </a:ext>
            </a:extLst>
          </p:cNvPr>
          <p:cNvPicPr>
            <a:picLocks noChangeAspect="1"/>
          </p:cNvPicPr>
          <p:nvPr/>
        </p:nvPicPr>
        <p:blipFill>
          <a:blip r:embed="rId3"/>
          <a:stretch>
            <a:fillRect/>
          </a:stretch>
        </p:blipFill>
        <p:spPr>
          <a:xfrm>
            <a:off x="1404729" y="3304760"/>
            <a:ext cx="8667939" cy="1280491"/>
          </a:xfrm>
          <a:prstGeom prst="rect">
            <a:avLst/>
          </a:prstGeom>
        </p:spPr>
      </p:pic>
    </p:spTree>
    <p:extLst>
      <p:ext uri="{BB962C8B-B14F-4D97-AF65-F5344CB8AC3E}">
        <p14:creationId xmlns:p14="http://schemas.microsoft.com/office/powerpoint/2010/main" val="282886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BEC87-9679-4E33-9919-77CF34DC0EA2}"/>
              </a:ext>
            </a:extLst>
          </p:cNvPr>
          <p:cNvSpPr>
            <a:spLocks noGrp="1"/>
          </p:cNvSpPr>
          <p:nvPr>
            <p:ph type="title"/>
          </p:nvPr>
        </p:nvSpPr>
        <p:spPr/>
        <p:txBody>
          <a:bodyPr/>
          <a:lstStyle/>
          <a:p>
            <a:r>
              <a:rPr lang="en-US" altLang="zh-CN" dirty="0"/>
              <a:t>Sherman–Morrison–Woodbury </a:t>
            </a:r>
            <a:r>
              <a:rPr lang="zh-CN" altLang="en-US" dirty="0"/>
              <a:t>恒等式</a:t>
            </a:r>
            <a:r>
              <a:rPr lang="en-US" altLang="zh-CN" dirty="0"/>
              <a:t> </a:t>
            </a:r>
            <a:br>
              <a:rPr lang="en-US" altLang="zh-CN" dirty="0"/>
            </a:b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A3F0B-BF8D-4E1B-86A2-B72F7081F0A6}"/>
                  </a:ext>
                </a:extLst>
              </p:cNvPr>
              <p:cNvSpPr>
                <a:spLocks noGrp="1"/>
              </p:cNvSpPr>
              <p:nvPr>
                <p:ph idx="1"/>
              </p:nvPr>
            </p:nvSpPr>
            <p:spPr/>
            <p:txBody>
              <a:bodyPr>
                <a:normAutofit fontScale="92500"/>
              </a:bodyPr>
              <a:lstStyle/>
              <a:p>
                <a:r>
                  <a:rPr lang="zh-CN" altLang="en-US" dirty="0"/>
                  <a:t>令</a:t>
                </a:r>
                <a14:m>
                  <m:oMath xmlns:m="http://schemas.openxmlformats.org/officeDocument/2006/math">
                    <m:r>
                      <a:rPr lang="en-US" altLang="zh-CN" b="0" i="1" smtClean="0">
                        <a:latin typeface="Cambria Math" panose="02040503050406030204" pitchFamily="18" charset="0"/>
                      </a:rPr>
                      <m:t>𝐴</m:t>
                    </m:r>
                  </m:oMath>
                </a14:m>
                <a:r>
                  <a:rPr lang="zh-CN" altLang="en-US" dirty="0"/>
                  <a:t>是一个</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t>的可逆矩阵，</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a:t>是</a:t>
                </a:r>
                <a14:m>
                  <m:oMath xmlns:m="http://schemas.openxmlformats.org/officeDocument/2006/math">
                    <m:r>
                      <a:rPr lang="en-US" altLang="zh-CN" b="0" i="1" dirty="0" smtClean="0">
                        <a:latin typeface="Cambria Math" panose="02040503050406030204" pitchFamily="18" charset="0"/>
                      </a:rPr>
                      <m:t>𝑑</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m:t>
                    </m:r>
                  </m:oMath>
                </a14:m>
                <a:r>
                  <a:rPr lang="zh-CN" altLang="en-US" dirty="0"/>
                  <a:t>的非零矩阵，</a:t>
                </a:r>
                <a14:m>
                  <m:oMath xmlns:m="http://schemas.openxmlformats.org/officeDocument/2006/math">
                    <m:r>
                      <a:rPr lang="en-US" altLang="zh-CN" b="0" i="1" smtClean="0">
                        <a:latin typeface="Cambria Math" panose="02040503050406030204" pitchFamily="18" charset="0"/>
                      </a:rPr>
                      <m:t>𝑘</m:t>
                    </m:r>
                  </m:oMath>
                </a14:m>
                <a:r>
                  <a:rPr lang="zh-CN" altLang="en-US" dirty="0"/>
                  <a:t>为某个较小的值。则，矩阵</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oMath>
                </a14:m>
                <a:r>
                  <a:rPr lang="zh-CN" altLang="en-US" dirty="0"/>
                  <a:t>可逆当且仅当</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a:t>的矩阵</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𝑈</m:t>
                    </m:r>
                    <m:r>
                      <a:rPr lang="en-US" altLang="zh-CN" b="0" i="1" smtClean="0">
                        <a:latin typeface="Cambria Math" panose="02040503050406030204" pitchFamily="18" charset="0"/>
                      </a:rPr>
                      <m:t>)</m:t>
                    </m:r>
                  </m:oMath>
                </a14:m>
                <a:r>
                  <a:rPr lang="zh-CN" altLang="en-US" dirty="0"/>
                  <a:t>可逆。而且，逆由下式给出：</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latin typeface="Cambria Math" panose="02040503050406030204" pitchFamily="18" charset="0"/>
                            </a:rPr>
                          </m:ctrlPr>
                        </m:sSupPr>
                        <m:e>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𝑨</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𝑼</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𝑽</m:t>
                                  </m:r>
                                </m:e>
                                <m:sup>
                                  <m:r>
                                    <a:rPr lang="en-US" altLang="zh-CN" b="1" i="1" smtClean="0">
                                      <a:solidFill>
                                        <a:srgbClr val="FF0000"/>
                                      </a:solidFill>
                                      <a:latin typeface="Cambria Math" panose="02040503050406030204" pitchFamily="18" charset="0"/>
                                    </a:rPr>
                                    <m:t>𝑻</m:t>
                                  </m:r>
                                </m:sup>
                              </m:sSup>
                            </m:e>
                          </m:d>
                        </m:e>
                        <m: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sSup>
                      <m:r>
                        <a:rPr lang="en-US" altLang="zh-CN" b="1" i="1" smtClean="0">
                          <a:solidFill>
                            <a:srgbClr val="FF0000"/>
                          </a:solidFill>
                          <a:latin typeface="Cambria Math" panose="02040503050406030204" pitchFamily="18" charset="0"/>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𝑨</m:t>
                          </m:r>
                        </m:e>
                        <m: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sSup>
                      <m:r>
                        <a:rPr lang="en-US" altLang="zh-CN" b="1" i="1" smtClean="0">
                          <a:solidFill>
                            <a:srgbClr val="FF0000"/>
                          </a:solidFill>
                          <a:latin typeface="Cambria Math" panose="02040503050406030204" pitchFamily="18" charset="0"/>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𝑨</m:t>
                          </m:r>
                        </m:e>
                        <m: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sSup>
                      <m:r>
                        <a:rPr lang="en-US" altLang="zh-CN" b="1" i="1" smtClean="0">
                          <a:solidFill>
                            <a:srgbClr val="FF0000"/>
                          </a:solidFill>
                          <a:latin typeface="Cambria Math" panose="02040503050406030204" pitchFamily="18" charset="0"/>
                        </a:rPr>
                        <m:t>𝑼</m:t>
                      </m:r>
                      <m:sSup>
                        <m:sSupPr>
                          <m:ctrlPr>
                            <a:rPr lang="en-US" altLang="zh-CN" b="1" i="1" smtClean="0">
                              <a:solidFill>
                                <a:srgbClr val="FF0000"/>
                              </a:solidFill>
                              <a:latin typeface="Cambria Math" panose="02040503050406030204" pitchFamily="18" charset="0"/>
                            </a:rPr>
                          </m:ctrlPr>
                        </m:sSupPr>
                        <m:e>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𝑰</m:t>
                              </m:r>
                              <m:r>
                                <a:rPr lang="en-US" altLang="zh-CN" b="1" i="1" smtClean="0">
                                  <a:solidFill>
                                    <a:srgbClr val="FF0000"/>
                                  </a:solidFill>
                                  <a:latin typeface="Cambria Math" panose="02040503050406030204" pitchFamily="18" charset="0"/>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𝑽</m:t>
                                  </m:r>
                                </m:e>
                                <m:sup>
                                  <m:r>
                                    <a:rPr lang="en-US" altLang="zh-CN" b="1" i="1" smtClean="0">
                                      <a:solidFill>
                                        <a:srgbClr val="FF0000"/>
                                      </a:solidFill>
                                      <a:latin typeface="Cambria Math" panose="02040503050406030204" pitchFamily="18" charset="0"/>
                                    </a:rPr>
                                    <m:t>𝑻</m:t>
                                  </m:r>
                                </m:sup>
                              </m:sSup>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𝑨</m:t>
                                  </m:r>
                                </m:e>
                                <m: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sSup>
                              <m:r>
                                <a:rPr lang="en-US" altLang="zh-CN" b="1" i="1" smtClean="0">
                                  <a:solidFill>
                                    <a:srgbClr val="FF0000"/>
                                  </a:solidFill>
                                  <a:latin typeface="Cambria Math" panose="02040503050406030204" pitchFamily="18" charset="0"/>
                                </a:rPr>
                                <m:t>𝑼</m:t>
                              </m:r>
                            </m:e>
                          </m:d>
                        </m:e>
                        <m: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sSup>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𝑽</m:t>
                          </m:r>
                        </m:e>
                        <m:sup>
                          <m:r>
                            <a:rPr lang="en-US" altLang="zh-CN" b="1" i="1" smtClean="0">
                              <a:solidFill>
                                <a:srgbClr val="FF0000"/>
                              </a:solidFill>
                              <a:latin typeface="Cambria Math" panose="02040503050406030204" pitchFamily="18" charset="0"/>
                            </a:rPr>
                            <m:t>𝑻</m:t>
                          </m:r>
                        </m:sup>
                      </m:sSup>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𝑨</m:t>
                          </m:r>
                        </m:e>
                        <m: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sSup>
                    </m:oMath>
                  </m:oMathPara>
                </a14:m>
                <a:endParaRPr lang="en-US" altLang="zh-CN" b="1" dirty="0">
                  <a:solidFill>
                    <a:srgbClr val="FF0000"/>
                  </a:solidFill>
                </a:endParaRPr>
              </a:p>
              <a:p>
                <a:pPr lvl="1"/>
                <a:r>
                  <a:rPr lang="zh-CN" altLang="en-US" dirty="0"/>
                  <a:t>这种类型的更新称为</a:t>
                </a:r>
                <a:r>
                  <a:rPr lang="zh-CN" altLang="en-US" dirty="0">
                    <a:solidFill>
                      <a:srgbClr val="FF0000"/>
                    </a:solidFill>
                  </a:rPr>
                  <a:t>低秩更新</a:t>
                </a:r>
                <a:endParaRPr lang="en-US" altLang="zh-CN" dirty="0">
                  <a:solidFill>
                    <a:srgbClr val="FF0000"/>
                  </a:solidFill>
                </a:endParaRPr>
              </a:p>
              <a:p>
                <a:r>
                  <a:rPr lang="zh-CN" altLang="en-US" dirty="0"/>
                  <a:t>问题：假设</a:t>
                </a:r>
                <a14:m>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zh-CN" altLang="en-US" dirty="0"/>
                  <a:t>都是</a:t>
                </a:r>
                <a14:m>
                  <m:oMath xmlns:m="http://schemas.openxmlformats.org/officeDocument/2006/math">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m:t>
                    </m:r>
                  </m:oMath>
                </a14:m>
                <a:r>
                  <a:rPr lang="zh-CN" altLang="en-US" dirty="0"/>
                  <a:t>的矩阵，证明：</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𝑃</m:t>
                    </m:r>
                  </m:oMath>
                </a14:m>
                <a:endParaRPr lang="en-US" altLang="zh-CN" dirty="0"/>
              </a:p>
              <a:p>
                <a:r>
                  <a:rPr lang="zh-CN" altLang="en-US" dirty="0"/>
                  <a:t>问题：如果</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a:t>都是</a:t>
                </a:r>
                <a14:m>
                  <m:oMath xmlns:m="http://schemas.openxmlformats.org/officeDocument/2006/math">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oMath>
                </a14:m>
                <a:r>
                  <a:rPr lang="zh-CN" altLang="en-US" dirty="0"/>
                  <a:t>的矩阵，证明：</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𝑉</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𝑇</m:t>
                                </m:r>
                              </m:sup>
                            </m:sSup>
                          </m:e>
                        </m:d>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𝑉</m:t>
                            </m:r>
                          </m:e>
                        </m:d>
                      </m:e>
                      <m:sup>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𝑇</m:t>
                        </m:r>
                      </m:sup>
                    </m:sSup>
                  </m:oMath>
                </a14:m>
                <a:r>
                  <a:rPr lang="en-US" altLang="zh-CN" dirty="0"/>
                  <a:t>,</a:t>
                </a:r>
                <a:r>
                  <a:rPr lang="zh-CN" altLang="en-US" dirty="0"/>
                  <a:t>使用该结论，证明：对任意</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t>矩阵</a:t>
                </a:r>
                <a14:m>
                  <m:oMath xmlns:m="http://schemas.openxmlformats.org/officeDocument/2006/math">
                    <m:r>
                      <a:rPr lang="en-US" altLang="zh-CN" b="0" i="1" dirty="0" smtClean="0">
                        <a:latin typeface="Cambria Math" panose="02040503050406030204" pitchFamily="18" charset="0"/>
                      </a:rPr>
                      <m:t>𝐷</m:t>
                    </m:r>
                  </m:oMath>
                </a14:m>
                <a:r>
                  <a:rPr lang="zh-CN" altLang="en-US" dirty="0"/>
                  <a:t>和标量</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&gt;0,</m:t>
                    </m:r>
                  </m:oMath>
                </a14:m>
                <a:r>
                  <a:rPr lang="zh-CN" altLang="en-US" dirty="0"/>
                  <a:t>有</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𝐷</m:t>
                        </m:r>
                      </m:e>
                      <m:sup>
                        <m:r>
                          <a:rPr lang="en-US" altLang="zh-CN" b="0" i="1" dirty="0" smtClean="0">
                            <a:latin typeface="Cambria Math" panose="02040503050406030204" pitchFamily="18" charset="0"/>
                          </a:rPr>
                          <m:t>𝑇</m:t>
                        </m:r>
                      </m:sup>
                    </m:sSup>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𝜆</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𝐼</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𝐷</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𝐷</m:t>
                                </m:r>
                              </m:e>
                              <m:sup>
                                <m:r>
                                  <a:rPr lang="en-US" altLang="zh-CN" b="0" i="1" dirty="0" smtClean="0">
                                    <a:latin typeface="Cambria Math" panose="02040503050406030204" pitchFamily="18" charset="0"/>
                                  </a:rPr>
                                  <m:t>𝑇</m:t>
                                </m:r>
                              </m:sup>
                            </m:sSup>
                          </m:e>
                        </m:d>
                      </m:e>
                      <m:sup>
                        <m:r>
                          <a:rPr lang="en-US" altLang="zh-CN" b="0" i="1" dirty="0" smtClean="0">
                            <a:latin typeface="Cambria Math" panose="02040503050406030204" pitchFamily="18" charset="0"/>
                          </a:rPr>
                          <m:t>−1</m:t>
                        </m:r>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𝜆</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𝐼</m:t>
                                </m:r>
                              </m:e>
                              <m:sub>
                                <m:r>
                                  <a:rPr lang="en-US" altLang="zh-CN" b="0" i="1" dirty="0" smtClean="0">
                                    <a:latin typeface="Cambria Math" panose="02040503050406030204" pitchFamily="18" charset="0"/>
                                  </a:rPr>
                                  <m:t>𝑑</m:t>
                                </m:r>
                              </m:sub>
                            </m:sSub>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𝐷</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𝐷</m:t>
                            </m:r>
                          </m:e>
                        </m:d>
                      </m:e>
                      <m:sup>
                        <m:r>
                          <a:rPr lang="en-US" altLang="zh-CN" b="0" i="1" dirty="0" smtClean="0">
                            <a:latin typeface="Cambria Math" panose="02040503050406030204" pitchFamily="18" charset="0"/>
                          </a:rPr>
                          <m:t>−1</m:t>
                        </m:r>
                      </m:sup>
                    </m:s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𝐷</m:t>
                        </m:r>
                      </m:e>
                      <m:sup>
                        <m:r>
                          <a:rPr lang="en-US" altLang="zh-CN" b="0" i="1" dirty="0" smtClean="0">
                            <a:latin typeface="Cambria Math" panose="02040503050406030204" pitchFamily="18" charset="0"/>
                          </a:rPr>
                          <m:t>𝑇</m:t>
                        </m:r>
                      </m:sup>
                    </m:sSup>
                  </m:oMath>
                </a14:m>
                <a:endParaRPr lang="zh-CN" altLang="en-US" dirty="0"/>
              </a:p>
            </p:txBody>
          </p:sp>
        </mc:Choice>
        <mc:Fallback xmlns="">
          <p:sp>
            <p:nvSpPr>
              <p:cNvPr id="3" name="内容占位符 2">
                <a:extLst>
                  <a:ext uri="{FF2B5EF4-FFF2-40B4-BE49-F238E27FC236}">
                    <a16:creationId xmlns:a16="http://schemas.microsoft.com/office/drawing/2014/main" id="{8C7A3F0B-BF8D-4E1B-86A2-B72F7081F0A6}"/>
                  </a:ext>
                </a:extLst>
              </p:cNvPr>
              <p:cNvSpPr>
                <a:spLocks noGrp="1" noRot="1" noChangeAspect="1" noMove="1" noResize="1" noEditPoints="1" noAdjustHandles="1" noChangeArrowheads="1" noChangeShapeType="1" noTextEdit="1"/>
              </p:cNvSpPr>
              <p:nvPr>
                <p:ph idx="1"/>
              </p:nvPr>
            </p:nvSpPr>
            <p:spPr>
              <a:blipFill>
                <a:blip r:embed="rId2"/>
                <a:stretch>
                  <a:fillRect l="-928" t="-1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36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BEC87-9679-4E33-9919-77CF34DC0EA2}"/>
              </a:ext>
            </a:extLst>
          </p:cNvPr>
          <p:cNvSpPr>
            <a:spLocks noGrp="1"/>
          </p:cNvSpPr>
          <p:nvPr>
            <p:ph type="title"/>
          </p:nvPr>
        </p:nvSpPr>
        <p:spPr/>
        <p:txBody>
          <a:bodyPr/>
          <a:lstStyle/>
          <a:p>
            <a:r>
              <a:rPr lang="en-US" altLang="zh-CN" dirty="0"/>
              <a:t>Sherman–Morrison–Woodbury </a:t>
            </a:r>
            <a:r>
              <a:rPr lang="zh-CN" altLang="en-US" dirty="0"/>
              <a:t>恒等式</a:t>
            </a:r>
            <a:r>
              <a:rPr lang="en-US" altLang="zh-CN" dirty="0"/>
              <a:t> </a:t>
            </a:r>
            <a:br>
              <a:rPr lang="en-US" altLang="zh-CN" dirty="0"/>
            </a:b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A3F0B-BF8D-4E1B-86A2-B72F7081F0A6}"/>
                  </a:ext>
                </a:extLst>
              </p:cNvPr>
              <p:cNvSpPr>
                <a:spLocks noGrp="1"/>
              </p:cNvSpPr>
              <p:nvPr>
                <p:ph idx="1"/>
              </p:nvPr>
            </p:nvSpPr>
            <p:spPr/>
            <p:txBody>
              <a:bodyPr>
                <a:normAutofit lnSpcReduction="10000"/>
              </a:bodyPr>
              <a:lstStyle/>
              <a:p>
                <a:r>
                  <a:rPr lang="zh-CN" altLang="en-US" sz="2000" dirty="0"/>
                  <a:t>扩展到更一般的形式，逆由下式给出：</a:t>
                </a:r>
                <a:endParaRPr lang="en-US" altLang="zh-CN" sz="20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𝑨</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𝑼𝑺</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𝑽</m:t>
                                  </m:r>
                                </m:e>
                                <m:sup>
                                  <m:r>
                                    <a:rPr lang="en-US" altLang="zh-CN" sz="2000" b="1" i="1" smtClean="0">
                                      <a:solidFill>
                                        <a:srgbClr val="FF0000"/>
                                      </a:solidFill>
                                      <a:latin typeface="Cambria Math" panose="02040503050406030204" pitchFamily="18" charset="0"/>
                                    </a:rPr>
                                    <m:t>𝑻</m:t>
                                  </m:r>
                                </m:sup>
                              </m:sSup>
                            </m:e>
                          </m:d>
                        </m:e>
                        <m: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p>
                      </m:sSup>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p>
                      </m:sSup>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p>
                      </m:sSup>
                      <m:r>
                        <a:rPr lang="en-US" altLang="zh-CN" sz="2000" b="1" i="1" smtClean="0">
                          <a:solidFill>
                            <a:srgbClr val="FF0000"/>
                          </a:solidFill>
                          <a:latin typeface="Cambria Math" panose="02040503050406030204" pitchFamily="18" charset="0"/>
                        </a:rPr>
                        <m:t>𝑼</m:t>
                      </m:r>
                      <m:sSup>
                        <m:sSupPr>
                          <m:ctrlPr>
                            <a:rPr lang="en-US" altLang="zh-CN" sz="2000" b="1" i="1" smtClean="0">
                              <a:solidFill>
                                <a:srgbClr val="FF0000"/>
                              </a:solidFill>
                              <a:latin typeface="Cambria Math" panose="02040503050406030204" pitchFamily="18" charset="0"/>
                            </a:rPr>
                          </m:ctrlPr>
                        </m:sSupPr>
                        <m:e>
                          <m:d>
                            <m:dPr>
                              <m:ctrlPr>
                                <a:rPr lang="en-US" altLang="zh-CN" sz="2000" b="1" i="1" smtClean="0">
                                  <a:solidFill>
                                    <a:srgbClr val="FF0000"/>
                                  </a:solidFill>
                                  <a:latin typeface="Cambria Math" panose="02040503050406030204" pitchFamily="18" charset="0"/>
                                </a:rPr>
                              </m:ctrlPr>
                            </m:dPr>
                            <m:e>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𝑺</m:t>
                                  </m:r>
                                </m:e>
                                <m: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p>
                              </m:sSup>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𝑽</m:t>
                                  </m:r>
                                </m:e>
                                <m:sup>
                                  <m:r>
                                    <a:rPr lang="en-US" altLang="zh-CN" sz="2000" b="1" i="1" smtClean="0">
                                      <a:solidFill>
                                        <a:srgbClr val="FF0000"/>
                                      </a:solidFill>
                                      <a:latin typeface="Cambria Math" panose="02040503050406030204" pitchFamily="18" charset="0"/>
                                    </a:rPr>
                                    <m:t>𝑻</m:t>
                                  </m:r>
                                </m:sup>
                              </m:sSup>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p>
                              </m:sSup>
                              <m:r>
                                <a:rPr lang="en-US" altLang="zh-CN" sz="2000" b="1" i="1" smtClean="0">
                                  <a:solidFill>
                                    <a:srgbClr val="FF0000"/>
                                  </a:solidFill>
                                  <a:latin typeface="Cambria Math" panose="02040503050406030204" pitchFamily="18" charset="0"/>
                                </a:rPr>
                                <m:t>𝑼</m:t>
                              </m:r>
                            </m:e>
                          </m:d>
                        </m:e>
                        <m: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p>
                      </m:sSup>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𝑽</m:t>
                          </m:r>
                        </m:e>
                        <m:sup>
                          <m:r>
                            <a:rPr lang="en-US" altLang="zh-CN" sz="2000" b="1" i="1" smtClean="0">
                              <a:solidFill>
                                <a:srgbClr val="FF0000"/>
                              </a:solidFill>
                              <a:latin typeface="Cambria Math" panose="02040503050406030204" pitchFamily="18" charset="0"/>
                            </a:rPr>
                            <m:t>𝑻</m:t>
                          </m:r>
                        </m:sup>
                      </m:sSup>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p>
                      </m:sSup>
                    </m:oMath>
                  </m:oMathPara>
                </a14:m>
                <a:endParaRPr lang="en-US" altLang="zh-CN" sz="2000" b="1" dirty="0">
                  <a:solidFill>
                    <a:srgbClr val="FF0000"/>
                  </a:solidFill>
                </a:endParaRPr>
              </a:p>
              <a:p>
                <a:r>
                  <a:rPr lang="zh-CN" altLang="en-US" sz="2000" dirty="0"/>
                  <a:t>证明：令</a:t>
                </a:r>
                <a14:m>
                  <m:oMath xmlns:m="http://schemas.openxmlformats.org/officeDocument/2006/math">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𝑈𝑆</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m:t>
                    </m:r>
                    <m:r>
                      <a:rPr lang="zh-CN" altLang="en-US" sz="2000" i="1">
                        <a:latin typeface="Cambria Math" panose="02040503050406030204" pitchFamily="18" charset="0"/>
                      </a:rPr>
                      <m:t>则</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𝐵</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𝑈𝑆</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𝑇</m:t>
                                </m:r>
                              </m:sup>
                            </m:sSup>
                          </m:e>
                        </m:d>
                      </m:e>
                      <m:sup>
                        <m:r>
                          <a:rPr lang="en-US" altLang="zh-CN" sz="2000" b="0" i="1" smtClean="0">
                            <a:latin typeface="Cambria Math" panose="02040503050406030204" pitchFamily="18" charset="0"/>
                          </a:rPr>
                          <m:t>−1</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oMath>
                </a14:m>
                <a:r>
                  <a:rPr lang="zh-CN" altLang="en-US" sz="2000" dirty="0"/>
                  <a:t>设</a:t>
                </a:r>
                <a14:m>
                  <m:oMath xmlns:m="http://schemas.openxmlformats.org/officeDocument/2006/math">
                    <m:r>
                      <a:rPr lang="en-US" altLang="zh-CN" sz="2000" b="0" i="1" dirty="0" smtClean="0">
                        <a:latin typeface="Cambria Math" panose="02040503050406030204" pitchFamily="18" charset="0"/>
                      </a:rPr>
                      <m:t>𝑊</m:t>
                    </m:r>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𝐴</m:t>
                        </m:r>
                      </m:e>
                      <m:sup>
                        <m:r>
                          <a:rPr lang="en-US" altLang="zh-CN" sz="2000" b="0" i="1" dirty="0" smtClean="0">
                            <a:latin typeface="Cambria Math" panose="02040503050406030204" pitchFamily="18" charset="0"/>
                          </a:rPr>
                          <m:t>−1</m:t>
                        </m:r>
                      </m:sup>
                    </m:sSup>
                    <m:r>
                      <a:rPr lang="en-US" altLang="zh-CN" sz="2000" b="0" i="1" dirty="0" smtClean="0">
                        <a:latin typeface="Cambria Math" panose="02040503050406030204" pitchFamily="18" charset="0"/>
                      </a:rPr>
                      <m:t>𝑈</m:t>
                    </m:r>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𝑍</m:t>
                        </m:r>
                      </m:e>
                      <m:sup>
                        <m:r>
                          <a:rPr lang="en-US" altLang="zh-CN" sz="2000" b="0" i="1" dirty="0" smtClean="0">
                            <a:latin typeface="Cambria Math" panose="02040503050406030204" pitchFamily="18" charset="0"/>
                          </a:rPr>
                          <m:t>𝑇</m:t>
                        </m:r>
                      </m:sup>
                    </m:s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𝑆</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𝑉</m:t>
                        </m:r>
                      </m:e>
                      <m:sup>
                        <m:r>
                          <a:rPr lang="en-US" altLang="zh-CN" sz="2000" b="0" i="1" dirty="0" smtClean="0">
                            <a:latin typeface="Cambria Math" panose="02040503050406030204" pitchFamily="18" charset="0"/>
                          </a:rPr>
                          <m:t>𝑇</m:t>
                        </m:r>
                      </m:sup>
                    </m:sSup>
                  </m:oMath>
                </a14:m>
                <a:r>
                  <a:rPr lang="zh-CN" altLang="en-US" sz="2000" dirty="0"/>
                  <a:t>使得</a:t>
                </a:r>
                <a:endParaRPr lang="en-US" altLang="zh-CN" sz="2000" dirty="0"/>
              </a:p>
              <a:p>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𝐵</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𝑊</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𝑍</m:t>
                                </m:r>
                              </m:e>
                              <m:sup>
                                <m:r>
                                  <a:rPr lang="en-US" altLang="zh-CN" sz="2000" b="0" i="1" smtClean="0">
                                    <a:latin typeface="Cambria Math" panose="02040503050406030204" pitchFamily="18" charset="0"/>
                                  </a:rPr>
                                  <m:t>𝑇</m:t>
                                </m:r>
                              </m:sup>
                            </m:sSup>
                          </m:e>
                        </m:d>
                      </m:e>
                      <m:sup>
                        <m:r>
                          <a:rPr lang="en-US" altLang="zh-CN" sz="2000" b="0" i="1" smtClean="0">
                            <a:latin typeface="Cambria Math" panose="02040503050406030204" pitchFamily="18" charset="0"/>
                          </a:rPr>
                          <m:t>−1</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oMath>
                </a14:m>
                <a:endParaRPr lang="en-US" altLang="zh-CN" sz="2000" b="0" dirty="0"/>
              </a:p>
              <a:p>
                <a:r>
                  <a:rPr lang="zh-CN" altLang="en-US" sz="2000" dirty="0"/>
                  <a:t>则有</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𝐵</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𝑊</m:t>
                        </m:r>
                        <m:sSup>
                          <m:sSupPr>
                            <m:ctrlPr>
                              <a:rPr lang="en-US" altLang="zh-CN" sz="2000" b="0" i="1" smtClean="0">
                                <a:solidFill>
                                  <a:srgbClr val="0000CC"/>
                                </a:solidFill>
                                <a:latin typeface="Cambria Math" panose="02040503050406030204" pitchFamily="18" charset="0"/>
                              </a:rPr>
                            </m:ctrlPr>
                          </m:sSupPr>
                          <m:e>
                            <m:d>
                              <m:dPr>
                                <m:ctrlPr>
                                  <a:rPr lang="en-US" altLang="zh-CN" sz="2000" b="0" i="1" smtClean="0">
                                    <a:solidFill>
                                      <a:srgbClr val="0000CC"/>
                                    </a:solidFill>
                                    <a:latin typeface="Cambria Math" panose="02040503050406030204" pitchFamily="18" charset="0"/>
                                  </a:rPr>
                                </m:ctrlPr>
                              </m:dPr>
                              <m:e>
                                <m:r>
                                  <a:rPr lang="en-US" altLang="zh-CN" sz="2000" b="0" i="1" smtClean="0">
                                    <a:solidFill>
                                      <a:srgbClr val="0000CC"/>
                                    </a:solidFill>
                                    <a:latin typeface="Cambria Math" panose="02040503050406030204" pitchFamily="18" charset="0"/>
                                  </a:rPr>
                                  <m:t>𝐼</m:t>
                                </m:r>
                                <m:r>
                                  <a:rPr lang="en-US" altLang="zh-CN" sz="2000" b="0" i="1" smtClean="0">
                                    <a:solidFill>
                                      <a:srgbClr val="0000CC"/>
                                    </a:solidFill>
                                    <a:latin typeface="Cambria Math" panose="02040503050406030204" pitchFamily="18" charset="0"/>
                                  </a:rPr>
                                  <m:t>+</m:t>
                                </m:r>
                                <m:sSup>
                                  <m:sSupPr>
                                    <m:ctrlPr>
                                      <a:rPr lang="en-US" altLang="zh-CN" sz="2000" b="0" i="1" smtClean="0">
                                        <a:solidFill>
                                          <a:srgbClr val="0000CC"/>
                                        </a:solidFill>
                                        <a:latin typeface="Cambria Math" panose="02040503050406030204" pitchFamily="18" charset="0"/>
                                      </a:rPr>
                                    </m:ctrlPr>
                                  </m:sSupPr>
                                  <m:e>
                                    <m:r>
                                      <a:rPr lang="en-US" altLang="zh-CN" sz="2000" b="0" i="1" smtClean="0">
                                        <a:solidFill>
                                          <a:srgbClr val="0000CC"/>
                                        </a:solidFill>
                                        <a:latin typeface="Cambria Math" panose="02040503050406030204" pitchFamily="18" charset="0"/>
                                      </a:rPr>
                                      <m:t>𝑍</m:t>
                                    </m:r>
                                  </m:e>
                                  <m:sup>
                                    <m:r>
                                      <a:rPr lang="en-US" altLang="zh-CN" sz="2000" b="0" i="1" smtClean="0">
                                        <a:solidFill>
                                          <a:srgbClr val="0000CC"/>
                                        </a:solidFill>
                                        <a:latin typeface="Cambria Math" panose="02040503050406030204" pitchFamily="18" charset="0"/>
                                      </a:rPr>
                                      <m:t>𝑇</m:t>
                                    </m:r>
                                  </m:sup>
                                </m:sSup>
                                <m:r>
                                  <a:rPr lang="en-US" altLang="zh-CN" sz="2000" b="0" i="1" smtClean="0">
                                    <a:solidFill>
                                      <a:srgbClr val="0000CC"/>
                                    </a:solidFill>
                                    <a:latin typeface="Cambria Math" panose="02040503050406030204" pitchFamily="18" charset="0"/>
                                  </a:rPr>
                                  <m:t>𝑊</m:t>
                                </m:r>
                              </m:e>
                            </m:d>
                          </m:e>
                          <m:sup>
                            <m:r>
                              <a:rPr lang="en-US" altLang="zh-CN" sz="2000" b="0" i="1" smtClean="0">
                                <a:solidFill>
                                  <a:srgbClr val="0000CC"/>
                                </a:solidFill>
                                <a:latin typeface="Cambria Math" panose="02040503050406030204" pitchFamily="18" charset="0"/>
                              </a:rPr>
                              <m:t>−1</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𝑍</m:t>
                            </m:r>
                          </m:e>
                          <m:sup>
                            <m:r>
                              <a:rPr lang="en-US" altLang="zh-CN" sz="2000" b="0" i="1" smtClean="0">
                                <a:latin typeface="Cambria Math" panose="02040503050406030204" pitchFamily="18" charset="0"/>
                              </a:rPr>
                              <m:t>𝑇</m:t>
                            </m:r>
                          </m:sup>
                        </m:sSup>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𝑈</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𝑇</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𝑈</m:t>
                                </m:r>
                              </m:e>
                            </m:d>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𝑆</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𝑇</m:t>
                            </m:r>
                          </m:sup>
                        </m:sSup>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𝑈</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𝑆</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𝑇</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𝑈</m:t>
                            </m:r>
                          </m:e>
                        </m:d>
                      </m:e>
                      <m:sup>
                        <m:r>
                          <a:rPr lang="en-US" altLang="zh-CN" sz="2000" b="0" i="1" smtClean="0">
                            <a:latin typeface="Cambria Math" panose="02040503050406030204" pitchFamily="18" charset="0"/>
                          </a:rPr>
                          <m:t>−1</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𝑇</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oMath>
                </a14:m>
                <a:endParaRPr lang="en-US" altLang="zh-CN" sz="2000" dirty="0"/>
              </a:p>
              <a:p>
                <a:endParaRPr lang="en-US" altLang="zh-CN" sz="2000" dirty="0"/>
              </a:p>
              <a:p>
                <a:endParaRPr lang="en-US" altLang="zh-CN" sz="2000" dirty="0"/>
              </a:p>
              <a:p>
                <a:endParaRPr lang="en-US" altLang="zh-CN" sz="2000" dirty="0"/>
              </a:p>
              <a:p>
                <a:r>
                  <a:rPr lang="zh-CN" altLang="en-US" sz="2000" dirty="0"/>
                  <a:t>如果已知矩阵</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−1</m:t>
                        </m:r>
                      </m:sup>
                    </m:sSup>
                    <m:r>
                      <a:rPr lang="zh-CN" altLang="en-US" sz="2000" i="1">
                        <a:latin typeface="Cambria Math" panose="02040503050406030204" pitchFamily="18" charset="0"/>
                      </a:rPr>
                      <m:t>，</m:t>
                    </m:r>
                  </m:oMath>
                </a14:m>
                <a:r>
                  <a:rPr lang="zh-CN" altLang="en-US" sz="2000" dirty="0"/>
                  <a:t>则可加速其计算，这是</a:t>
                </a:r>
                <a:r>
                  <a:rPr lang="en-US" altLang="zh-CN" sz="2000" b="1" dirty="0">
                    <a:solidFill>
                      <a:srgbClr val="0000CC"/>
                    </a:solidFill>
                  </a:rPr>
                  <a:t>BFGS</a:t>
                </a:r>
                <a:r>
                  <a:rPr lang="zh-CN" altLang="en-US" sz="2000" dirty="0"/>
                  <a:t>算法的关键！将计算量从</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m:t>
                    </m:r>
                  </m:oMath>
                </a14:m>
                <a:r>
                  <a:rPr lang="zh-CN" altLang="en-US" sz="2000" dirty="0"/>
                  <a:t>转化为</a:t>
                </a:r>
                <a14:m>
                  <m:oMath xmlns:m="http://schemas.openxmlformats.org/officeDocument/2006/math">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𝑘</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e>
                        </m:d>
                      </m:e>
                    </m:d>
                  </m:oMath>
                </a14:m>
                <a:endParaRPr lang="zh-CN" altLang="en-US" sz="2000" dirty="0"/>
              </a:p>
            </p:txBody>
          </p:sp>
        </mc:Choice>
        <mc:Fallback xmlns="">
          <p:sp>
            <p:nvSpPr>
              <p:cNvPr id="3" name="内容占位符 2">
                <a:extLst>
                  <a:ext uri="{FF2B5EF4-FFF2-40B4-BE49-F238E27FC236}">
                    <a16:creationId xmlns:a16="http://schemas.microsoft.com/office/drawing/2014/main" id="{8C7A3F0B-BF8D-4E1B-86A2-B72F7081F0A6}"/>
                  </a:ext>
                </a:extLst>
              </p:cNvPr>
              <p:cNvSpPr>
                <a:spLocks noGrp="1" noRot="1" noChangeAspect="1" noMove="1" noResize="1" noEditPoints="1" noAdjustHandles="1" noChangeArrowheads="1" noChangeShapeType="1" noTextEdit="1"/>
              </p:cNvSpPr>
              <p:nvPr>
                <p:ph idx="1"/>
              </p:nvPr>
            </p:nvSpPr>
            <p:spPr>
              <a:blipFill>
                <a:blip r:embed="rId2"/>
                <a:stretch>
                  <a:fillRect l="-522"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7A58D79-3345-455C-B9ED-C93720638472}"/>
                  </a:ext>
                </a:extLst>
              </p:cNvPr>
              <p:cNvSpPr/>
              <p:nvPr/>
            </p:nvSpPr>
            <p:spPr>
              <a:xfrm>
                <a:off x="6334539" y="3059668"/>
                <a:ext cx="3857979" cy="466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0000CC"/>
                              </a:solidFill>
                              <a:latin typeface="Cambria Math" panose="02040503050406030204" pitchFamily="18" charset="0"/>
                            </a:rPr>
                          </m:ctrlPr>
                        </m:sSupPr>
                        <m:e>
                          <m:d>
                            <m:dPr>
                              <m:ctrlPr>
                                <a:rPr lang="en-US" altLang="zh-CN" b="1" i="1">
                                  <a:solidFill>
                                    <a:srgbClr val="0000CC"/>
                                  </a:solidFill>
                                  <a:latin typeface="Cambria Math" panose="02040503050406030204" pitchFamily="18" charset="0"/>
                                </a:rPr>
                              </m:ctrlPr>
                            </m:dPr>
                            <m:e>
                              <m:r>
                                <a:rPr lang="en-US" altLang="zh-CN" b="1" i="1">
                                  <a:solidFill>
                                    <a:srgbClr val="0000CC"/>
                                  </a:solidFill>
                                  <a:latin typeface="Cambria Math" panose="02040503050406030204" pitchFamily="18" charset="0"/>
                                </a:rPr>
                                <m:t>𝑰</m:t>
                              </m:r>
                              <m:r>
                                <a:rPr lang="en-US" altLang="zh-CN" b="1" i="1">
                                  <a:solidFill>
                                    <a:srgbClr val="0000CC"/>
                                  </a:solidFill>
                                  <a:latin typeface="Cambria Math" panose="02040503050406030204" pitchFamily="18" charset="0"/>
                                </a:rPr>
                                <m:t>+</m:t>
                              </m:r>
                              <m:r>
                                <a:rPr lang="en-US" altLang="zh-CN" b="1" i="1">
                                  <a:solidFill>
                                    <a:srgbClr val="0000CC"/>
                                  </a:solidFill>
                                  <a:latin typeface="Cambria Math" panose="02040503050406030204" pitchFamily="18" charset="0"/>
                                </a:rPr>
                                <m:t>𝑼</m:t>
                              </m:r>
                              <m:sSup>
                                <m:sSupPr>
                                  <m:ctrlPr>
                                    <a:rPr lang="en-US" altLang="zh-CN" b="1" i="1">
                                      <a:solidFill>
                                        <a:srgbClr val="0000CC"/>
                                      </a:solidFill>
                                      <a:latin typeface="Cambria Math" panose="02040503050406030204" pitchFamily="18" charset="0"/>
                                    </a:rPr>
                                  </m:ctrlPr>
                                </m:sSupPr>
                                <m:e>
                                  <m:r>
                                    <a:rPr lang="en-US" altLang="zh-CN" b="1" i="1">
                                      <a:solidFill>
                                        <a:srgbClr val="0000CC"/>
                                      </a:solidFill>
                                      <a:latin typeface="Cambria Math" panose="02040503050406030204" pitchFamily="18" charset="0"/>
                                    </a:rPr>
                                    <m:t>𝑽</m:t>
                                  </m:r>
                                </m:e>
                                <m:sup>
                                  <m:r>
                                    <a:rPr lang="en-US" altLang="zh-CN" b="1" i="1">
                                      <a:solidFill>
                                        <a:srgbClr val="0000CC"/>
                                      </a:solidFill>
                                      <a:latin typeface="Cambria Math" panose="02040503050406030204" pitchFamily="18" charset="0"/>
                                    </a:rPr>
                                    <m:t>𝑻</m:t>
                                  </m:r>
                                </m:sup>
                              </m:sSup>
                            </m:e>
                          </m:d>
                        </m:e>
                        <m:sup>
                          <m:r>
                            <a:rPr lang="en-US" altLang="zh-CN" b="1" i="1">
                              <a:solidFill>
                                <a:srgbClr val="0000CC"/>
                              </a:solidFill>
                              <a:latin typeface="Cambria Math" panose="02040503050406030204" pitchFamily="18" charset="0"/>
                            </a:rPr>
                            <m:t>−</m:t>
                          </m:r>
                          <m:r>
                            <a:rPr lang="en-US" altLang="zh-CN" b="1" i="1">
                              <a:solidFill>
                                <a:srgbClr val="0000CC"/>
                              </a:solidFill>
                              <a:latin typeface="Cambria Math" panose="02040503050406030204" pitchFamily="18" charset="0"/>
                            </a:rPr>
                            <m:t>𝟏</m:t>
                          </m:r>
                        </m:sup>
                      </m:sSup>
                      <m:r>
                        <a:rPr lang="en-US" altLang="zh-CN" b="1" i="1">
                          <a:solidFill>
                            <a:srgbClr val="0000CC"/>
                          </a:solidFill>
                          <a:latin typeface="Cambria Math" panose="02040503050406030204" pitchFamily="18" charset="0"/>
                        </a:rPr>
                        <m:t>=</m:t>
                      </m:r>
                      <m:r>
                        <a:rPr lang="en-US" altLang="zh-CN" b="1" i="1">
                          <a:solidFill>
                            <a:srgbClr val="0000CC"/>
                          </a:solidFill>
                          <a:latin typeface="Cambria Math" panose="02040503050406030204" pitchFamily="18" charset="0"/>
                        </a:rPr>
                        <m:t>𝑰</m:t>
                      </m:r>
                      <m:r>
                        <a:rPr lang="en-US" altLang="zh-CN" b="1" i="1">
                          <a:solidFill>
                            <a:srgbClr val="0000CC"/>
                          </a:solidFill>
                          <a:latin typeface="Cambria Math" panose="02040503050406030204" pitchFamily="18" charset="0"/>
                        </a:rPr>
                        <m:t>−</m:t>
                      </m:r>
                      <m:r>
                        <a:rPr lang="en-US" altLang="zh-CN" b="1" i="1">
                          <a:solidFill>
                            <a:srgbClr val="0000CC"/>
                          </a:solidFill>
                          <a:latin typeface="Cambria Math" panose="02040503050406030204" pitchFamily="18" charset="0"/>
                        </a:rPr>
                        <m:t>𝑼</m:t>
                      </m:r>
                      <m:sSup>
                        <m:sSupPr>
                          <m:ctrlPr>
                            <a:rPr lang="en-US" altLang="zh-CN" b="1" i="1">
                              <a:solidFill>
                                <a:srgbClr val="0000CC"/>
                              </a:solidFill>
                              <a:latin typeface="Cambria Math" panose="02040503050406030204" pitchFamily="18" charset="0"/>
                            </a:rPr>
                          </m:ctrlPr>
                        </m:sSupPr>
                        <m:e>
                          <m:d>
                            <m:dPr>
                              <m:ctrlPr>
                                <a:rPr lang="en-US" altLang="zh-CN" b="1" i="1">
                                  <a:solidFill>
                                    <a:srgbClr val="0000CC"/>
                                  </a:solidFill>
                                  <a:latin typeface="Cambria Math" panose="02040503050406030204" pitchFamily="18" charset="0"/>
                                </a:rPr>
                              </m:ctrlPr>
                            </m:dPr>
                            <m:e>
                              <m:r>
                                <a:rPr lang="en-US" altLang="zh-CN" b="1" i="1">
                                  <a:solidFill>
                                    <a:srgbClr val="0000CC"/>
                                  </a:solidFill>
                                  <a:latin typeface="Cambria Math" panose="02040503050406030204" pitchFamily="18" charset="0"/>
                                </a:rPr>
                                <m:t>𝑰</m:t>
                              </m:r>
                              <m:r>
                                <a:rPr lang="en-US" altLang="zh-CN" b="1" i="1">
                                  <a:solidFill>
                                    <a:srgbClr val="0000CC"/>
                                  </a:solidFill>
                                  <a:latin typeface="Cambria Math" panose="02040503050406030204" pitchFamily="18" charset="0"/>
                                </a:rPr>
                                <m:t>+</m:t>
                              </m:r>
                              <m:sSup>
                                <m:sSupPr>
                                  <m:ctrlPr>
                                    <a:rPr lang="en-US" altLang="zh-CN" b="1" i="1">
                                      <a:solidFill>
                                        <a:srgbClr val="0000CC"/>
                                      </a:solidFill>
                                      <a:latin typeface="Cambria Math" panose="02040503050406030204" pitchFamily="18" charset="0"/>
                                    </a:rPr>
                                  </m:ctrlPr>
                                </m:sSupPr>
                                <m:e>
                                  <m:r>
                                    <a:rPr lang="en-US" altLang="zh-CN" b="1" i="1">
                                      <a:solidFill>
                                        <a:srgbClr val="0000CC"/>
                                      </a:solidFill>
                                      <a:latin typeface="Cambria Math" panose="02040503050406030204" pitchFamily="18" charset="0"/>
                                    </a:rPr>
                                    <m:t>𝑽</m:t>
                                  </m:r>
                                </m:e>
                                <m:sup>
                                  <m:r>
                                    <a:rPr lang="en-US" altLang="zh-CN" b="1" i="1">
                                      <a:solidFill>
                                        <a:srgbClr val="0000CC"/>
                                      </a:solidFill>
                                      <a:latin typeface="Cambria Math" panose="02040503050406030204" pitchFamily="18" charset="0"/>
                                    </a:rPr>
                                    <m:t>𝑻</m:t>
                                  </m:r>
                                </m:sup>
                              </m:sSup>
                              <m:r>
                                <a:rPr lang="en-US" altLang="zh-CN" b="1" i="1">
                                  <a:solidFill>
                                    <a:srgbClr val="0000CC"/>
                                  </a:solidFill>
                                  <a:latin typeface="Cambria Math" panose="02040503050406030204" pitchFamily="18" charset="0"/>
                                </a:rPr>
                                <m:t>𝑼</m:t>
                              </m:r>
                            </m:e>
                          </m:d>
                        </m:e>
                        <m:sup>
                          <m:r>
                            <a:rPr lang="en-US" altLang="zh-CN" b="1" i="1">
                              <a:solidFill>
                                <a:srgbClr val="0000CC"/>
                              </a:solidFill>
                              <a:latin typeface="Cambria Math" panose="02040503050406030204" pitchFamily="18" charset="0"/>
                            </a:rPr>
                            <m:t>−</m:t>
                          </m:r>
                          <m:r>
                            <a:rPr lang="en-US" altLang="zh-CN" b="1" i="1">
                              <a:solidFill>
                                <a:srgbClr val="0000CC"/>
                              </a:solidFill>
                              <a:latin typeface="Cambria Math" panose="02040503050406030204" pitchFamily="18" charset="0"/>
                            </a:rPr>
                            <m:t>𝟏</m:t>
                          </m:r>
                        </m:sup>
                      </m:sSup>
                      <m:sSup>
                        <m:sSupPr>
                          <m:ctrlPr>
                            <a:rPr lang="en-US" altLang="zh-CN" b="1" i="1">
                              <a:solidFill>
                                <a:srgbClr val="0000CC"/>
                              </a:solidFill>
                              <a:latin typeface="Cambria Math" panose="02040503050406030204" pitchFamily="18" charset="0"/>
                            </a:rPr>
                          </m:ctrlPr>
                        </m:sSupPr>
                        <m:e>
                          <m:r>
                            <a:rPr lang="en-US" altLang="zh-CN" b="1" i="1">
                              <a:solidFill>
                                <a:srgbClr val="0000CC"/>
                              </a:solidFill>
                              <a:latin typeface="Cambria Math" panose="02040503050406030204" pitchFamily="18" charset="0"/>
                            </a:rPr>
                            <m:t>𝑽</m:t>
                          </m:r>
                        </m:e>
                        <m:sup>
                          <m:r>
                            <a:rPr lang="en-US" altLang="zh-CN" b="1" i="1">
                              <a:solidFill>
                                <a:srgbClr val="0000CC"/>
                              </a:solidFill>
                              <a:latin typeface="Cambria Math" panose="02040503050406030204" pitchFamily="18" charset="0"/>
                            </a:rPr>
                            <m:t>𝑻</m:t>
                          </m:r>
                        </m:sup>
                      </m:sSup>
                    </m:oMath>
                  </m:oMathPara>
                </a14:m>
                <a:endParaRPr lang="en-US" altLang="zh-CN" b="1" dirty="0">
                  <a:solidFill>
                    <a:srgbClr val="0000CC"/>
                  </a:solidFill>
                </a:endParaRPr>
              </a:p>
            </p:txBody>
          </p:sp>
        </mc:Choice>
        <mc:Fallback xmlns="">
          <p:sp>
            <p:nvSpPr>
              <p:cNvPr id="4" name="矩形 3">
                <a:extLst>
                  <a:ext uri="{FF2B5EF4-FFF2-40B4-BE49-F238E27FC236}">
                    <a16:creationId xmlns:a16="http://schemas.microsoft.com/office/drawing/2014/main" id="{67A58D79-3345-455C-B9ED-C93720638472}"/>
                  </a:ext>
                </a:extLst>
              </p:cNvPr>
              <p:cNvSpPr>
                <a:spLocks noRot="1" noChangeAspect="1" noMove="1" noResize="1" noEditPoints="1" noAdjustHandles="1" noChangeArrowheads="1" noChangeShapeType="1" noTextEdit="1"/>
              </p:cNvSpPr>
              <p:nvPr/>
            </p:nvSpPr>
            <p:spPr>
              <a:xfrm>
                <a:off x="6334539" y="3059668"/>
                <a:ext cx="3857979" cy="466731"/>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8B469B1-7247-4A11-8835-8E454AA64A26}"/>
              </a:ext>
            </a:extLst>
          </p:cNvPr>
          <p:cNvPicPr>
            <a:picLocks noChangeAspect="1"/>
          </p:cNvPicPr>
          <p:nvPr/>
        </p:nvPicPr>
        <p:blipFill>
          <a:blip r:embed="rId4"/>
          <a:stretch>
            <a:fillRect/>
          </a:stretch>
        </p:blipFill>
        <p:spPr>
          <a:xfrm>
            <a:off x="1234165" y="4258230"/>
            <a:ext cx="9335223" cy="1004423"/>
          </a:xfrm>
          <a:prstGeom prst="rect">
            <a:avLst/>
          </a:prstGeom>
        </p:spPr>
      </p:pic>
      <p:sp>
        <p:nvSpPr>
          <p:cNvPr id="6" name="文本框 5">
            <a:extLst>
              <a:ext uri="{FF2B5EF4-FFF2-40B4-BE49-F238E27FC236}">
                <a16:creationId xmlns:a16="http://schemas.microsoft.com/office/drawing/2014/main" id="{0E756EFD-227E-45C7-8451-325151E18827}"/>
              </a:ext>
            </a:extLst>
          </p:cNvPr>
          <p:cNvSpPr txBox="1"/>
          <p:nvPr/>
        </p:nvSpPr>
        <p:spPr>
          <a:xfrm>
            <a:off x="5434292" y="6264786"/>
            <a:ext cx="1800493" cy="369332"/>
          </a:xfrm>
          <a:prstGeom prst="rect">
            <a:avLst/>
          </a:prstGeom>
          <a:noFill/>
        </p:spPr>
        <p:txBody>
          <a:bodyPr wrap="none" rtlCol="0">
            <a:spAutoFit/>
          </a:bodyPr>
          <a:lstStyle/>
          <a:p>
            <a:r>
              <a:rPr lang="zh-CN" altLang="en-US" dirty="0">
                <a:solidFill>
                  <a:srgbClr val="0000CC"/>
                </a:solidFill>
              </a:rPr>
              <a:t>一种最优化算法</a:t>
            </a:r>
          </a:p>
        </p:txBody>
      </p:sp>
    </p:spTree>
    <p:extLst>
      <p:ext uri="{BB962C8B-B14F-4D97-AF65-F5344CB8AC3E}">
        <p14:creationId xmlns:p14="http://schemas.microsoft.com/office/powerpoint/2010/main" val="272648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42A3DD-FC5D-4B89-A291-2F142D773289}"/>
              </a:ext>
            </a:extLst>
          </p:cNvPr>
          <p:cNvSpPr>
            <a:spLocks noGrp="1"/>
          </p:cNvSpPr>
          <p:nvPr>
            <p:ph type="title"/>
          </p:nvPr>
        </p:nvSpPr>
        <p:spPr/>
        <p:txBody>
          <a:bodyPr/>
          <a:lstStyle/>
          <a:p>
            <a:r>
              <a:rPr lang="zh-CN" altLang="en-US" dirty="0"/>
              <a:t>线性映射</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24C282E-DE42-4E71-AC32-6F6DA58B8F36}"/>
                  </a:ext>
                </a:extLst>
              </p:cNvPr>
              <p:cNvSpPr>
                <a:spLocks noGrp="1"/>
              </p:cNvSpPr>
              <p:nvPr>
                <p:ph idx="1"/>
              </p:nvPr>
            </p:nvSpPr>
            <p:spPr/>
            <p:txBody>
              <a:bodyPr>
                <a:normAutofit fontScale="85000" lnSpcReduction="20000"/>
              </a:bodyPr>
              <a:lstStyle/>
              <a:p>
                <a:r>
                  <a:rPr lang="zh-CN" altLang="en-US" dirty="0"/>
                  <a:t>线性映射是一个函数</a:t>
                </a:r>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oMath>
                </a14:m>
                <a:r>
                  <a:rPr lang="zh-CN" altLang="en-US" dirty="0"/>
                  <a:t>都是向量空间，满足如下的齐次和可加性</a:t>
                </a:r>
                <a:endParaRPr lang="en-US" altLang="zh-CN" dirty="0"/>
              </a:p>
              <a:p>
                <a:pPr lvl="1"/>
                <a14:m>
                  <m:oMath xmlns:m="http://schemas.openxmlformats.org/officeDocument/2006/math">
                    <m:r>
                      <a:rPr lang="en-US" altLang="zh-CN" b="0" i="1" smtClean="0">
                        <a:latin typeface="Cambria Math" panose="02040503050406030204" pitchFamily="18" charset="0"/>
                      </a:rPr>
                      <m:t>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𝑇𝑥</m:t>
                    </m:r>
                    <m:r>
                      <a:rPr lang="en-US" altLang="zh-CN" b="0" i="1" smtClean="0">
                        <a:latin typeface="Cambria Math" panose="02040503050406030204" pitchFamily="18" charset="0"/>
                      </a:rPr>
                      <m:t>+</m:t>
                    </m:r>
                    <m:r>
                      <a:rPr lang="en-US" altLang="zh-CN" b="0" i="1" smtClean="0">
                        <a:latin typeface="Cambria Math" panose="02040503050406030204" pitchFamily="18" charset="0"/>
                      </a:rPr>
                      <m:t>𝑇𝑦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endParaRPr lang="en-US" altLang="zh-CN" b="0" dirty="0"/>
              </a:p>
              <a:p>
                <a:pPr lvl="1"/>
                <a14:m>
                  <m:oMath xmlns:m="http://schemas.openxmlformats.org/officeDocument/2006/math">
                    <m:r>
                      <a:rPr lang="en-US" altLang="zh-CN" b="0" i="1" smtClean="0">
                        <a:latin typeface="Cambria Math" panose="02040503050406030204" pitchFamily="18" charset="0"/>
                      </a:rPr>
                      <m:t>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𝑇𝑥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endParaRPr lang="en-US" altLang="zh-CN" dirty="0"/>
              </a:p>
              <a:p>
                <a:r>
                  <a:rPr lang="zh-CN" altLang="en-US" dirty="0"/>
                  <a:t>线性映射如果</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zh-CN" altLang="en-US" i="1">
                        <a:latin typeface="Cambria Math" panose="02040503050406030204" pitchFamily="18" charset="0"/>
                      </a:rPr>
                      <m:t>，</m:t>
                    </m:r>
                  </m:oMath>
                </a14:m>
                <a:r>
                  <a:rPr lang="zh-CN" altLang="en-US" dirty="0"/>
                  <a:t>称之为线性算子。线性映射的这种齐次和可加性称之为同态（</a:t>
                </a:r>
                <a:r>
                  <a:rPr lang="en-US" altLang="zh-CN" b="1" dirty="0"/>
                  <a:t>homomorphism</a:t>
                </a:r>
                <a:r>
                  <a:rPr lang="en-US" altLang="zh-CN" dirty="0"/>
                  <a:t> </a:t>
                </a:r>
                <a:r>
                  <a:rPr lang="zh-CN" altLang="en-US" dirty="0"/>
                  <a:t>），可逆的同态称之为同构（</a:t>
                </a:r>
                <a:r>
                  <a:rPr lang="en-US" altLang="zh-CN" b="1" dirty="0"/>
                  <a:t> isomorphism</a:t>
                </a:r>
                <a:r>
                  <a:rPr lang="en-US" altLang="zh-CN" dirty="0"/>
                  <a:t> </a:t>
                </a:r>
                <a:r>
                  <a:rPr lang="zh-CN" altLang="en-US" dirty="0"/>
                  <a:t>）。如果存在从</a:t>
                </a:r>
                <a14:m>
                  <m:oMath xmlns:m="http://schemas.openxmlformats.org/officeDocument/2006/math">
                    <m:r>
                      <a:rPr lang="en-US" altLang="zh-CN" b="0" i="1" smtClean="0">
                        <a:latin typeface="Cambria Math" panose="02040503050406030204" pitchFamily="18" charset="0"/>
                      </a:rPr>
                      <m:t>𝑉</m:t>
                    </m:r>
                  </m:oMath>
                </a14:m>
                <a:r>
                  <a:rPr lang="zh-CN" altLang="en-US" dirty="0"/>
                  <a:t>到</a:t>
                </a:r>
                <a14:m>
                  <m:oMath xmlns:m="http://schemas.openxmlformats.org/officeDocument/2006/math">
                    <m:r>
                      <a:rPr lang="en-US" altLang="zh-CN" b="0" i="1" dirty="0" smtClean="0">
                        <a:latin typeface="Cambria Math" panose="02040503050406030204" pitchFamily="18" charset="0"/>
                      </a:rPr>
                      <m:t>𝑊</m:t>
                    </m:r>
                  </m:oMath>
                </a14:m>
                <a:r>
                  <a:rPr lang="zh-CN" altLang="en-US" dirty="0"/>
                  <a:t>的同构，则称</a:t>
                </a:r>
                <a14:m>
                  <m:oMath xmlns:m="http://schemas.openxmlformats.org/officeDocument/2006/math">
                    <m:r>
                      <a:rPr lang="en-US" altLang="zh-CN" b="0" i="1" smtClean="0">
                        <a:latin typeface="Cambria Math" panose="02040503050406030204" pitchFamily="18" charset="0"/>
                      </a:rPr>
                      <m:t>𝑉</m:t>
                    </m:r>
                  </m:oMath>
                </a14:m>
                <a:r>
                  <a:rPr lang="zh-CN" altLang="en-US" dirty="0"/>
                  <a:t>和</a:t>
                </a:r>
                <a:r>
                  <a:rPr lang="en-US" altLang="zh-CN" dirty="0"/>
                  <a:t>W</a:t>
                </a:r>
                <a:r>
                  <a:rPr lang="zh-CN" altLang="en-US" dirty="0"/>
                  <a:t>是同构的。有时候可简记为</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oMath>
                </a14:m>
                <a:r>
                  <a:rPr lang="zh-CN" altLang="en-US" dirty="0"/>
                  <a:t>，同构向量空间本质上具有相同的代数结构。具有相同维数的有限维向量空间都是同构的</a:t>
                </a:r>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oMath>
                </a14:m>
                <a:r>
                  <a:rPr lang="zh-CN" altLang="en-US" dirty="0"/>
                  <a:t>是实向量空间且</a:t>
                </a:r>
                <a14:m>
                  <m:oMath xmlns:m="http://schemas.openxmlformats.org/officeDocument/2006/math">
                    <m:r>
                      <a:rPr lang="en-US" altLang="zh-CN" b="0" i="1" smtClean="0">
                        <a:latin typeface="Cambria Math" panose="02040503050406030204" pitchFamily="18" charset="0"/>
                      </a:rPr>
                      <m:t>𝑑𝑖𝑚𝑉</m:t>
                    </m:r>
                    <m:r>
                      <a:rPr lang="en-US" altLang="zh-CN" b="0" i="1" smtClean="0">
                        <a:latin typeface="Cambria Math" panose="02040503050406030204" pitchFamily="18" charset="0"/>
                      </a:rPr>
                      <m:t>=</m:t>
                    </m:r>
                    <m:r>
                      <a:rPr lang="en-US" altLang="zh-CN" b="0" i="1" smtClean="0">
                        <a:latin typeface="Cambria Math" panose="02040503050406030204" pitchFamily="18" charset="0"/>
                      </a:rPr>
                      <m:t>𝑑𝑖𝑚𝑊</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zh-CN" altLang="en-US" i="1">
                        <a:latin typeface="Cambria Math" panose="02040503050406030204" pitchFamily="18" charset="0"/>
                      </a:rPr>
                      <m:t>，</m:t>
                    </m:r>
                  </m:oMath>
                </a14:m>
                <a:r>
                  <a:rPr lang="zh-CN" altLang="en-US" dirty="0"/>
                  <a:t>则有天然的同构：</a:t>
                </a:r>
                <a:endParaRPr lang="en-US" altLang="zh-CN" dirty="0"/>
              </a:p>
              <a:p>
                <a14:m>
                  <m:oMath xmlns:m="http://schemas.openxmlformats.org/officeDocument/2006/math">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𝑛</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𝑛</m:t>
                        </m:r>
                      </m:sub>
                    </m:sSub>
                    <m:r>
                      <a:rPr lang="en-US" altLang="zh-CN" i="1">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1</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𝑛</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𝑛</m:t>
                        </m:r>
                      </m:sub>
                    </m:sSub>
                  </m:oMath>
                </a14:m>
                <a:r>
                  <a:rPr lang="en-US" altLang="zh-CN" dirty="0"/>
                  <a:t>,</a:t>
                </a:r>
                <a:r>
                  <a:rPr lang="zh-CN" altLang="en-US" dirty="0"/>
                  <a:t>这里</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𝑛</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𝑛</m:t>
                        </m:r>
                      </m:sub>
                    </m:sSub>
                  </m:oMath>
                </a14:m>
                <a:r>
                  <a:rPr lang="zh-CN" altLang="en-US" dirty="0"/>
                  <a:t>是</a:t>
                </a:r>
                <a14:m>
                  <m:oMath xmlns:m="http://schemas.openxmlformats.org/officeDocument/2006/math">
                    <m:r>
                      <a:rPr lang="en-US" altLang="zh-CN" b="0" i="1" dirty="0" smtClean="0">
                        <a:latin typeface="Cambria Math" panose="02040503050406030204" pitchFamily="18" charset="0"/>
                      </a:rPr>
                      <m:t>𝑉</m:t>
                    </m:r>
                  </m:oMath>
                </a14:m>
                <a:r>
                  <a:rPr lang="zh-CN" altLang="en-US" dirty="0"/>
                  <a:t>和</a:t>
                </a:r>
                <a14:m>
                  <m:oMath xmlns:m="http://schemas.openxmlformats.org/officeDocument/2006/math">
                    <m:r>
                      <a:rPr lang="en-US" altLang="zh-CN" b="0" i="1" dirty="0" smtClean="0">
                        <a:latin typeface="Cambria Math" panose="02040503050406030204" pitchFamily="18" charset="0"/>
                      </a:rPr>
                      <m:t>𝑊</m:t>
                    </m:r>
                  </m:oMath>
                </a14:m>
                <a:r>
                  <a:rPr lang="zh-CN" altLang="en-US" dirty="0"/>
                  <a:t>的任意一组基。每个</a:t>
                </a:r>
                <a14:m>
                  <m:oMath xmlns:m="http://schemas.openxmlformats.org/officeDocument/2006/math">
                    <m:r>
                      <a:rPr lang="en-US" altLang="zh-CN" b="0" i="1" smtClean="0">
                        <a:latin typeface="Cambria Math" panose="02040503050406030204" pitchFamily="18" charset="0"/>
                      </a:rPr>
                      <m:t>𝑛</m:t>
                    </m:r>
                  </m:oMath>
                </a14:m>
                <a:r>
                  <a:rPr lang="zh-CN" altLang="en-US" dirty="0"/>
                  <a:t>维的向量空间都同构于</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oMath>
                </a14:m>
                <a:r>
                  <a:rPr lang="zh-CN" altLang="en-US" dirty="0"/>
                  <a:t>。</a:t>
                </a:r>
              </a:p>
            </p:txBody>
          </p:sp>
        </mc:Choice>
        <mc:Fallback xmlns="">
          <p:sp>
            <p:nvSpPr>
              <p:cNvPr id="3" name="内容占位符 2">
                <a:extLst>
                  <a:ext uri="{FF2B5EF4-FFF2-40B4-BE49-F238E27FC236}">
                    <a16:creationId xmlns:a16="http://schemas.microsoft.com/office/drawing/2014/main" id="{724C282E-DE42-4E71-AC32-6F6DA58B8F36}"/>
                  </a:ext>
                </a:extLst>
              </p:cNvPr>
              <p:cNvSpPr>
                <a:spLocks noGrp="1" noRot="1" noChangeAspect="1" noMove="1" noResize="1" noEditPoints="1" noAdjustHandles="1" noChangeArrowheads="1" noChangeShapeType="1" noTextEdit="1"/>
              </p:cNvSpPr>
              <p:nvPr>
                <p:ph idx="1"/>
              </p:nvPr>
            </p:nvSpPr>
            <p:spPr>
              <a:blipFill>
                <a:blip r:embed="rId2"/>
                <a:stretch>
                  <a:fillRect l="-812" t="-2521" r="-6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889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B3E11-1B9A-4CBC-B1BA-58C2D28541F5}"/>
              </a:ext>
            </a:extLst>
          </p:cNvPr>
          <p:cNvSpPr>
            <a:spLocks noGrp="1"/>
          </p:cNvSpPr>
          <p:nvPr>
            <p:ph type="title"/>
          </p:nvPr>
        </p:nvSpPr>
        <p:spPr/>
        <p:txBody>
          <a:bodyPr/>
          <a:lstStyle/>
          <a:p>
            <a:r>
              <a:rPr lang="zh-CN" altLang="en-US" dirty="0"/>
              <a:t>矩阵的列空间和零空间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1B9274-CC6F-4327-B869-7262A731378C}"/>
                  </a:ext>
                </a:extLst>
              </p:cNvPr>
              <p:cNvSpPr>
                <a:spLocks noGrp="1"/>
              </p:cNvSpPr>
              <p:nvPr>
                <p:ph idx="1"/>
              </p:nvPr>
            </p:nvSpPr>
            <p:spPr/>
            <p:txBody>
              <a:bodyPr>
                <a:normAutofit fontScale="92500" lnSpcReduction="10000"/>
              </a:bodyPr>
              <a:lstStyle/>
              <a:p>
                <a:pPr>
                  <a:lnSpc>
                    <a:spcPct val="120000"/>
                  </a:lnSpc>
                </a:pPr>
                <a:r>
                  <a:rPr lang="zh-CN" altLang="en-US" dirty="0"/>
                  <a:t>定义线性映射</a:t>
                </a:r>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1" smtClean="0">
                        <a:latin typeface="Cambria Math" panose="02040503050406030204" pitchFamily="18" charset="0"/>
                      </a:rPr>
                      <m:t>,</m:t>
                    </m:r>
                  </m:oMath>
                </a14:m>
                <a:r>
                  <a:rPr lang="zh-CN" altLang="en-US" dirty="0"/>
                  <a:t>则映射</a:t>
                </a:r>
                <a14:m>
                  <m:oMath xmlns:m="http://schemas.openxmlformats.org/officeDocument/2006/math">
                    <m:r>
                      <a:rPr lang="en-US" altLang="zh-CN" b="0" i="1" smtClean="0">
                        <a:latin typeface="Cambria Math" panose="02040503050406030204" pitchFamily="18" charset="0"/>
                      </a:rPr>
                      <m:t>𝑇</m:t>
                    </m:r>
                  </m:oMath>
                </a14:m>
                <a:r>
                  <a:rPr lang="zh-CN" altLang="en-US" dirty="0"/>
                  <a:t>的零空间（</a:t>
                </a:r>
                <a:r>
                  <a:rPr lang="en-US" altLang="zh-CN" dirty="0" err="1"/>
                  <a:t>Nullspace</a:t>
                </a:r>
                <a:r>
                  <a:rPr lang="zh-CN" altLang="en-US" dirty="0"/>
                  <a:t>）</a:t>
                </a:r>
                <a:endParaRPr lang="en-US" altLang="zh-CN" dirty="0"/>
              </a:p>
              <a:p>
                <a:pPr lvl="1">
                  <a:lnSpc>
                    <a:spcPct val="120000"/>
                  </a:lnSpc>
                </a:pPr>
                <a14:m>
                  <m:oMath xmlns:m="http://schemas.openxmlformats.org/officeDocument/2006/math">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𝑇𝑣</m:t>
                        </m:r>
                        <m:r>
                          <a:rPr lang="en-US" altLang="zh-CN" b="0" i="1" smtClean="0">
                            <a:latin typeface="Cambria Math" panose="02040503050406030204" pitchFamily="18" charset="0"/>
                          </a:rPr>
                          <m:t>=0</m:t>
                        </m:r>
                      </m:e>
                    </m:d>
                  </m:oMath>
                </a14:m>
                <a:endParaRPr lang="en-US" altLang="zh-CN" b="0" dirty="0"/>
              </a:p>
              <a:p>
                <a:pPr>
                  <a:lnSpc>
                    <a:spcPct val="120000"/>
                  </a:lnSpc>
                </a:pPr>
                <a:r>
                  <a:rPr lang="zh-CN" altLang="en-US" dirty="0"/>
                  <a:t>定义其值域空间</a:t>
                </a:r>
                <a:r>
                  <a:rPr lang="en-US" altLang="zh-CN" dirty="0"/>
                  <a:t>(Range Space</a:t>
                </a:r>
                <a:r>
                  <a:rPr lang="zh-CN" altLang="en-US" dirty="0"/>
                  <a:t>，</a:t>
                </a:r>
                <a:r>
                  <a:rPr lang="en-US" altLang="zh-CN" dirty="0" err="1"/>
                  <a:t>Columnspace</a:t>
                </a:r>
                <a:r>
                  <a:rPr lang="en-US" altLang="zh-CN" dirty="0"/>
                  <a:t>)</a:t>
                </a:r>
                <a:r>
                  <a:rPr lang="zh-CN" altLang="en-US" dirty="0"/>
                  <a:t>表示为</a:t>
                </a:r>
                <a:endParaRPr lang="en-US" altLang="zh-CN" dirty="0"/>
              </a:p>
              <a:p>
                <a:pPr lvl="1">
                  <a:lnSpc>
                    <a:spcPct val="120000"/>
                  </a:lnSpc>
                </a:pPr>
                <a14:m>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𝑇𝑣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e>
                    </m:d>
                  </m:oMath>
                </a14:m>
                <a:endParaRPr lang="en-US" altLang="zh-CN" dirty="0"/>
              </a:p>
              <a:p>
                <a:pPr>
                  <a:lnSpc>
                    <a:spcPct val="120000"/>
                  </a:lnSpc>
                </a:pPr>
                <a:r>
                  <a:rPr lang="zh-CN" altLang="en-US" dirty="0"/>
                  <a:t>如果映射是矩阵</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𝑚</m:t>
                        </m:r>
                      </m:sup>
                    </m:sSup>
                  </m:oMath>
                </a14:m>
                <a:r>
                  <a:rPr lang="zh-CN" altLang="en-US" b="0" dirty="0"/>
                  <a:t>，则列空间表示列张成的空间</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𝑚</m:t>
                        </m:r>
                      </m:sup>
                    </m:sSup>
                  </m:oMath>
                </a14:m>
                <a:r>
                  <a:rPr lang="zh-CN" altLang="en-US" b="0" dirty="0"/>
                  <a:t>，行空间表示行张成的空间</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oMath>
                </a14:m>
                <a:r>
                  <a:rPr lang="zh-CN" altLang="en-US" b="0" dirty="0"/>
                  <a:t>，并且这里列空间和值域空间一样</a:t>
                </a:r>
                <a:r>
                  <a:rPr lang="en-US" altLang="zh-CN" b="0" dirty="0"/>
                  <a:t>.</a:t>
                </a:r>
              </a:p>
              <a:p>
                <a:pPr lvl="1">
                  <a:lnSpc>
                    <a:spcPct val="120000"/>
                  </a:lnSpc>
                </a:pPr>
                <a:r>
                  <a:rPr lang="zh-CN" altLang="en-US" b="0" dirty="0"/>
                  <a:t>秩</a:t>
                </a:r>
                <a:r>
                  <a:rPr lang="en-US" altLang="zh-CN" b="0" dirty="0"/>
                  <a:t>(Rank)</a:t>
                </a:r>
                <a:r>
                  <a:rPr lang="zh-CN" altLang="en-US" b="0" dirty="0"/>
                  <a:t>表示线性无关向量的最大数目，行秩</a:t>
                </a:r>
                <a:r>
                  <a:rPr lang="en-US" altLang="zh-CN" b="0" dirty="0"/>
                  <a:t>(Row rank),</a:t>
                </a:r>
                <a:r>
                  <a:rPr lang="zh-CN" altLang="en-US" b="0" dirty="0"/>
                  <a:t>列秩（</a:t>
                </a:r>
                <a:r>
                  <a:rPr lang="en-US" altLang="zh-CN" b="0" dirty="0"/>
                  <a:t>column rank</a:t>
                </a:r>
                <a:r>
                  <a:rPr lang="zh-CN" altLang="en-US" b="0" dirty="0"/>
                  <a:t>）</a:t>
                </a:r>
                <a:endParaRPr lang="en-US" altLang="zh-CN" b="0" dirty="0"/>
              </a:p>
              <a:p>
                <a:pPr lvl="1">
                  <a:lnSpc>
                    <a:spcPct val="120000"/>
                  </a:lnSpc>
                </a:pPr>
                <a:r>
                  <a:rPr lang="zh-CN" altLang="en-US" b="0" dirty="0"/>
                  <a:t>矩阵</a:t>
                </a:r>
                <a14:m>
                  <m:oMath xmlns:m="http://schemas.openxmlformats.org/officeDocument/2006/math">
                    <m:r>
                      <a:rPr lang="en-US" altLang="zh-CN" b="0" i="1" smtClean="0">
                        <a:latin typeface="Cambria Math" panose="02040503050406030204" pitchFamily="18" charset="0"/>
                      </a:rPr>
                      <m:t>𝐴</m:t>
                    </m:r>
                  </m:oMath>
                </a14:m>
                <a:r>
                  <a:rPr lang="zh-CN" altLang="en-US" b="0" dirty="0"/>
                  <a:t>的秩表示为</a:t>
                </a:r>
                <a14:m>
                  <m:oMath xmlns:m="http://schemas.openxmlformats.org/officeDocument/2006/math">
                    <m:r>
                      <a:rPr lang="en-US" altLang="zh-CN" b="0" i="1" smtClean="0">
                        <a:latin typeface="Cambria Math" panose="02040503050406030204" pitchFamily="18" charset="0"/>
                      </a:rPr>
                      <m:t>𝑅𝑎𝑛𝑘</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dim</m:t>
                        </m:r>
                      </m:fName>
                      <m:e>
                        <m:r>
                          <a:rPr lang="en-US" altLang="zh-CN" b="0" i="1" smtClean="0">
                            <a:latin typeface="Cambria Math" panose="02040503050406030204" pitchFamily="18" charset="0"/>
                          </a:rPr>
                          <m:t>𝑟𝑎𝑛𝑔𝑒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dim</m:t>
                            </m:r>
                          </m:fName>
                          <m:e>
                            <m:r>
                              <a:rPr lang="en-US" altLang="zh-CN" b="0" i="1" smtClean="0">
                                <a:latin typeface="Cambria Math" panose="02040503050406030204" pitchFamily="18" charset="0"/>
                              </a:rPr>
                              <m:t>𝑟𝑎𝑛𝑔𝑒</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e>
                        </m:func>
                      </m:e>
                    </m:func>
                  </m:oMath>
                </a14:m>
                <a:endParaRPr lang="en-US" altLang="zh-CN" b="0" dirty="0"/>
              </a:p>
              <a:p>
                <a:pPr marL="0" indent="0">
                  <a:lnSpc>
                    <a:spcPct val="120000"/>
                  </a:lnSpc>
                  <a:buNone/>
                </a:pPr>
                <a:endParaRPr lang="en-US" altLang="zh-CN" b="0" dirty="0"/>
              </a:p>
            </p:txBody>
          </p:sp>
        </mc:Choice>
        <mc:Fallback xmlns="">
          <p:sp>
            <p:nvSpPr>
              <p:cNvPr id="3" name="内容占位符 2">
                <a:extLst>
                  <a:ext uri="{FF2B5EF4-FFF2-40B4-BE49-F238E27FC236}">
                    <a16:creationId xmlns:a16="http://schemas.microsoft.com/office/drawing/2014/main" id="{B51B9274-CC6F-4327-B869-7262A731378C}"/>
                  </a:ext>
                </a:extLst>
              </p:cNvPr>
              <p:cNvSpPr>
                <a:spLocks noGrp="1" noRot="1" noChangeAspect="1" noMove="1" noResize="1" noEditPoints="1" noAdjustHandles="1" noChangeArrowheads="1" noChangeShapeType="1" noTextEdit="1"/>
              </p:cNvSpPr>
              <p:nvPr>
                <p:ph idx="1"/>
              </p:nvPr>
            </p:nvSpPr>
            <p:spPr>
              <a:blipFill>
                <a:blip r:embed="rId2"/>
                <a:stretch>
                  <a:fillRect l="-928" t="-700" b="-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15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B3E11-1B9A-4CBC-B1BA-58C2D28541F5}"/>
              </a:ext>
            </a:extLst>
          </p:cNvPr>
          <p:cNvSpPr>
            <a:spLocks noGrp="1"/>
          </p:cNvSpPr>
          <p:nvPr>
            <p:ph type="title"/>
          </p:nvPr>
        </p:nvSpPr>
        <p:spPr/>
        <p:txBody>
          <a:bodyPr/>
          <a:lstStyle/>
          <a:p>
            <a:r>
              <a:rPr lang="zh-CN" altLang="en-US" dirty="0"/>
              <a:t>矩阵的列空间和零空间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1B9274-CC6F-4327-B869-7262A731378C}"/>
                  </a:ext>
                </a:extLst>
              </p:cNvPr>
              <p:cNvSpPr>
                <a:spLocks noGrp="1"/>
              </p:cNvSpPr>
              <p:nvPr>
                <p:ph idx="1"/>
              </p:nvPr>
            </p:nvSpPr>
            <p:spPr/>
            <p:txBody>
              <a:bodyPr>
                <a:normAutofit fontScale="70000" lnSpcReduction="20000"/>
              </a:bodyPr>
              <a:lstStyle/>
              <a:p>
                <a:pPr>
                  <a:lnSpc>
                    <a:spcPct val="120000"/>
                  </a:lnSpc>
                </a:pPr>
                <a:r>
                  <a:rPr lang="zh-CN" altLang="en-US" b="0" dirty="0"/>
                  <a:t>集合</a:t>
                </a:r>
                <a14:m>
                  <m:oMath xmlns:m="http://schemas.openxmlformats.org/officeDocument/2006/math">
                    <m:r>
                      <a:rPr lang="en-US" altLang="zh-CN" b="0" i="1" smtClean="0">
                        <a:latin typeface="Cambria Math" panose="02040503050406030204" pitchFamily="18" charset="0"/>
                      </a:rPr>
                      <m:t>𝑆</m:t>
                    </m:r>
                  </m:oMath>
                </a14:m>
                <a:r>
                  <a:rPr lang="zh-CN" altLang="en-US" b="0" dirty="0"/>
                  <a:t>上的度量是一个函数</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en-US" altLang="zh-CN" b="0" dirty="0"/>
                  <a:t>,</a:t>
                </a:r>
                <a:r>
                  <a:rPr lang="zh-CN" altLang="en-US" b="0" dirty="0"/>
                  <a:t>满足：</a:t>
                </a:r>
                <a:endParaRPr lang="en-US" altLang="zh-CN" b="0" dirty="0"/>
              </a:p>
              <a:p>
                <a:pPr lvl="1">
                  <a:lnSpc>
                    <a:spcPct val="120000"/>
                  </a:lnSpc>
                </a:pPr>
                <a:r>
                  <a:rPr lang="zh-CN" altLang="en-US" dirty="0"/>
                  <a:t>（</a:t>
                </a:r>
                <a:r>
                  <a:rPr lang="en-US" altLang="zh-CN" dirty="0"/>
                  <a:t>1</a:t>
                </a:r>
                <a:r>
                  <a:rPr lang="zh-CN" altLang="en-US" dirty="0"/>
                  <a:t>）非负性，</a:t>
                </a:r>
                <a14:m>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zh-CN" altLang="en-US" b="0" dirty="0"/>
                  <a:t>等号当且仅当</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b="0" dirty="0"/>
                  <a:t>时成立</a:t>
                </a:r>
                <a:endParaRPr lang="en-US" altLang="zh-CN" b="0" dirty="0"/>
              </a:p>
              <a:p>
                <a:pPr lvl="1">
                  <a:lnSpc>
                    <a:spcPct val="120000"/>
                  </a:lnSpc>
                </a:pPr>
                <a:r>
                  <a:rPr lang="zh-CN" altLang="en-US" dirty="0"/>
                  <a:t>（</a:t>
                </a:r>
                <a:r>
                  <a:rPr lang="en-US" altLang="zh-CN" dirty="0"/>
                  <a:t>2</a:t>
                </a:r>
                <a:r>
                  <a:rPr lang="zh-CN" altLang="en-US" dirty="0"/>
                  <a:t>）对称性，</a:t>
                </a:r>
                <a14:m>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oMath>
                </a14:m>
                <a:endParaRPr lang="en-US" altLang="zh-CN" b="0" dirty="0"/>
              </a:p>
              <a:p>
                <a:pPr lvl="1">
                  <a:lnSpc>
                    <a:spcPct val="120000"/>
                  </a:lnSpc>
                </a:pPr>
                <a:r>
                  <a:rPr lang="zh-CN" altLang="en-US" dirty="0"/>
                  <a:t>（</a:t>
                </a:r>
                <a:r>
                  <a:rPr lang="en-US" altLang="zh-CN" dirty="0"/>
                  <a:t>3</a:t>
                </a:r>
                <a:r>
                  <a:rPr lang="zh-CN" altLang="en-US" dirty="0"/>
                  <a:t>）三角不等式：</a:t>
                </a:r>
                <a14:m>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endParaRPr lang="en-US" altLang="zh-CN" b="0" dirty="0"/>
              </a:p>
              <a:p>
                <a:pPr>
                  <a:lnSpc>
                    <a:spcPct val="120000"/>
                  </a:lnSpc>
                </a:pPr>
                <a:r>
                  <a:rPr lang="zh-CN" altLang="en-US" b="0" dirty="0"/>
                  <a:t>具有度量的空间就是度量空间。</a:t>
                </a:r>
                <a:r>
                  <a:rPr lang="zh-CN" altLang="en-US" dirty="0"/>
                  <a:t>一个度量空间中的所有</a:t>
                </a:r>
                <a:r>
                  <a:rPr lang="zh-CN" altLang="en-US" dirty="0">
                    <a:solidFill>
                      <a:srgbClr val="FF0000"/>
                    </a:solidFill>
                  </a:rPr>
                  <a:t>柯西序列</a:t>
                </a:r>
                <a:r>
                  <a:rPr lang="zh-CN" altLang="en-US" dirty="0"/>
                  <a:t>都收敛在该空间中的一点，则称该空间为完备空间。</a:t>
                </a:r>
                <a:endParaRPr lang="en-US" altLang="zh-CN" b="0" dirty="0"/>
              </a:p>
              <a:p>
                <a:pPr>
                  <a:lnSpc>
                    <a:spcPct val="120000"/>
                  </a:lnSpc>
                </a:pPr>
                <a:r>
                  <a:rPr lang="zh-CN" altLang="en-US" b="0" dirty="0"/>
                  <a:t>范数满足：非负，齐次，和三角不等式，向量空间赋予范数称为赋范空间，完备的赋范空间称为巴拿赫空间</a:t>
                </a:r>
                <a:endParaRPr lang="en-US" altLang="zh-CN" b="0" dirty="0"/>
              </a:p>
              <a:p>
                <a:pPr>
                  <a:lnSpc>
                    <a:spcPct val="120000"/>
                  </a:lnSpc>
                </a:pPr>
                <a:r>
                  <a:rPr lang="zh-CN" altLang="en-US" b="0" dirty="0"/>
                  <a:t>内积</a:t>
                </a:r>
                <a14:m>
                  <m:oMath xmlns:m="http://schemas.openxmlformats.org/officeDocument/2006/math">
                    <m:r>
                      <a:rPr lang="en-US" altLang="zh-CN" b="0" i="1" smtClean="0">
                        <a:latin typeface="Cambria Math" panose="02040503050406030204" pitchFamily="18" charset="0"/>
                      </a:rPr>
                      <m:t>&lt;⋅,⋅&gt;: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zh-CN" altLang="en-US" b="0" dirty="0"/>
                  <a:t>满足</a:t>
                </a:r>
                <a:endParaRPr lang="en-US" altLang="zh-CN" b="0" dirty="0"/>
              </a:p>
              <a:p>
                <a:pPr lvl="1">
                  <a:lnSpc>
                    <a:spcPct val="120000"/>
                  </a:lnSpc>
                </a:pPr>
                <a:r>
                  <a:rPr lang="zh-CN" altLang="en-US" b="0" dirty="0"/>
                  <a:t>非负性：</a:t>
                </a:r>
                <a14:m>
                  <m:oMath xmlns:m="http://schemas.openxmlformats.org/officeDocument/2006/math">
                    <m:r>
                      <a:rPr lang="en-US" altLang="zh-CN" b="0" i="1" smtClean="0">
                        <a:latin typeface="Cambria Math" panose="02040503050406030204" pitchFamily="18" charset="0"/>
                      </a:rPr>
                      <m:t>&lt;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&gt; ≥0,</m:t>
                    </m:r>
                  </m:oMath>
                </a14:m>
                <a:r>
                  <a:rPr lang="zh-CN" altLang="en-US" b="0" dirty="0"/>
                  <a:t>等号当且仅当</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=0</m:t>
                    </m:r>
                  </m:oMath>
                </a14:m>
                <a:r>
                  <a:rPr lang="zh-CN" altLang="en-US" b="0" dirty="0"/>
                  <a:t>时成立</a:t>
                </a:r>
                <a:endParaRPr lang="en-US" altLang="zh-CN" b="0" dirty="0"/>
              </a:p>
              <a:p>
                <a:pPr lvl="1">
                  <a:lnSpc>
                    <a:spcPct val="120000"/>
                  </a:lnSpc>
                </a:pPr>
                <a:r>
                  <a:rPr lang="zh-CN" altLang="en-US" b="0" dirty="0"/>
                  <a:t>线性性：</a:t>
                </a:r>
                <a14:m>
                  <m:oMath xmlns:m="http://schemas.openxmlformats.org/officeDocument/2006/math">
                    <m:r>
                      <a:rPr lang="en-US" altLang="zh-CN" b="0" i="1" smtClean="0">
                        <a:latin typeface="Cambria Math" panose="02040503050406030204" pitchFamily="18" charset="0"/>
                      </a:rPr>
                      <m:t>&lt;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&gt; =&lt;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&gt;+&lt;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&gt;,&lt;</m:t>
                    </m:r>
                    <m:r>
                      <a:rPr lang="en-US" altLang="zh-CN" b="0" i="1" smtClean="0">
                        <a:latin typeface="Cambria Math" panose="02040503050406030204" pitchFamily="18" charset="0"/>
                      </a:rPr>
                      <m:t>𝛼</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&gt;</m:t>
                    </m:r>
                    <m:r>
                      <a:rPr lang="en-US" altLang="zh-CN" b="0" i="1" smtClean="0">
                        <a:latin typeface="Cambria Math" panose="02040503050406030204" pitchFamily="18" charset="0"/>
                      </a:rPr>
                      <m:t>𝛼</m:t>
                    </m:r>
                    <m:r>
                      <a:rPr lang="en-US" altLang="zh-CN" b="0" i="1" smtClean="0">
                        <a:latin typeface="Cambria Math" panose="02040503050406030204" pitchFamily="18" charset="0"/>
                      </a:rPr>
                      <m:t>&lt;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&gt;</m:t>
                    </m:r>
                  </m:oMath>
                </a14:m>
                <a:endParaRPr lang="en-US" altLang="zh-CN" b="0" dirty="0"/>
              </a:p>
              <a:p>
                <a:pPr lvl="1">
                  <a:lnSpc>
                    <a:spcPct val="120000"/>
                  </a:lnSpc>
                </a:pPr>
                <a:r>
                  <a:rPr lang="zh-CN" altLang="en-US" b="0" dirty="0"/>
                  <a:t>自反性：</a:t>
                </a:r>
                <a14:m>
                  <m:oMath xmlns:m="http://schemas.openxmlformats.org/officeDocument/2006/math">
                    <m:r>
                      <a:rPr lang="en-US" altLang="zh-CN" b="0" i="1" smtClean="0">
                        <a:latin typeface="Cambria Math" panose="02040503050406030204" pitchFamily="18" charset="0"/>
                      </a:rPr>
                      <m:t>&lt;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&gt; =&lt;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&gt;</m:t>
                    </m:r>
                  </m:oMath>
                </a14:m>
                <a:endParaRPr lang="en-US" altLang="zh-CN" b="0" dirty="0"/>
              </a:p>
              <a:p>
                <a:pPr marL="0" indent="0">
                  <a:lnSpc>
                    <a:spcPct val="120000"/>
                  </a:lnSpc>
                  <a:buNone/>
                </a:pPr>
                <a:endParaRPr lang="en-US" altLang="zh-CN" b="0" dirty="0"/>
              </a:p>
            </p:txBody>
          </p:sp>
        </mc:Choice>
        <mc:Fallback xmlns="">
          <p:sp>
            <p:nvSpPr>
              <p:cNvPr id="3" name="内容占位符 2">
                <a:extLst>
                  <a:ext uri="{FF2B5EF4-FFF2-40B4-BE49-F238E27FC236}">
                    <a16:creationId xmlns:a16="http://schemas.microsoft.com/office/drawing/2014/main" id="{B51B9274-CC6F-4327-B869-7262A731378C}"/>
                  </a:ext>
                </a:extLst>
              </p:cNvPr>
              <p:cNvSpPr>
                <a:spLocks noGrp="1" noRot="1" noChangeAspect="1" noMove="1" noResize="1" noEditPoints="1" noAdjustHandles="1" noChangeArrowheads="1" noChangeShapeType="1" noTextEdit="1"/>
              </p:cNvSpPr>
              <p:nvPr>
                <p:ph idx="1"/>
              </p:nvPr>
            </p:nvSpPr>
            <p:spPr>
              <a:blipFill>
                <a:blip r:embed="rId2"/>
                <a:stretch>
                  <a:fillRect l="-522" t="-700" r="-11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647D62-2FDD-4F4B-B685-CE682E2386BD}"/>
                  </a:ext>
                </a:extLst>
              </p:cNvPr>
              <p:cNvSpPr/>
              <p:nvPr/>
            </p:nvSpPr>
            <p:spPr>
              <a:xfrm>
                <a:off x="6679095" y="243440"/>
                <a:ext cx="5512905" cy="2031325"/>
              </a:xfrm>
              <a:prstGeom prst="rect">
                <a:avLst/>
              </a:prstGeom>
            </p:spPr>
            <p:txBody>
              <a:bodyPr wrap="square">
                <a:spAutoFit/>
              </a:bodyPr>
              <a:lstStyle/>
              <a:p>
                <a:r>
                  <a:rPr lang="zh-CN" altLang="en-US" dirty="0">
                    <a:solidFill>
                      <a:srgbClr val="333333"/>
                    </a:solidFill>
                    <a:latin typeface="-apple-system"/>
                  </a:rPr>
                  <a:t>在数学中，柯西序列、柯西列、柯西数列或基本列是指这样一个数列，它的元素随着序数的增加而愈发靠近。任何收敛数列必然是柯西列，任何柯西列必然是有界序列。</a:t>
                </a:r>
                <a:endParaRPr lang="en-US" altLang="zh-CN" dirty="0">
                  <a:solidFill>
                    <a:srgbClr val="333333"/>
                  </a:solidFill>
                  <a:latin typeface="-apple-system"/>
                </a:endParaRPr>
              </a:p>
              <a:p>
                <a:r>
                  <a:rPr lang="zh-CN" altLang="en-US" dirty="0"/>
                  <a:t>度量空间中的元素序列</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t>，使得对于任意</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&gt;0</m:t>
                    </m:r>
                  </m:oMath>
                </a14:m>
                <a:r>
                  <a:rPr lang="zh-CN" altLang="en-US" dirty="0"/>
                  <a:t>，序列中存在自然数</a:t>
                </a:r>
                <a14:m>
                  <m:oMath xmlns:m="http://schemas.openxmlformats.org/officeDocument/2006/math">
                    <m:r>
                      <a:rPr lang="en-US" altLang="zh-CN" b="0" i="1" smtClean="0">
                        <a:latin typeface="Cambria Math" panose="02040503050406030204" pitchFamily="18" charset="0"/>
                      </a:rPr>
                      <m:t>𝑁</m:t>
                    </m:r>
                  </m:oMath>
                </a14:m>
                <a:r>
                  <a:rPr lang="zh-CN" altLang="en-US" dirty="0"/>
                  <a:t>，使得对任意</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&gt;</m:t>
                    </m:r>
                    <m:r>
                      <a:rPr lang="en-US" altLang="zh-CN" b="0" i="1" smtClean="0">
                        <a:latin typeface="Cambria Math" panose="02040503050406030204" pitchFamily="18" charset="0"/>
                      </a:rPr>
                      <m:t>𝑁</m:t>
                    </m:r>
                  </m:oMath>
                </a14:m>
                <a:r>
                  <a:rPr lang="zh-CN" altLang="en-US" dirty="0"/>
                  <a:t>，</a:t>
                </a:r>
                <a14:m>
                  <m:oMath xmlns:m="http://schemas.openxmlformats.org/officeDocument/2006/math">
                    <m:r>
                      <a:rPr lang="zh-CN" altLang="en-US" b="0" i="1" dirty="0">
                        <a:latin typeface="Cambria Math" panose="02040503050406030204" pitchFamily="18" charset="0"/>
                      </a:rPr>
                      <m:t>都有</m:t>
                    </m:r>
                    <m:r>
                      <m:rPr>
                        <m:lit/>
                      </m:rP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𝑚</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𝜖</m:t>
                    </m:r>
                  </m:oMath>
                </a14:m>
                <a:endParaRPr lang="zh-CN" altLang="en-US" dirty="0"/>
              </a:p>
            </p:txBody>
          </p:sp>
        </mc:Choice>
        <mc:Fallback xmlns="">
          <p:sp>
            <p:nvSpPr>
              <p:cNvPr id="4" name="矩形 3">
                <a:extLst>
                  <a:ext uri="{FF2B5EF4-FFF2-40B4-BE49-F238E27FC236}">
                    <a16:creationId xmlns:a16="http://schemas.microsoft.com/office/drawing/2014/main" id="{C0647D62-2FDD-4F4B-B685-CE682E2386BD}"/>
                  </a:ext>
                </a:extLst>
              </p:cNvPr>
              <p:cNvSpPr>
                <a:spLocks noRot="1" noChangeAspect="1" noMove="1" noResize="1" noEditPoints="1" noAdjustHandles="1" noChangeArrowheads="1" noChangeShapeType="1" noTextEdit="1"/>
              </p:cNvSpPr>
              <p:nvPr/>
            </p:nvSpPr>
            <p:spPr>
              <a:xfrm>
                <a:off x="6679095" y="243440"/>
                <a:ext cx="5512905" cy="2031325"/>
              </a:xfrm>
              <a:prstGeom prst="rect">
                <a:avLst/>
              </a:prstGeom>
              <a:blipFill>
                <a:blip r:embed="rId3"/>
                <a:stretch>
                  <a:fillRect l="-996" t="-1802" r="-664" b="-15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828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Vector Norms and Matrix Norms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sz="2280" dirty="0"/>
                  <a:t>由欧几里德范数诱导的矩阵范数即为</a:t>
                </a:r>
                <a:r>
                  <a:rPr lang="en-US" altLang="zh-CN" sz="2280" dirty="0"/>
                  <a:t>2</a:t>
                </a:r>
                <a:r>
                  <a:rPr lang="zh-CN" altLang="en-US" sz="2280" dirty="0"/>
                  <a:t>范数</a:t>
                </a:r>
                <a:endParaRPr lang="en-US" altLang="zh-CN" sz="2280" dirty="0"/>
              </a:p>
              <a:p>
                <a14:m>
                  <m:oMath xmlns:m="http://schemas.openxmlformats.org/officeDocument/2006/math">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𝑨</m:t>
                            </m:r>
                          </m:e>
                        </m:d>
                      </m:e>
                      <m:sub>
                        <m:r>
                          <a:rPr lang="en-US" altLang="zh-CN" sz="2280" i="1">
                            <a:latin typeface="Cambria Math"/>
                          </a:rPr>
                          <m:t>𝟐</m:t>
                        </m:r>
                      </m:sub>
                    </m:sSub>
                    <m:r>
                      <a:rPr lang="en-US" altLang="zh-CN" sz="2280" i="1">
                        <a:latin typeface="Cambria Math"/>
                      </a:rPr>
                      <m:t>=</m:t>
                    </m:r>
                    <m:r>
                      <a:rPr lang="en-US" altLang="zh-CN" sz="2280" i="1">
                        <a:latin typeface="Cambria Math"/>
                      </a:rPr>
                      <m:t>𝒎𝒂</m:t>
                    </m:r>
                    <m:sSub>
                      <m:sSubPr>
                        <m:ctrlPr>
                          <a:rPr lang="en-US" altLang="zh-CN" sz="2280" i="1">
                            <a:latin typeface="Cambria Math" panose="02040503050406030204" pitchFamily="18" charset="0"/>
                          </a:rPr>
                        </m:ctrlPr>
                      </m:sSubPr>
                      <m:e>
                        <m:r>
                          <a:rPr lang="en-US" altLang="zh-CN" sz="2280" i="1">
                            <a:latin typeface="Cambria Math"/>
                          </a:rPr>
                          <m:t>𝒙</m:t>
                        </m:r>
                      </m:e>
                      <m:sub>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𝒙</m:t>
                                </m:r>
                              </m:e>
                            </m:d>
                          </m:e>
                          <m:sub>
                            <m:r>
                              <a:rPr lang="en-US" altLang="zh-CN" sz="2280" i="1">
                                <a:latin typeface="Cambria Math"/>
                              </a:rPr>
                              <m:t>𝟐</m:t>
                            </m:r>
                          </m:sub>
                        </m:sSub>
                        <m:r>
                          <a:rPr lang="en-US" altLang="zh-CN" sz="2280" i="1">
                            <a:latin typeface="Cambria Math"/>
                          </a:rPr>
                          <m:t>=</m:t>
                        </m:r>
                        <m:r>
                          <a:rPr lang="en-US" altLang="zh-CN" sz="2280" i="1">
                            <a:latin typeface="Cambria Math"/>
                          </a:rPr>
                          <m:t>𝟏</m:t>
                        </m:r>
                      </m:sub>
                    </m:sSub>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𝑨𝒙</m:t>
                            </m:r>
                          </m:e>
                        </m:d>
                      </m:e>
                      <m:sub>
                        <m:r>
                          <a:rPr lang="en-US" altLang="zh-CN" sz="2280" i="1">
                            <a:latin typeface="Cambria Math"/>
                          </a:rPr>
                          <m:t>𝟐</m:t>
                        </m:r>
                      </m:sub>
                    </m:sSub>
                    <m:r>
                      <a:rPr lang="en-US" altLang="zh-CN" sz="2280" i="1">
                        <a:latin typeface="Cambria Math"/>
                      </a:rPr>
                      <m:t>=</m:t>
                    </m:r>
                    <m:rad>
                      <m:radPr>
                        <m:degHide m:val="on"/>
                        <m:ctrlPr>
                          <a:rPr lang="en-US" altLang="zh-CN" sz="2280" i="1">
                            <a:latin typeface="Cambria Math" panose="02040503050406030204" pitchFamily="18" charset="0"/>
                          </a:rPr>
                        </m:ctrlPr>
                      </m:radPr>
                      <m:deg/>
                      <m:e>
                        <m:sSub>
                          <m:sSubPr>
                            <m:ctrlPr>
                              <a:rPr lang="en-US" altLang="zh-CN" sz="2280" i="1">
                                <a:latin typeface="Cambria Math" panose="02040503050406030204" pitchFamily="18" charset="0"/>
                              </a:rPr>
                            </m:ctrlPr>
                          </m:sSubPr>
                          <m:e>
                            <m:r>
                              <a:rPr lang="en-US" altLang="zh-CN" sz="2280" i="1">
                                <a:latin typeface="Cambria Math"/>
                              </a:rPr>
                              <m:t>𝝀</m:t>
                            </m:r>
                          </m:e>
                          <m:sub>
                            <m:r>
                              <a:rPr lang="en-US" altLang="zh-CN" sz="2280" i="1">
                                <a:latin typeface="Cambria Math"/>
                              </a:rPr>
                              <m:t>𝒎𝒂𝒙</m:t>
                            </m:r>
                          </m:sub>
                        </m:sSub>
                      </m:e>
                    </m:rad>
                  </m:oMath>
                </a14:m>
                <a:r>
                  <a:rPr lang="zh-CN" altLang="en-US" sz="2280" dirty="0"/>
                  <a:t> </a:t>
                </a:r>
                <a:r>
                  <a:rPr lang="en-US" altLang="zh-CN" sz="2280" dirty="0"/>
                  <a:t>,</a:t>
                </a:r>
                <a:r>
                  <a:rPr lang="zh-CN" altLang="en-US" sz="2280" dirty="0"/>
                  <a:t>这里</a:t>
                </a:r>
                <a14:m>
                  <m:oMath xmlns:m="http://schemas.openxmlformats.org/officeDocument/2006/math">
                    <m:sSub>
                      <m:sSubPr>
                        <m:ctrlPr>
                          <a:rPr lang="en-US" altLang="zh-CN" sz="2280" i="1">
                            <a:latin typeface="Cambria Math" panose="02040503050406030204" pitchFamily="18" charset="0"/>
                          </a:rPr>
                        </m:ctrlPr>
                      </m:sSubPr>
                      <m:e>
                        <m:r>
                          <a:rPr lang="en-US" altLang="zh-CN" sz="2280" i="1">
                            <a:latin typeface="Cambria Math"/>
                          </a:rPr>
                          <m:t>𝝀</m:t>
                        </m:r>
                      </m:e>
                      <m:sub>
                        <m:r>
                          <a:rPr lang="en-US" altLang="zh-CN" sz="2280" i="1">
                            <a:latin typeface="Cambria Math"/>
                          </a:rPr>
                          <m:t>𝒎𝒂𝒙</m:t>
                        </m:r>
                      </m:sub>
                    </m:sSub>
                  </m:oMath>
                </a14:m>
                <a:r>
                  <a:rPr lang="zh-CN" altLang="en-US" sz="2280" dirty="0"/>
                  <a:t>是使得</a:t>
                </a:r>
                <a14:m>
                  <m:oMath xmlns:m="http://schemas.openxmlformats.org/officeDocument/2006/math">
                    <m:sSup>
                      <m:sSupPr>
                        <m:ctrlPr>
                          <a:rPr lang="en-US" altLang="zh-CN" sz="2280" i="1">
                            <a:latin typeface="Cambria Math" panose="02040503050406030204" pitchFamily="18" charset="0"/>
                          </a:rPr>
                        </m:ctrlPr>
                      </m:sSupPr>
                      <m:e>
                        <m:r>
                          <a:rPr lang="en-US" altLang="zh-CN" sz="2280" i="1">
                            <a:latin typeface="Cambria Math"/>
                          </a:rPr>
                          <m:t>𝑨</m:t>
                        </m:r>
                      </m:e>
                      <m:sup>
                        <m:r>
                          <a:rPr lang="en-US" altLang="zh-CN" sz="2280" i="1">
                            <a:latin typeface="Cambria Math"/>
                          </a:rPr>
                          <m:t>∗</m:t>
                        </m:r>
                      </m:sup>
                    </m:sSup>
                    <m:r>
                      <a:rPr lang="en-US" altLang="zh-CN" sz="2280" i="1">
                        <a:latin typeface="Cambria Math"/>
                      </a:rPr>
                      <m:t>𝑨</m:t>
                    </m:r>
                    <m:r>
                      <a:rPr lang="en-US" altLang="zh-CN" sz="2280" i="1">
                        <a:latin typeface="Cambria Math"/>
                      </a:rPr>
                      <m:t>−</m:t>
                    </m:r>
                    <m:r>
                      <a:rPr lang="en-US" altLang="zh-CN" sz="2280" i="1">
                        <a:latin typeface="Cambria Math"/>
                      </a:rPr>
                      <m:t>𝝀</m:t>
                    </m:r>
                    <m:r>
                      <a:rPr lang="en-US" altLang="zh-CN" sz="2280" i="1">
                        <a:latin typeface="Cambria Math"/>
                      </a:rPr>
                      <m:t>𝑰</m:t>
                    </m:r>
                    <m:r>
                      <a:rPr lang="en-US" altLang="zh-CN" sz="2280" i="1">
                        <a:latin typeface="Cambria Math"/>
                      </a:rPr>
                      <m:t> </m:t>
                    </m:r>
                  </m:oMath>
                </a14:m>
                <a:r>
                  <a:rPr lang="zh-CN" altLang="en-US" sz="2280" dirty="0"/>
                  <a:t>奇异的最大数</a:t>
                </a:r>
                <a14:m>
                  <m:oMath xmlns:m="http://schemas.openxmlformats.org/officeDocument/2006/math">
                    <m:r>
                      <a:rPr lang="en-US" altLang="zh-CN" sz="2280" i="1">
                        <a:latin typeface="Cambria Math"/>
                      </a:rPr>
                      <m:t>𝝀</m:t>
                    </m:r>
                  </m:oMath>
                </a14:m>
                <a:endParaRPr lang="en-US" altLang="zh-CN" sz="2280" dirty="0"/>
              </a:p>
              <a:p>
                <a:r>
                  <a:rPr lang="zh-CN" altLang="en-US" sz="2280" dirty="0"/>
                  <a:t>若</a:t>
                </a:r>
                <a14:m>
                  <m:oMath xmlns:m="http://schemas.openxmlformats.org/officeDocument/2006/math">
                    <m:r>
                      <a:rPr lang="en-US" altLang="zh-CN" sz="2280" i="1">
                        <a:latin typeface="Cambria Math"/>
                      </a:rPr>
                      <m:t>𝑨</m:t>
                    </m:r>
                  </m:oMath>
                </a14:m>
                <a:r>
                  <a:rPr lang="zh-CN" altLang="en-US" sz="2280" dirty="0"/>
                  <a:t>非奇异，则</a:t>
                </a:r>
                <a14:m>
                  <m:oMath xmlns:m="http://schemas.openxmlformats.org/officeDocument/2006/math">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sSup>
                              <m:sSupPr>
                                <m:ctrlPr>
                                  <a:rPr lang="en-US" altLang="zh-CN" sz="2280" i="1">
                                    <a:latin typeface="Cambria Math" panose="02040503050406030204" pitchFamily="18" charset="0"/>
                                  </a:rPr>
                                </m:ctrlPr>
                              </m:sSupPr>
                              <m:e>
                                <m:r>
                                  <a:rPr lang="en-US" altLang="zh-CN" sz="2280" i="1">
                                    <a:latin typeface="Cambria Math"/>
                                  </a:rPr>
                                  <m:t>𝑨</m:t>
                                </m:r>
                              </m:e>
                              <m:sup>
                                <m:r>
                                  <a:rPr lang="en-US" altLang="zh-CN" sz="2280" i="1">
                                    <a:latin typeface="Cambria Math"/>
                                  </a:rPr>
                                  <m:t>−</m:t>
                                </m:r>
                                <m:r>
                                  <a:rPr lang="en-US" altLang="zh-CN" sz="2280" i="1">
                                    <a:latin typeface="Cambria Math"/>
                                  </a:rPr>
                                  <m:t>𝟏</m:t>
                                </m:r>
                              </m:sup>
                            </m:sSup>
                          </m:e>
                        </m:d>
                      </m:e>
                      <m:sub>
                        <m:r>
                          <a:rPr lang="en-US" altLang="zh-CN" sz="2280" i="1">
                            <a:latin typeface="Cambria Math"/>
                          </a:rPr>
                          <m:t>𝟐</m:t>
                        </m:r>
                      </m:sub>
                    </m:sSub>
                    <m:r>
                      <a:rPr lang="en-US" altLang="zh-CN" sz="2280" i="1">
                        <a:latin typeface="Cambria Math"/>
                      </a:rPr>
                      <m:t>=</m:t>
                    </m:r>
                    <m:f>
                      <m:fPr>
                        <m:ctrlPr>
                          <a:rPr lang="en-US" altLang="zh-CN" sz="2280" i="1">
                            <a:latin typeface="Cambria Math" panose="02040503050406030204" pitchFamily="18" charset="0"/>
                          </a:rPr>
                        </m:ctrlPr>
                      </m:fPr>
                      <m:num>
                        <m:r>
                          <a:rPr lang="en-US" altLang="zh-CN" sz="2280" i="1">
                            <a:latin typeface="Cambria Math"/>
                          </a:rPr>
                          <m:t>𝟏</m:t>
                        </m:r>
                      </m:num>
                      <m:den>
                        <m:r>
                          <a:rPr lang="en-US" altLang="zh-CN" sz="2280" i="1">
                            <a:latin typeface="Cambria Math"/>
                          </a:rPr>
                          <m:t>𝒎𝒊</m:t>
                        </m:r>
                        <m:sSub>
                          <m:sSubPr>
                            <m:ctrlPr>
                              <a:rPr lang="en-US" altLang="zh-CN" sz="2280" i="1">
                                <a:latin typeface="Cambria Math" panose="02040503050406030204" pitchFamily="18" charset="0"/>
                              </a:rPr>
                            </m:ctrlPr>
                          </m:sSubPr>
                          <m:e>
                            <m:r>
                              <a:rPr lang="en-US" altLang="zh-CN" sz="2280" i="1">
                                <a:latin typeface="Cambria Math"/>
                              </a:rPr>
                              <m:t>𝒏</m:t>
                            </m:r>
                          </m:e>
                          <m:sub>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𝒙</m:t>
                                    </m:r>
                                  </m:e>
                                </m:d>
                              </m:e>
                              <m:sub>
                                <m:r>
                                  <a:rPr lang="en-US" altLang="zh-CN" sz="2280" i="1">
                                    <a:latin typeface="Cambria Math"/>
                                  </a:rPr>
                                  <m:t>𝟐</m:t>
                                </m:r>
                              </m:sub>
                            </m:sSub>
                            <m:r>
                              <a:rPr lang="en-US" altLang="zh-CN" sz="2280" i="1">
                                <a:latin typeface="Cambria Math"/>
                              </a:rPr>
                              <m:t>=</m:t>
                            </m:r>
                            <m:r>
                              <a:rPr lang="en-US" altLang="zh-CN" sz="2280" i="1">
                                <a:latin typeface="Cambria Math"/>
                              </a:rPr>
                              <m:t>𝟏</m:t>
                            </m:r>
                            <m:r>
                              <a:rPr lang="en-US" altLang="zh-CN" sz="2280" i="1">
                                <a:latin typeface="Cambria Math"/>
                              </a:rPr>
                              <m:t> </m:t>
                            </m:r>
                          </m:sub>
                        </m:sSub>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𝑨𝒙</m:t>
                                </m:r>
                              </m:e>
                            </m:d>
                          </m:e>
                          <m:sub>
                            <m:r>
                              <a:rPr lang="en-US" altLang="zh-CN" sz="2280" i="1">
                                <a:latin typeface="Cambria Math"/>
                              </a:rPr>
                              <m:t>𝟐</m:t>
                            </m:r>
                          </m:sub>
                        </m:sSub>
                      </m:den>
                    </m:f>
                    <m:r>
                      <a:rPr lang="en-US" altLang="zh-CN" sz="2280" i="1">
                        <a:latin typeface="Cambria Math"/>
                      </a:rPr>
                      <m:t>=</m:t>
                    </m:r>
                    <m:f>
                      <m:fPr>
                        <m:ctrlPr>
                          <a:rPr lang="en-US" altLang="zh-CN" sz="2280" i="1">
                            <a:latin typeface="Cambria Math" panose="02040503050406030204" pitchFamily="18" charset="0"/>
                          </a:rPr>
                        </m:ctrlPr>
                      </m:fPr>
                      <m:num>
                        <m:r>
                          <a:rPr lang="en-US" altLang="zh-CN" sz="2280" i="1">
                            <a:latin typeface="Cambria Math"/>
                          </a:rPr>
                          <m:t>𝟏</m:t>
                        </m:r>
                      </m:num>
                      <m:den>
                        <m:rad>
                          <m:radPr>
                            <m:degHide m:val="on"/>
                            <m:ctrlPr>
                              <a:rPr lang="en-US" altLang="zh-CN" sz="2280" i="1">
                                <a:latin typeface="Cambria Math" panose="02040503050406030204" pitchFamily="18" charset="0"/>
                              </a:rPr>
                            </m:ctrlPr>
                          </m:radPr>
                          <m:deg/>
                          <m:e>
                            <m:sSub>
                              <m:sSubPr>
                                <m:ctrlPr>
                                  <a:rPr lang="en-US" altLang="zh-CN" sz="2280" i="1">
                                    <a:latin typeface="Cambria Math" panose="02040503050406030204" pitchFamily="18" charset="0"/>
                                  </a:rPr>
                                </m:ctrlPr>
                              </m:sSubPr>
                              <m:e>
                                <m:r>
                                  <a:rPr lang="en-US" altLang="zh-CN" sz="2280" i="1">
                                    <a:latin typeface="Cambria Math"/>
                                  </a:rPr>
                                  <m:t>𝝀</m:t>
                                </m:r>
                              </m:e>
                              <m:sub>
                                <m:r>
                                  <a:rPr lang="en-US" altLang="zh-CN" sz="2280" i="1">
                                    <a:latin typeface="Cambria Math"/>
                                  </a:rPr>
                                  <m:t>𝒎𝒊𝒏</m:t>
                                </m:r>
                              </m:sub>
                            </m:sSub>
                          </m:e>
                        </m:rad>
                      </m:den>
                    </m:f>
                  </m:oMath>
                </a14:m>
                <a:r>
                  <a:rPr lang="zh-CN" altLang="en-US" sz="2280" dirty="0"/>
                  <a:t>  </a:t>
                </a:r>
                <a:r>
                  <a:rPr lang="en-US" altLang="zh-CN" sz="2280" dirty="0"/>
                  <a:t>,</a:t>
                </a:r>
                <a:r>
                  <a:rPr lang="zh-CN" altLang="en-US" sz="2280" dirty="0"/>
                  <a:t>这里</a:t>
                </a:r>
                <a14:m>
                  <m:oMath xmlns:m="http://schemas.openxmlformats.org/officeDocument/2006/math">
                    <m:sSub>
                      <m:sSubPr>
                        <m:ctrlPr>
                          <a:rPr lang="en-US" altLang="zh-CN" sz="2280" i="1">
                            <a:latin typeface="Cambria Math" panose="02040503050406030204" pitchFamily="18" charset="0"/>
                          </a:rPr>
                        </m:ctrlPr>
                      </m:sSubPr>
                      <m:e>
                        <m:r>
                          <a:rPr lang="en-US" altLang="zh-CN" sz="2280" i="1">
                            <a:latin typeface="Cambria Math"/>
                          </a:rPr>
                          <m:t>𝝀</m:t>
                        </m:r>
                      </m:e>
                      <m:sub>
                        <m:r>
                          <a:rPr lang="en-US" altLang="zh-CN" sz="2280" i="1">
                            <a:latin typeface="Cambria Math"/>
                          </a:rPr>
                          <m:t>𝒎𝒊𝒏</m:t>
                        </m:r>
                      </m:sub>
                    </m:sSub>
                  </m:oMath>
                </a14:m>
                <a:r>
                  <a:rPr lang="zh-CN" altLang="en-US" sz="2280" dirty="0"/>
                  <a:t>是使得</a:t>
                </a:r>
                <a14:m>
                  <m:oMath xmlns:m="http://schemas.openxmlformats.org/officeDocument/2006/math">
                    <m:sSup>
                      <m:sSupPr>
                        <m:ctrlPr>
                          <a:rPr lang="en-US" altLang="zh-CN" sz="2280" i="1">
                            <a:latin typeface="Cambria Math" panose="02040503050406030204" pitchFamily="18" charset="0"/>
                          </a:rPr>
                        </m:ctrlPr>
                      </m:sSupPr>
                      <m:e>
                        <m:r>
                          <a:rPr lang="en-US" altLang="zh-CN" sz="2280" i="1">
                            <a:latin typeface="Cambria Math"/>
                          </a:rPr>
                          <m:t>𝑨</m:t>
                        </m:r>
                      </m:e>
                      <m:sup>
                        <m:r>
                          <a:rPr lang="en-US" altLang="zh-CN" sz="2280" i="1">
                            <a:latin typeface="Cambria Math"/>
                          </a:rPr>
                          <m:t>∗</m:t>
                        </m:r>
                      </m:sup>
                    </m:sSup>
                    <m:r>
                      <a:rPr lang="en-US" altLang="zh-CN" sz="2280" i="1">
                        <a:latin typeface="Cambria Math"/>
                      </a:rPr>
                      <m:t>𝑨</m:t>
                    </m:r>
                    <m:r>
                      <a:rPr lang="en-US" altLang="zh-CN" sz="2280" i="1">
                        <a:latin typeface="Cambria Math"/>
                      </a:rPr>
                      <m:t>−</m:t>
                    </m:r>
                    <m:r>
                      <a:rPr lang="en-US" altLang="zh-CN" sz="2280" i="1">
                        <a:latin typeface="Cambria Math"/>
                      </a:rPr>
                      <m:t>𝝀</m:t>
                    </m:r>
                    <m:r>
                      <a:rPr lang="en-US" altLang="zh-CN" sz="2280" i="1">
                        <a:latin typeface="Cambria Math"/>
                      </a:rPr>
                      <m:t>𝑰</m:t>
                    </m:r>
                    <m:r>
                      <a:rPr lang="en-US" altLang="zh-CN" sz="2280" i="1">
                        <a:latin typeface="Cambria Math"/>
                      </a:rPr>
                      <m:t> </m:t>
                    </m:r>
                  </m:oMath>
                </a14:m>
                <a:r>
                  <a:rPr lang="zh-CN" altLang="en-US" sz="2280" dirty="0"/>
                  <a:t>奇异的最小数</a:t>
                </a:r>
                <a14:m>
                  <m:oMath xmlns:m="http://schemas.openxmlformats.org/officeDocument/2006/math">
                    <m:r>
                      <a:rPr lang="en-US" altLang="zh-CN" sz="2280" i="1">
                        <a:latin typeface="Cambria Math"/>
                      </a:rPr>
                      <m:t>𝝀</m:t>
                    </m:r>
                  </m:oMath>
                </a14:m>
                <a:endParaRPr lang="en-US" altLang="zh-CN" sz="2280" dirty="0"/>
              </a:p>
              <a:p>
                <a:r>
                  <a:rPr lang="zh-CN" altLang="en-US" sz="2280" dirty="0"/>
                  <a:t>证明：</a:t>
                </a:r>
                <a14:m>
                  <m:oMath xmlns:m="http://schemas.openxmlformats.org/officeDocument/2006/math">
                    <m:r>
                      <a:rPr lang="en-US" altLang="zh-CN" sz="2280" i="1">
                        <a:latin typeface="Cambria Math"/>
                      </a:rPr>
                      <m:t>𝒎𝒂𝒙𝒊𝒎𝒊𝒛𝒆</m:t>
                    </m:r>
                    <m:r>
                      <a:rPr lang="en-US" altLang="zh-CN" sz="2280" i="1">
                        <a:latin typeface="Cambria Math"/>
                      </a:rPr>
                      <m:t>  </m:t>
                    </m:r>
                    <m:r>
                      <a:rPr lang="en-US" altLang="zh-CN" sz="2280" i="1">
                        <a:latin typeface="Cambria Math"/>
                      </a:rPr>
                      <m:t>𝒇</m:t>
                    </m:r>
                    <m:d>
                      <m:dPr>
                        <m:ctrlPr>
                          <a:rPr lang="en-US" altLang="zh-CN" sz="2280" i="1">
                            <a:latin typeface="Cambria Math" panose="02040503050406030204" pitchFamily="18" charset="0"/>
                          </a:rPr>
                        </m:ctrlPr>
                      </m:dPr>
                      <m:e>
                        <m:r>
                          <a:rPr lang="en-US" altLang="zh-CN" sz="2280" i="1">
                            <a:latin typeface="Cambria Math"/>
                          </a:rPr>
                          <m:t>𝒙</m:t>
                        </m:r>
                      </m:e>
                    </m:d>
                    <m:r>
                      <a:rPr lang="en-US" altLang="zh-CN" sz="2280" i="1">
                        <a:latin typeface="Cambria Math"/>
                      </a:rPr>
                      <m:t>=</m:t>
                    </m:r>
                    <m:sSubSup>
                      <m:sSubSupPr>
                        <m:ctrlPr>
                          <a:rPr lang="en-US" altLang="zh-CN" sz="2280" i="1">
                            <a:latin typeface="Cambria Math" panose="02040503050406030204" pitchFamily="18" charset="0"/>
                          </a:rPr>
                        </m:ctrlPr>
                      </m:sSubSupPr>
                      <m:e>
                        <m:d>
                          <m:dPr>
                            <m:begChr m:val="‖"/>
                            <m:endChr m:val="‖"/>
                            <m:ctrlPr>
                              <a:rPr lang="en-US" altLang="zh-CN" sz="2280" i="1">
                                <a:latin typeface="Cambria Math" panose="02040503050406030204" pitchFamily="18" charset="0"/>
                              </a:rPr>
                            </m:ctrlPr>
                          </m:dPr>
                          <m:e>
                            <m:r>
                              <a:rPr lang="en-US" altLang="zh-CN" sz="2280" i="1">
                                <a:latin typeface="Cambria Math"/>
                              </a:rPr>
                              <m:t>𝑨𝒙</m:t>
                            </m:r>
                          </m:e>
                        </m:d>
                      </m:e>
                      <m:sub>
                        <m:r>
                          <a:rPr lang="en-US" altLang="zh-CN" sz="2280" i="1">
                            <a:latin typeface="Cambria Math"/>
                          </a:rPr>
                          <m:t>𝟐</m:t>
                        </m:r>
                      </m:sub>
                      <m:sup>
                        <m:r>
                          <a:rPr lang="en-US" altLang="zh-CN" sz="2280" i="1">
                            <a:latin typeface="Cambria Math"/>
                          </a:rPr>
                          <m:t>𝟐</m:t>
                        </m:r>
                      </m:sup>
                    </m:sSubSup>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𝒙</m:t>
                        </m:r>
                      </m:e>
                      <m:sup>
                        <m:r>
                          <a:rPr lang="en-US" altLang="zh-CN" sz="2280" i="1">
                            <a:latin typeface="Cambria Math"/>
                          </a:rPr>
                          <m:t>𝑻</m:t>
                        </m:r>
                      </m:sup>
                    </m:sSup>
                    <m:sSup>
                      <m:sSupPr>
                        <m:ctrlPr>
                          <a:rPr lang="en-US" altLang="zh-CN" sz="2280" i="1">
                            <a:latin typeface="Cambria Math" panose="02040503050406030204" pitchFamily="18" charset="0"/>
                          </a:rPr>
                        </m:ctrlPr>
                      </m:sSupPr>
                      <m:e>
                        <m:r>
                          <a:rPr lang="en-US" altLang="zh-CN" sz="2280" i="1">
                            <a:latin typeface="Cambria Math"/>
                          </a:rPr>
                          <m:t>𝑨</m:t>
                        </m:r>
                      </m:e>
                      <m:sup>
                        <m:r>
                          <a:rPr lang="en-US" altLang="zh-CN" sz="2280" i="1">
                            <a:latin typeface="Cambria Math"/>
                          </a:rPr>
                          <m:t>𝑻</m:t>
                        </m:r>
                      </m:sup>
                    </m:sSup>
                    <m:r>
                      <a:rPr lang="en-US" altLang="zh-CN" sz="2280" i="1">
                        <a:latin typeface="Cambria Math"/>
                      </a:rPr>
                      <m:t>𝑨𝒙</m:t>
                    </m:r>
                    <m:r>
                      <a:rPr lang="en-US" altLang="zh-CN" sz="2280" i="1">
                        <a:latin typeface="Cambria Math"/>
                      </a:rPr>
                      <m:t> ,</m:t>
                    </m:r>
                    <m:r>
                      <a:rPr lang="en-US" altLang="zh-CN" sz="2280" i="1">
                        <a:latin typeface="Cambria Math"/>
                      </a:rPr>
                      <m:t>𝒔</m:t>
                    </m:r>
                    <m:r>
                      <a:rPr lang="en-US" altLang="zh-CN" sz="2280" i="1">
                        <a:latin typeface="Cambria Math"/>
                      </a:rPr>
                      <m:t>.</m:t>
                    </m:r>
                    <m:r>
                      <a:rPr lang="en-US" altLang="zh-CN" sz="2280" i="1">
                        <a:latin typeface="Cambria Math"/>
                      </a:rPr>
                      <m:t>𝒕</m:t>
                    </m:r>
                    <m:r>
                      <a:rPr lang="en-US" altLang="zh-CN" sz="2280" i="1">
                        <a:latin typeface="Cambria Math"/>
                      </a:rPr>
                      <m:t>. </m:t>
                    </m:r>
                    <m:r>
                      <a:rPr lang="en-US" altLang="zh-CN" sz="2280" i="1">
                        <a:latin typeface="Cambria Math"/>
                      </a:rPr>
                      <m:t>𝒈</m:t>
                    </m:r>
                    <m:d>
                      <m:dPr>
                        <m:ctrlPr>
                          <a:rPr lang="en-US" altLang="zh-CN" sz="2280" i="1">
                            <a:latin typeface="Cambria Math" panose="02040503050406030204" pitchFamily="18" charset="0"/>
                          </a:rPr>
                        </m:ctrlPr>
                      </m:dPr>
                      <m:e>
                        <m:r>
                          <a:rPr lang="en-US" altLang="zh-CN" sz="2280" i="1">
                            <a:latin typeface="Cambria Math"/>
                          </a:rPr>
                          <m:t>𝒙</m:t>
                        </m:r>
                      </m:e>
                    </m:d>
                    <m:r>
                      <a:rPr lang="en-US" altLang="zh-CN" sz="2280" i="1">
                        <a:latin typeface="Cambria Math"/>
                      </a:rPr>
                      <m:t>=</m:t>
                    </m:r>
                    <m:sSup>
                      <m:sSupPr>
                        <m:ctrlPr>
                          <a:rPr lang="en-US" altLang="zh-CN" sz="2280" i="1">
                            <a:latin typeface="Cambria Math" panose="02040503050406030204" pitchFamily="18" charset="0"/>
                          </a:rPr>
                        </m:ctrlPr>
                      </m:sSupPr>
                      <m:e>
                        <m:r>
                          <a:rPr lang="en-US" altLang="zh-CN" sz="2280" i="1">
                            <a:latin typeface="Cambria Math"/>
                          </a:rPr>
                          <m:t>𝒙</m:t>
                        </m:r>
                      </m:e>
                      <m:sup>
                        <m:r>
                          <a:rPr lang="en-US" altLang="zh-CN" sz="2280" i="1">
                            <a:latin typeface="Cambria Math"/>
                          </a:rPr>
                          <m:t>𝑻</m:t>
                        </m:r>
                      </m:sup>
                    </m:sSup>
                    <m:r>
                      <a:rPr lang="en-US" altLang="zh-CN" sz="2280" i="1">
                        <a:latin typeface="Cambria Math"/>
                      </a:rPr>
                      <m:t>𝒙</m:t>
                    </m:r>
                    <m:r>
                      <a:rPr lang="en-US" altLang="zh-CN" sz="2280" i="1">
                        <a:latin typeface="Cambria Math"/>
                      </a:rPr>
                      <m:t>=</m:t>
                    </m:r>
                    <m:r>
                      <a:rPr lang="en-US" altLang="zh-CN" sz="2280" i="1">
                        <a:latin typeface="Cambria Math"/>
                      </a:rPr>
                      <m:t>𝟏</m:t>
                    </m:r>
                  </m:oMath>
                </a14:m>
                <a:r>
                  <a:rPr lang="en-US" altLang="zh-CN" sz="2280" dirty="0"/>
                  <a:t>,</a:t>
                </a:r>
                <a:r>
                  <a:rPr lang="zh-CN" altLang="en-US" sz="2280" dirty="0"/>
                  <a:t>采用</a:t>
                </a:r>
                <a:r>
                  <a:rPr lang="en-US" altLang="zh-CN" sz="2280" dirty="0"/>
                  <a:t>Lagrange</a:t>
                </a:r>
                <a:r>
                  <a:rPr lang="zh-CN" altLang="en-US" sz="2280" dirty="0"/>
                  <a:t>乘子法，引入新的变量</a:t>
                </a:r>
                <a14:m>
                  <m:oMath xmlns:m="http://schemas.openxmlformats.org/officeDocument/2006/math">
                    <m:r>
                      <a:rPr lang="en-US" altLang="zh-CN" sz="2280" i="1">
                        <a:latin typeface="Cambria Math"/>
                      </a:rPr>
                      <m:t>𝝀</m:t>
                    </m:r>
                  </m:oMath>
                </a14:m>
                <a:r>
                  <a:rPr lang="en-US" altLang="zh-CN" sz="2280" dirty="0"/>
                  <a:t>,</a:t>
                </a:r>
                <a:r>
                  <a:rPr lang="zh-CN" altLang="en-US" sz="2280" dirty="0"/>
                  <a:t>考虑函数</a:t>
                </a:r>
                <a14:m>
                  <m:oMath xmlns:m="http://schemas.openxmlformats.org/officeDocument/2006/math">
                    <m:r>
                      <a:rPr lang="en-US" altLang="zh-CN" sz="2280" i="1">
                        <a:latin typeface="Cambria Math"/>
                      </a:rPr>
                      <m:t>𝒉</m:t>
                    </m:r>
                    <m:d>
                      <m:dPr>
                        <m:ctrlPr>
                          <a:rPr lang="en-US" altLang="zh-CN" sz="2280" i="1">
                            <a:latin typeface="Cambria Math" panose="02040503050406030204" pitchFamily="18" charset="0"/>
                          </a:rPr>
                        </m:ctrlPr>
                      </m:dPr>
                      <m:e>
                        <m:r>
                          <a:rPr lang="en-US" altLang="zh-CN" sz="2280" i="1">
                            <a:latin typeface="Cambria Math"/>
                          </a:rPr>
                          <m:t>𝒙</m:t>
                        </m:r>
                        <m:r>
                          <a:rPr lang="en-US" altLang="zh-CN" sz="2280" i="1">
                            <a:latin typeface="Cambria Math"/>
                          </a:rPr>
                          <m:t>,</m:t>
                        </m:r>
                        <m:r>
                          <a:rPr lang="en-US" altLang="zh-CN" sz="2280" i="1">
                            <a:latin typeface="Cambria Math"/>
                          </a:rPr>
                          <m:t>𝝀</m:t>
                        </m:r>
                      </m:e>
                    </m:d>
                    <m:r>
                      <a:rPr lang="en-US" altLang="zh-CN" sz="2280" i="1">
                        <a:latin typeface="Cambria Math"/>
                      </a:rPr>
                      <m:t>=</m:t>
                    </m:r>
                    <m:r>
                      <a:rPr lang="en-US" altLang="zh-CN" sz="2280" i="1">
                        <a:latin typeface="Cambria Math"/>
                      </a:rPr>
                      <m:t>𝒇</m:t>
                    </m:r>
                    <m:d>
                      <m:dPr>
                        <m:ctrlPr>
                          <a:rPr lang="en-US" altLang="zh-CN" sz="2280" i="1">
                            <a:latin typeface="Cambria Math" panose="02040503050406030204" pitchFamily="18" charset="0"/>
                          </a:rPr>
                        </m:ctrlPr>
                      </m:dPr>
                      <m:e>
                        <m:r>
                          <a:rPr lang="en-US" altLang="zh-CN" sz="2280" i="1">
                            <a:latin typeface="Cambria Math"/>
                          </a:rPr>
                          <m:t>𝒙</m:t>
                        </m:r>
                      </m:e>
                    </m:d>
                    <m:r>
                      <a:rPr lang="en-US" altLang="zh-CN" sz="2280" i="1">
                        <a:latin typeface="Cambria Math"/>
                      </a:rPr>
                      <m:t>−</m:t>
                    </m:r>
                    <m:r>
                      <a:rPr lang="en-US" altLang="zh-CN" sz="2280" i="1">
                        <a:latin typeface="Cambria Math"/>
                      </a:rPr>
                      <m:t>𝝀</m:t>
                    </m:r>
                    <m:r>
                      <a:rPr lang="en-US" altLang="zh-CN" sz="2280" i="1">
                        <a:latin typeface="Cambria Math"/>
                      </a:rPr>
                      <m:t>𝒈</m:t>
                    </m:r>
                    <m:r>
                      <a:rPr lang="en-US" altLang="zh-CN" sz="2280" i="1">
                        <a:latin typeface="Cambria Math"/>
                      </a:rPr>
                      <m:t>(</m:t>
                    </m:r>
                    <m:r>
                      <a:rPr lang="en-US" altLang="zh-CN" sz="2280" i="1">
                        <a:latin typeface="Cambria Math"/>
                      </a:rPr>
                      <m:t>𝒙</m:t>
                    </m:r>
                    <m:r>
                      <a:rPr lang="en-US" altLang="zh-CN" sz="2280" i="1">
                        <a:latin typeface="Cambria Math"/>
                      </a:rPr>
                      <m:t>)</m:t>
                    </m:r>
                  </m:oMath>
                </a14:m>
                <a:r>
                  <a:rPr lang="en-US" altLang="zh-CN" sz="2280" dirty="0"/>
                  <a:t>,</a:t>
                </a:r>
                <a:r>
                  <a:rPr lang="zh-CN" altLang="en-US" sz="2280" dirty="0"/>
                  <a:t>从而得</a:t>
                </a:r>
                <a14:m>
                  <m:oMath xmlns:m="http://schemas.openxmlformats.org/officeDocument/2006/math">
                    <m:d>
                      <m:dPr>
                        <m:ctrlPr>
                          <a:rPr lang="en-US" altLang="zh-CN" sz="2280" i="1">
                            <a:latin typeface="Cambria Math" panose="02040503050406030204" pitchFamily="18" charset="0"/>
                          </a:rPr>
                        </m:ctrlPr>
                      </m:dPr>
                      <m:e>
                        <m:sSup>
                          <m:sSupPr>
                            <m:ctrlPr>
                              <a:rPr lang="en-US" altLang="zh-CN" sz="2280" i="1">
                                <a:latin typeface="Cambria Math" panose="02040503050406030204" pitchFamily="18" charset="0"/>
                              </a:rPr>
                            </m:ctrlPr>
                          </m:sSupPr>
                          <m:e>
                            <m:r>
                              <a:rPr lang="en-US" altLang="zh-CN" sz="2280" i="1">
                                <a:latin typeface="Cambria Math"/>
                              </a:rPr>
                              <m:t>𝑨</m:t>
                            </m:r>
                          </m:e>
                          <m:sup>
                            <m:r>
                              <a:rPr lang="en-US" altLang="zh-CN" sz="2280" i="1">
                                <a:latin typeface="Cambria Math"/>
                              </a:rPr>
                              <m:t>𝑻</m:t>
                            </m:r>
                          </m:sup>
                        </m:sSup>
                        <m:r>
                          <a:rPr lang="en-US" altLang="zh-CN" sz="2280" i="1">
                            <a:latin typeface="Cambria Math"/>
                          </a:rPr>
                          <m:t>𝑨</m:t>
                        </m:r>
                        <m:r>
                          <a:rPr lang="en-US" altLang="zh-CN" sz="2280" i="1">
                            <a:latin typeface="Cambria Math"/>
                          </a:rPr>
                          <m:t>−</m:t>
                        </m:r>
                        <m:r>
                          <a:rPr lang="en-US" altLang="zh-CN" sz="2280" i="1">
                            <a:latin typeface="Cambria Math"/>
                          </a:rPr>
                          <m:t>𝝀</m:t>
                        </m:r>
                        <m:r>
                          <a:rPr lang="en-US" altLang="zh-CN" sz="2280" i="1">
                            <a:latin typeface="Cambria Math"/>
                          </a:rPr>
                          <m:t>𝑰</m:t>
                        </m:r>
                      </m:e>
                    </m:d>
                    <m:r>
                      <a:rPr lang="en-US" altLang="zh-CN" sz="2280" i="1">
                        <a:latin typeface="Cambria Math"/>
                      </a:rPr>
                      <m:t>𝒙</m:t>
                    </m:r>
                    <m:r>
                      <a:rPr lang="en-US" altLang="zh-CN" sz="2280" i="1">
                        <a:latin typeface="Cambria Math"/>
                      </a:rPr>
                      <m:t>=</m:t>
                    </m:r>
                    <m:r>
                      <a:rPr lang="en-US" altLang="zh-CN" sz="2280" i="1">
                        <a:latin typeface="Cambria Math"/>
                      </a:rPr>
                      <m:t>𝟎</m:t>
                    </m:r>
                  </m:oMath>
                </a14:m>
                <a:r>
                  <a:rPr lang="en-US" altLang="zh-CN" sz="2280" dirty="0"/>
                  <a:t>,</a:t>
                </a:r>
                <a:r>
                  <a:rPr lang="zh-CN" altLang="en-US" sz="2280" dirty="0"/>
                  <a:t>表明函数</a:t>
                </a:r>
                <a14:m>
                  <m:oMath xmlns:m="http://schemas.openxmlformats.org/officeDocument/2006/math">
                    <m:r>
                      <a:rPr lang="en-US" altLang="zh-CN" sz="2280" i="1">
                        <a:latin typeface="Cambria Math"/>
                      </a:rPr>
                      <m:t>𝒇</m:t>
                    </m:r>
                  </m:oMath>
                </a14:m>
                <a:r>
                  <a:rPr lang="zh-CN" altLang="en-US" sz="2280" dirty="0"/>
                  <a:t>在满足上述方程的向量</a:t>
                </a:r>
                <a14:m>
                  <m:oMath xmlns:m="http://schemas.openxmlformats.org/officeDocument/2006/math">
                    <m:r>
                      <a:rPr lang="en-US" altLang="zh-CN" sz="2280" i="1">
                        <a:latin typeface="Cambria Math"/>
                      </a:rPr>
                      <m:t>𝒙</m:t>
                    </m:r>
                  </m:oMath>
                </a14:m>
                <a:r>
                  <a:rPr lang="zh-CN" altLang="en-US" sz="2280" dirty="0"/>
                  <a:t>处取得最大值，并且</a:t>
                </a:r>
                <a14:m>
                  <m:oMath xmlns:m="http://schemas.openxmlformats.org/officeDocument/2006/math">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𝒙</m:t>
                            </m:r>
                          </m:e>
                        </m:d>
                      </m:e>
                      <m:sub>
                        <m:r>
                          <a:rPr lang="en-US" altLang="zh-CN" sz="2280" i="1">
                            <a:latin typeface="Cambria Math"/>
                          </a:rPr>
                          <m:t>𝟐</m:t>
                        </m:r>
                      </m:sub>
                    </m:sSub>
                    <m:r>
                      <a:rPr lang="en-US" altLang="zh-CN" sz="2280" i="1">
                        <a:latin typeface="Cambria Math"/>
                      </a:rPr>
                      <m:t>=</m:t>
                    </m:r>
                    <m:r>
                      <a:rPr lang="en-US" altLang="zh-CN" sz="2280" i="1">
                        <a:latin typeface="Cambria Math"/>
                      </a:rPr>
                      <m:t>𝟏</m:t>
                    </m:r>
                    <m:r>
                      <a:rPr lang="en-US" altLang="zh-CN" sz="2280">
                        <a:latin typeface="Cambria Math"/>
                      </a:rPr>
                      <m:t>.</m:t>
                    </m:r>
                  </m:oMath>
                </a14:m>
                <a:r>
                  <a:rPr lang="zh-CN" altLang="en-US" sz="2280" dirty="0"/>
                  <a:t>从而</a:t>
                </a:r>
                <a14:m>
                  <m:oMath xmlns:m="http://schemas.openxmlformats.org/officeDocument/2006/math">
                    <m:r>
                      <a:rPr lang="en-US" altLang="zh-CN" sz="2280" i="1">
                        <a:latin typeface="Cambria Math"/>
                      </a:rPr>
                      <m:t>𝝀</m:t>
                    </m:r>
                  </m:oMath>
                </a14:m>
                <a:r>
                  <a:rPr lang="zh-CN" altLang="en-US" sz="2280" dirty="0"/>
                  <a:t>必须是使得</a:t>
                </a:r>
                <a14:m>
                  <m:oMath xmlns:m="http://schemas.openxmlformats.org/officeDocument/2006/math">
                    <m:sSup>
                      <m:sSupPr>
                        <m:ctrlPr>
                          <a:rPr lang="en-US" altLang="zh-CN" sz="2280" i="1">
                            <a:latin typeface="Cambria Math" panose="02040503050406030204" pitchFamily="18" charset="0"/>
                          </a:rPr>
                        </m:ctrlPr>
                      </m:sSupPr>
                      <m:e>
                        <m:r>
                          <a:rPr lang="en-US" altLang="zh-CN" sz="2280" i="1">
                            <a:latin typeface="Cambria Math"/>
                          </a:rPr>
                          <m:t>𝑨</m:t>
                        </m:r>
                      </m:e>
                      <m:sup>
                        <m:r>
                          <a:rPr lang="en-US" altLang="zh-CN" sz="2280" i="1">
                            <a:latin typeface="Cambria Math"/>
                          </a:rPr>
                          <m:t>𝑻</m:t>
                        </m:r>
                      </m:sup>
                    </m:sSup>
                    <m:r>
                      <a:rPr lang="en-US" altLang="zh-CN" sz="2280" i="1">
                        <a:latin typeface="Cambria Math"/>
                      </a:rPr>
                      <m:t>𝑨</m:t>
                    </m:r>
                    <m:r>
                      <a:rPr lang="en-US" altLang="zh-CN" sz="2280" i="1">
                        <a:latin typeface="Cambria Math"/>
                      </a:rPr>
                      <m:t>−</m:t>
                    </m:r>
                    <m:r>
                      <a:rPr lang="en-US" altLang="zh-CN" sz="2280" i="1">
                        <a:latin typeface="Cambria Math"/>
                      </a:rPr>
                      <m:t>𝝀</m:t>
                    </m:r>
                    <m:r>
                      <a:rPr lang="en-US" altLang="zh-CN" sz="2280" i="1">
                        <a:latin typeface="Cambria Math"/>
                      </a:rPr>
                      <m:t>𝑰</m:t>
                    </m:r>
                  </m:oMath>
                </a14:m>
                <a:r>
                  <a:rPr lang="zh-CN" altLang="en-US" sz="2280" dirty="0"/>
                  <a:t>奇异的值。</a:t>
                </a:r>
                <a:endParaRPr lang="en-US" altLang="zh-CN" sz="2280" dirty="0"/>
              </a:p>
              <a:p>
                <a:r>
                  <a:rPr lang="zh-CN" altLang="en-US" sz="2280" dirty="0"/>
                  <a:t>又由于</a:t>
                </a:r>
                <a14:m>
                  <m:oMath xmlns:m="http://schemas.openxmlformats.org/officeDocument/2006/math">
                    <m:sSup>
                      <m:sSupPr>
                        <m:ctrlPr>
                          <a:rPr lang="en-US" altLang="zh-CN" sz="2280" i="1">
                            <a:latin typeface="Cambria Math" panose="02040503050406030204" pitchFamily="18" charset="0"/>
                          </a:rPr>
                        </m:ctrlPr>
                      </m:sSupPr>
                      <m:e>
                        <m:r>
                          <a:rPr lang="en-US" altLang="zh-CN" sz="2280" i="1">
                            <a:latin typeface="Cambria Math"/>
                          </a:rPr>
                          <m:t>𝒙</m:t>
                        </m:r>
                      </m:e>
                      <m:sup>
                        <m:r>
                          <a:rPr lang="en-US" altLang="zh-CN" sz="2280" i="1">
                            <a:latin typeface="Cambria Math"/>
                          </a:rPr>
                          <m:t>𝑻</m:t>
                        </m:r>
                      </m:sup>
                    </m:sSup>
                    <m:sSup>
                      <m:sSupPr>
                        <m:ctrlPr>
                          <a:rPr lang="en-US" altLang="zh-CN" sz="2280" i="1">
                            <a:latin typeface="Cambria Math" panose="02040503050406030204" pitchFamily="18" charset="0"/>
                          </a:rPr>
                        </m:ctrlPr>
                      </m:sSupPr>
                      <m:e>
                        <m:r>
                          <a:rPr lang="en-US" altLang="zh-CN" sz="2280" i="1">
                            <a:latin typeface="Cambria Math"/>
                          </a:rPr>
                          <m:t>𝑨</m:t>
                        </m:r>
                      </m:e>
                      <m:sup>
                        <m:r>
                          <a:rPr lang="en-US" altLang="zh-CN" sz="2280" i="1">
                            <a:latin typeface="Cambria Math"/>
                          </a:rPr>
                          <m:t>𝑻</m:t>
                        </m:r>
                      </m:sup>
                    </m:sSup>
                    <m:r>
                      <a:rPr lang="en-US" altLang="zh-CN" sz="2280" i="1">
                        <a:latin typeface="Cambria Math"/>
                      </a:rPr>
                      <m:t>𝑨𝒙</m:t>
                    </m:r>
                    <m:r>
                      <a:rPr lang="en-US" altLang="zh-CN" sz="2280" i="1">
                        <a:latin typeface="Cambria Math"/>
                      </a:rPr>
                      <m:t>=</m:t>
                    </m:r>
                    <m:r>
                      <a:rPr lang="en-US" altLang="zh-CN" sz="2280" i="1">
                        <a:latin typeface="Cambria Math"/>
                      </a:rPr>
                      <m:t>𝝀</m:t>
                    </m:r>
                    <m:sSup>
                      <m:sSupPr>
                        <m:ctrlPr>
                          <a:rPr lang="en-US" altLang="zh-CN" sz="2280" i="1">
                            <a:latin typeface="Cambria Math" panose="02040503050406030204" pitchFamily="18" charset="0"/>
                          </a:rPr>
                        </m:ctrlPr>
                      </m:sSupPr>
                      <m:e>
                        <m:r>
                          <a:rPr lang="en-US" altLang="zh-CN" sz="2280" i="1">
                            <a:latin typeface="Cambria Math"/>
                          </a:rPr>
                          <m:t>𝒙</m:t>
                        </m:r>
                      </m:e>
                      <m:sup>
                        <m:r>
                          <a:rPr lang="en-US" altLang="zh-CN" sz="2280" i="1">
                            <a:latin typeface="Cambria Math"/>
                          </a:rPr>
                          <m:t>𝑻</m:t>
                        </m:r>
                      </m:sup>
                    </m:sSup>
                    <m:r>
                      <a:rPr lang="en-US" altLang="zh-CN" sz="2280" i="1">
                        <a:latin typeface="Cambria Math"/>
                      </a:rPr>
                      <m:t>𝒙</m:t>
                    </m:r>
                    <m:r>
                      <a:rPr lang="en-US" altLang="zh-CN" sz="2280" i="1">
                        <a:latin typeface="Cambria Math"/>
                      </a:rPr>
                      <m:t>=</m:t>
                    </m:r>
                    <m:r>
                      <a:rPr lang="en-US" altLang="zh-CN" sz="2280" i="1">
                        <a:latin typeface="Cambria Math"/>
                      </a:rPr>
                      <m:t>𝝀</m:t>
                    </m:r>
                  </m:oMath>
                </a14:m>
                <a:r>
                  <a:rPr lang="en-US" altLang="zh-CN" sz="2280" dirty="0"/>
                  <a:t>,</a:t>
                </a:r>
                <a:r>
                  <a:rPr lang="zh-CN" altLang="en-US" sz="2280" dirty="0"/>
                  <a:t>可得</a:t>
                </a:r>
                <a14:m>
                  <m:oMath xmlns:m="http://schemas.openxmlformats.org/officeDocument/2006/math">
                    <m:sSub>
                      <m:sSubPr>
                        <m:ctrlPr>
                          <a:rPr lang="en-US" altLang="zh-CN" sz="2280" i="1">
                            <a:latin typeface="Cambria Math" panose="02040503050406030204" pitchFamily="18" charset="0"/>
                          </a:rPr>
                        </m:ctrlPr>
                      </m:sSubPr>
                      <m:e>
                        <m:d>
                          <m:dPr>
                            <m:begChr m:val="‖"/>
                            <m:endChr m:val="‖"/>
                            <m:ctrlPr>
                              <a:rPr lang="en-US" altLang="zh-CN" sz="2280" i="1">
                                <a:latin typeface="Cambria Math" panose="02040503050406030204" pitchFamily="18" charset="0"/>
                              </a:rPr>
                            </m:ctrlPr>
                          </m:dPr>
                          <m:e>
                            <m:r>
                              <a:rPr lang="en-US" altLang="zh-CN" sz="2280" i="1">
                                <a:latin typeface="Cambria Math"/>
                              </a:rPr>
                              <m:t>𝑨</m:t>
                            </m:r>
                          </m:e>
                        </m:d>
                      </m:e>
                      <m:sub>
                        <m:r>
                          <a:rPr lang="en-US" altLang="zh-CN" sz="2280" i="1">
                            <a:latin typeface="Cambria Math"/>
                          </a:rPr>
                          <m:t>𝟐</m:t>
                        </m:r>
                      </m:sub>
                    </m:sSub>
                    <m:r>
                      <a:rPr lang="en-US" altLang="zh-CN" sz="2280" i="1">
                        <a:latin typeface="Cambria Math"/>
                      </a:rPr>
                      <m:t>=</m:t>
                    </m:r>
                    <m:r>
                      <a:rPr lang="en-US" altLang="zh-CN" sz="2280" i="1">
                        <a:latin typeface="Cambria Math"/>
                      </a:rPr>
                      <m:t>𝒎𝒂</m:t>
                    </m:r>
                    <m:sSub>
                      <m:sSubPr>
                        <m:ctrlPr>
                          <a:rPr lang="en-US" altLang="zh-CN" sz="2280" i="1">
                            <a:latin typeface="Cambria Math" panose="02040503050406030204" pitchFamily="18" charset="0"/>
                          </a:rPr>
                        </m:ctrlPr>
                      </m:sSubPr>
                      <m:e>
                        <m:r>
                          <a:rPr lang="en-US" altLang="zh-CN" sz="2280" i="1">
                            <a:latin typeface="Cambria Math"/>
                          </a:rPr>
                          <m:t>𝒙</m:t>
                        </m:r>
                      </m:e>
                      <m:sub>
                        <m:d>
                          <m:dPr>
                            <m:begChr m:val="‖"/>
                            <m:endChr m:val="‖"/>
                            <m:ctrlPr>
                              <a:rPr lang="en-US" altLang="zh-CN" sz="2280" i="1">
                                <a:latin typeface="Cambria Math" panose="02040503050406030204" pitchFamily="18" charset="0"/>
                              </a:rPr>
                            </m:ctrlPr>
                          </m:dPr>
                          <m:e>
                            <m:r>
                              <a:rPr lang="en-US" altLang="zh-CN" sz="2280" i="1">
                                <a:latin typeface="Cambria Math"/>
                              </a:rPr>
                              <m:t>𝒙</m:t>
                            </m:r>
                          </m:e>
                        </m:d>
                        <m:r>
                          <a:rPr lang="en-US" altLang="zh-CN" sz="2280" i="1">
                            <a:latin typeface="Cambria Math"/>
                          </a:rPr>
                          <m:t>=</m:t>
                        </m:r>
                        <m:r>
                          <a:rPr lang="en-US" altLang="zh-CN" sz="2280" i="1">
                            <a:latin typeface="Cambria Math"/>
                          </a:rPr>
                          <m:t>𝟏</m:t>
                        </m:r>
                      </m:sub>
                    </m:sSub>
                    <m:d>
                      <m:dPr>
                        <m:begChr m:val="‖"/>
                        <m:endChr m:val="‖"/>
                        <m:ctrlPr>
                          <a:rPr lang="en-US" altLang="zh-CN" sz="2280" i="1">
                            <a:latin typeface="Cambria Math" panose="02040503050406030204" pitchFamily="18" charset="0"/>
                          </a:rPr>
                        </m:ctrlPr>
                      </m:dPr>
                      <m:e>
                        <m:r>
                          <a:rPr lang="en-US" altLang="zh-CN" sz="2280" i="1">
                            <a:latin typeface="Cambria Math"/>
                          </a:rPr>
                          <m:t>𝑨𝒙</m:t>
                        </m:r>
                      </m:e>
                    </m:d>
                    <m:r>
                      <a:rPr lang="en-US" altLang="zh-CN" sz="2280" i="1">
                        <a:latin typeface="Cambria Math"/>
                      </a:rPr>
                      <m:t>=</m:t>
                    </m:r>
                    <m:r>
                      <a:rPr lang="en-US" altLang="zh-CN" sz="2280" i="1">
                        <a:latin typeface="Cambria Math"/>
                      </a:rPr>
                      <m:t>𝒎𝒂</m:t>
                    </m:r>
                    <m:sSub>
                      <m:sSubPr>
                        <m:ctrlPr>
                          <a:rPr lang="en-US" altLang="zh-CN" sz="2280" i="1">
                            <a:latin typeface="Cambria Math" panose="02040503050406030204" pitchFamily="18" charset="0"/>
                          </a:rPr>
                        </m:ctrlPr>
                      </m:sSubPr>
                      <m:e>
                        <m:r>
                          <a:rPr lang="en-US" altLang="zh-CN" sz="2280" i="1">
                            <a:latin typeface="Cambria Math"/>
                          </a:rPr>
                          <m:t>𝒙</m:t>
                        </m:r>
                      </m:e>
                      <m:sub>
                        <m:sSup>
                          <m:sSupPr>
                            <m:ctrlPr>
                              <a:rPr lang="en-US" altLang="zh-CN" sz="2280" i="1">
                                <a:latin typeface="Cambria Math" panose="02040503050406030204" pitchFamily="18" charset="0"/>
                              </a:rPr>
                            </m:ctrlPr>
                          </m:sSupPr>
                          <m:e>
                            <m:d>
                              <m:dPr>
                                <m:begChr m:val="‖"/>
                                <m:endChr m:val="‖"/>
                                <m:ctrlPr>
                                  <a:rPr lang="en-US" altLang="zh-CN" sz="2280" i="1">
                                    <a:latin typeface="Cambria Math" panose="02040503050406030204" pitchFamily="18" charset="0"/>
                                  </a:rPr>
                                </m:ctrlPr>
                              </m:dPr>
                              <m:e>
                                <m:r>
                                  <a:rPr lang="en-US" altLang="zh-CN" sz="2280" i="1">
                                    <a:latin typeface="Cambria Math"/>
                                  </a:rPr>
                                  <m:t>𝒙</m:t>
                                </m:r>
                              </m:e>
                            </m:d>
                          </m:e>
                          <m:sup>
                            <m:r>
                              <a:rPr lang="en-US" altLang="zh-CN" sz="2280" i="1">
                                <a:latin typeface="Cambria Math"/>
                              </a:rPr>
                              <m:t>𝟐</m:t>
                            </m:r>
                          </m:sup>
                        </m:sSup>
                        <m:r>
                          <a:rPr lang="en-US" altLang="zh-CN" sz="2280" i="1">
                            <a:latin typeface="Cambria Math"/>
                          </a:rPr>
                          <m:t>=</m:t>
                        </m:r>
                        <m:r>
                          <a:rPr lang="en-US" altLang="zh-CN" sz="2280" i="1">
                            <a:latin typeface="Cambria Math"/>
                          </a:rPr>
                          <m:t>𝟏</m:t>
                        </m:r>
                      </m:sub>
                    </m:sSub>
                    <m:d>
                      <m:dPr>
                        <m:begChr m:val="‖"/>
                        <m:endChr m:val="‖"/>
                        <m:ctrlPr>
                          <a:rPr lang="en-US" altLang="zh-CN" sz="2280" i="1">
                            <a:latin typeface="Cambria Math" panose="02040503050406030204" pitchFamily="18" charset="0"/>
                          </a:rPr>
                        </m:ctrlPr>
                      </m:dPr>
                      <m:e>
                        <m:r>
                          <a:rPr lang="en-US" altLang="zh-CN" sz="2280" i="1">
                            <a:latin typeface="Cambria Math"/>
                          </a:rPr>
                          <m:t>𝑨𝒙</m:t>
                        </m:r>
                      </m:e>
                    </m:d>
                    <m:r>
                      <a:rPr lang="en-US" altLang="zh-CN" sz="2280" i="1">
                        <a:latin typeface="Cambria Math"/>
                      </a:rPr>
                      <m:t>=</m:t>
                    </m:r>
                    <m:sSup>
                      <m:sSupPr>
                        <m:ctrlPr>
                          <a:rPr lang="en-US" altLang="zh-CN" sz="2280" i="1">
                            <a:latin typeface="Cambria Math" panose="02040503050406030204" pitchFamily="18" charset="0"/>
                          </a:rPr>
                        </m:ctrlPr>
                      </m:sSupPr>
                      <m:e>
                        <m:d>
                          <m:dPr>
                            <m:ctrlPr>
                              <a:rPr lang="en-US" altLang="zh-CN" sz="2280" i="1">
                                <a:latin typeface="Cambria Math" panose="02040503050406030204" pitchFamily="18" charset="0"/>
                              </a:rPr>
                            </m:ctrlPr>
                          </m:dPr>
                          <m:e>
                            <m:nary>
                              <m:naryPr>
                                <m:chr m:val="∑"/>
                                <m:supHide m:val="on"/>
                                <m:ctrlPr>
                                  <a:rPr lang="en-US" altLang="zh-CN" sz="2280" i="1">
                                    <a:latin typeface="Cambria Math" panose="02040503050406030204" pitchFamily="18" charset="0"/>
                                  </a:rPr>
                                </m:ctrlPr>
                              </m:naryPr>
                              <m:sub>
                                <m:sSup>
                                  <m:sSupPr>
                                    <m:ctrlPr>
                                      <a:rPr lang="en-US" altLang="zh-CN" sz="2280" i="1">
                                        <a:latin typeface="Cambria Math" panose="02040503050406030204" pitchFamily="18" charset="0"/>
                                      </a:rPr>
                                    </m:ctrlPr>
                                  </m:sSupPr>
                                  <m:e>
                                    <m:r>
                                      <m:rPr>
                                        <m:brk m:alnAt="7"/>
                                      </m:rPr>
                                      <a:rPr lang="en-US" altLang="zh-CN" sz="2280" i="1">
                                        <a:latin typeface="Cambria Math"/>
                                      </a:rPr>
                                      <m:t>𝒙</m:t>
                                    </m:r>
                                  </m:e>
                                  <m:sup>
                                    <m:r>
                                      <m:rPr>
                                        <m:brk m:alnAt="7"/>
                                      </m:rPr>
                                      <a:rPr lang="en-US" altLang="zh-CN" sz="2280" i="1">
                                        <a:latin typeface="Cambria Math"/>
                                      </a:rPr>
                                      <m:t>𝑻</m:t>
                                    </m:r>
                                  </m:sup>
                                </m:sSup>
                                <m:r>
                                  <m:rPr>
                                    <m:brk m:alnAt="7"/>
                                  </m:rPr>
                                  <a:rPr lang="en-US" altLang="zh-CN" sz="2280" i="1">
                                    <a:latin typeface="Cambria Math"/>
                                  </a:rPr>
                                  <m:t>𝒙</m:t>
                                </m:r>
                                <m:r>
                                  <a:rPr lang="en-US" altLang="zh-CN" sz="2280" i="1">
                                    <a:latin typeface="Cambria Math"/>
                                  </a:rPr>
                                  <m:t>=</m:t>
                                </m:r>
                                <m:r>
                                  <a:rPr lang="en-US" altLang="zh-CN" sz="2280" i="1">
                                    <a:latin typeface="Cambria Math"/>
                                  </a:rPr>
                                  <m:t>𝟏</m:t>
                                </m:r>
                              </m:sub>
                              <m:sup/>
                              <m:e>
                                <m:sSup>
                                  <m:sSupPr>
                                    <m:ctrlPr>
                                      <a:rPr lang="en-US" altLang="zh-CN" sz="2280" i="1">
                                        <a:latin typeface="Cambria Math" panose="02040503050406030204" pitchFamily="18" charset="0"/>
                                      </a:rPr>
                                    </m:ctrlPr>
                                  </m:sSupPr>
                                  <m:e>
                                    <m:r>
                                      <a:rPr lang="en-US" altLang="zh-CN" sz="2280" i="1">
                                        <a:latin typeface="Cambria Math"/>
                                      </a:rPr>
                                      <m:t>𝒙</m:t>
                                    </m:r>
                                  </m:e>
                                  <m:sup>
                                    <m:r>
                                      <a:rPr lang="en-US" altLang="zh-CN" sz="2280" i="1">
                                        <a:latin typeface="Cambria Math"/>
                                      </a:rPr>
                                      <m:t>𝑻</m:t>
                                    </m:r>
                                  </m:sup>
                                </m:sSup>
                                <m:sSup>
                                  <m:sSupPr>
                                    <m:ctrlPr>
                                      <a:rPr lang="en-US" altLang="zh-CN" sz="2280" i="1">
                                        <a:latin typeface="Cambria Math" panose="02040503050406030204" pitchFamily="18" charset="0"/>
                                      </a:rPr>
                                    </m:ctrlPr>
                                  </m:sSupPr>
                                  <m:e>
                                    <m:r>
                                      <a:rPr lang="en-US" altLang="zh-CN" sz="2280" i="1">
                                        <a:latin typeface="Cambria Math"/>
                                      </a:rPr>
                                      <m:t>𝑨</m:t>
                                    </m:r>
                                  </m:e>
                                  <m:sup>
                                    <m:r>
                                      <a:rPr lang="en-US" altLang="zh-CN" sz="2280" i="1">
                                        <a:latin typeface="Cambria Math"/>
                                      </a:rPr>
                                      <m:t>𝑻</m:t>
                                    </m:r>
                                  </m:sup>
                                </m:sSup>
                                <m:r>
                                  <a:rPr lang="en-US" altLang="zh-CN" sz="2280" i="1">
                                    <a:latin typeface="Cambria Math"/>
                                  </a:rPr>
                                  <m:t>𝑨</m:t>
                                </m:r>
                                <m:r>
                                  <a:rPr lang="en-US" altLang="zh-CN" sz="2280" i="1">
                                    <a:latin typeface="Cambria Math"/>
                                  </a:rPr>
                                  <m:t> </m:t>
                                </m:r>
                                <m:r>
                                  <a:rPr lang="en-US" altLang="zh-CN" sz="2280" i="1">
                                    <a:latin typeface="Cambria Math"/>
                                  </a:rPr>
                                  <m:t>𝒙</m:t>
                                </m:r>
                              </m:e>
                            </m:nary>
                          </m:e>
                        </m:d>
                      </m:e>
                      <m:sup>
                        <m:r>
                          <a:rPr lang="en-US" altLang="zh-CN" sz="2280" i="1">
                            <a:latin typeface="Cambria Math"/>
                          </a:rPr>
                          <m:t>𝟏</m:t>
                        </m:r>
                        <m:r>
                          <a:rPr lang="en-US" altLang="zh-CN" sz="2280" i="1">
                            <a:latin typeface="Cambria Math"/>
                          </a:rPr>
                          <m:t>/</m:t>
                        </m:r>
                        <m:r>
                          <a:rPr lang="en-US" altLang="zh-CN" sz="2280" i="1">
                            <a:latin typeface="Cambria Math"/>
                          </a:rPr>
                          <m:t>𝟐</m:t>
                        </m:r>
                      </m:sup>
                    </m:sSup>
                    <m:r>
                      <a:rPr lang="en-US" altLang="zh-CN" sz="2280" i="1">
                        <a:latin typeface="Cambria Math"/>
                      </a:rPr>
                      <m:t>=</m:t>
                    </m:r>
                    <m:rad>
                      <m:radPr>
                        <m:degHide m:val="on"/>
                        <m:ctrlPr>
                          <a:rPr lang="en-US" altLang="zh-CN" sz="2280" i="1">
                            <a:latin typeface="Cambria Math" panose="02040503050406030204" pitchFamily="18" charset="0"/>
                          </a:rPr>
                        </m:ctrlPr>
                      </m:radPr>
                      <m:deg/>
                      <m:e>
                        <m:sSub>
                          <m:sSubPr>
                            <m:ctrlPr>
                              <a:rPr lang="en-US" altLang="zh-CN" sz="2280" i="1">
                                <a:latin typeface="Cambria Math" panose="02040503050406030204" pitchFamily="18" charset="0"/>
                              </a:rPr>
                            </m:ctrlPr>
                          </m:sSubPr>
                          <m:e>
                            <m:r>
                              <a:rPr lang="en-US" altLang="zh-CN" sz="2280" i="1">
                                <a:latin typeface="Cambria Math"/>
                              </a:rPr>
                              <m:t>𝝀</m:t>
                            </m:r>
                          </m:e>
                          <m:sub>
                            <m:r>
                              <a:rPr lang="en-US" altLang="zh-CN" sz="2280" i="1">
                                <a:latin typeface="Cambria Math"/>
                              </a:rPr>
                              <m:t>𝒎𝒂𝒙</m:t>
                            </m:r>
                            <m:r>
                              <a:rPr lang="en-US" altLang="zh-CN" sz="2280" i="1">
                                <a:latin typeface="Cambria Math"/>
                              </a:rPr>
                              <m:t> </m:t>
                            </m:r>
                          </m:sub>
                        </m:sSub>
                      </m:e>
                    </m:rad>
                  </m:oMath>
                </a14:m>
                <a:endParaRPr lang="en-US" altLang="zh-CN" sz="228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6" t="-1821" r="-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731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B474E-EBC2-46A8-8BB3-D15124BC0ACD}"/>
              </a:ext>
            </a:extLst>
          </p:cNvPr>
          <p:cNvSpPr>
            <a:spLocks noGrp="1"/>
          </p:cNvSpPr>
          <p:nvPr>
            <p:ph type="title"/>
          </p:nvPr>
        </p:nvSpPr>
        <p:spPr/>
        <p:txBody>
          <a:bodyPr/>
          <a:lstStyle/>
          <a:p>
            <a:r>
              <a:rPr lang="zh-CN" altLang="en-US" dirty="0"/>
              <a:t>赋范空间和内积空间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CE0329-680D-42F4-88E3-45312BA63D47}"/>
                  </a:ext>
                </a:extLst>
              </p:cNvPr>
              <p:cNvSpPr>
                <a:spLocks noGrp="1"/>
              </p:cNvSpPr>
              <p:nvPr>
                <p:ph idx="1"/>
              </p:nvPr>
            </p:nvSpPr>
            <p:spPr/>
            <p:txBody>
              <a:bodyPr>
                <a:normAutofit fontScale="70000" lnSpcReduction="20000"/>
              </a:bodyPr>
              <a:lstStyle/>
              <a:p>
                <a:pPr>
                  <a:lnSpc>
                    <a:spcPct val="120000"/>
                  </a:lnSpc>
                </a:pPr>
                <a:r>
                  <a:rPr lang="zh-CN" altLang="en-US" dirty="0"/>
                  <a:t>赋予了内积的向量空间就是内积空间</a:t>
                </a:r>
                <a:endParaRPr lang="en-US" altLang="zh-CN" dirty="0"/>
              </a:p>
              <a:p>
                <a:pPr lvl="1">
                  <a:lnSpc>
                    <a:spcPct val="120000"/>
                  </a:lnSpc>
                </a:pPr>
                <a:r>
                  <a:rPr lang="zh-CN" altLang="en-US" dirty="0"/>
                  <a:t>从内积和诱导出范数，</a:t>
                </a:r>
                <a14:m>
                  <m:oMath xmlns:m="http://schemas.openxmlformats.org/officeDocument/2006/math">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&lt;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&gt;</m:t>
                        </m:r>
                      </m:e>
                    </m:rad>
                  </m:oMath>
                </a14:m>
                <a:endParaRPr lang="en-US" altLang="zh-CN" dirty="0"/>
              </a:p>
              <a:p>
                <a:pPr lvl="1">
                  <a:lnSpc>
                    <a:spcPct val="120000"/>
                  </a:lnSpc>
                </a:pPr>
                <a:r>
                  <a:rPr lang="zh-CN" altLang="en-US" dirty="0"/>
                  <a:t>显然，内积空间肯定也是赋范空间</a:t>
                </a:r>
                <a:endParaRPr lang="en-US" altLang="zh-CN" dirty="0"/>
              </a:p>
              <a:p>
                <a:pPr lvl="1">
                  <a:lnSpc>
                    <a:spcPct val="120000"/>
                  </a:lnSpc>
                </a:pPr>
                <a:r>
                  <a:rPr lang="zh-CN" altLang="en-US" dirty="0"/>
                  <a:t>若</a:t>
                </a:r>
                <a14:m>
                  <m:oMath xmlns:m="http://schemas.openxmlformats.org/officeDocument/2006/math">
                    <m:r>
                      <a:rPr lang="en-US" altLang="zh-CN" b="0" i="1" smtClean="0">
                        <a:latin typeface="Cambria Math" panose="02040503050406030204" pitchFamily="18" charset="0"/>
                      </a:rPr>
                      <m:t>&lt;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&gt; =0,</m:t>
                    </m:r>
                  </m:oMath>
                </a14:m>
                <a:r>
                  <a:rPr lang="zh-CN" altLang="en-US" dirty="0"/>
                  <a:t>称两个</a:t>
                </a:r>
                <a:r>
                  <a:rPr lang="zh-CN" altLang="en-US" dirty="0">
                    <a:solidFill>
                      <a:srgbClr val="FF0000"/>
                    </a:solidFill>
                  </a:rPr>
                  <a:t>向量正交</a:t>
                </a:r>
                <a:r>
                  <a:rPr lang="zh-CN" altLang="en-US" dirty="0"/>
                  <a:t>，可写为</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0" smtClean="0">
                        <a:latin typeface="Cambria Math" panose="02040503050406030204" pitchFamily="18" charset="0"/>
                      </a:rPr>
                      <m:t>,</m:t>
                    </m:r>
                  </m:oMath>
                </a14:m>
                <a:r>
                  <a:rPr lang="zh-CN" altLang="en-US" dirty="0"/>
                  <a:t>正交推广了欧几里德空间里面的垂直概念，如果两个正交向量都是单位长度，</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𝑦</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则称为标准正交（</a:t>
                </a:r>
                <a:r>
                  <a:rPr lang="en-US" altLang="zh-CN" dirty="0"/>
                  <a:t>orthonormal</a:t>
                </a:r>
                <a:r>
                  <a:rPr lang="zh-CN" altLang="en-US" dirty="0"/>
                  <a:t>）</a:t>
                </a:r>
                <a:endParaRPr lang="en-US" altLang="zh-CN" dirty="0"/>
              </a:p>
              <a:p>
                <a:pPr lvl="1">
                  <a:lnSpc>
                    <a:spcPct val="120000"/>
                  </a:lnSpc>
                </a:pPr>
                <a14:m>
                  <m:oMath xmlns:m="http://schemas.openxmlformats.org/officeDocument/2006/math">
                    <m:r>
                      <a:rPr lang="en-US" altLang="zh-CN" b="0" i="1" smtClean="0">
                        <a:latin typeface="Cambria Math" panose="02040503050406030204" pitchFamily="18" charset="0"/>
                      </a:rPr>
                      <m:t>&lt;</m:t>
                    </m:r>
                  </m:oMath>
                </a14:m>
                <a:r>
                  <a:rPr lang="en-US" altLang="zh-CN" dirty="0"/>
                  <a:t>x, y&gt; = </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r>
                              <m:rPr>
                                <m:sty m:val="p"/>
                              </m:rPr>
                              <a:rPr lang="en-US" altLang="zh-CN" b="0" i="0" smtClean="0">
                                <a:latin typeface="Cambria Math" panose="02040503050406030204" pitchFamily="18" charset="0"/>
                              </a:rPr>
                              <m:t>T</m:t>
                            </m:r>
                          </m:sup>
                        </m:sSup>
                        <m:r>
                          <m:rPr>
                            <m:sty m:val="p"/>
                          </m:rPr>
                          <a:rPr lang="en-US" altLang="zh-CN" b="0" i="0" smtClean="0">
                            <a:latin typeface="Cambria Math" panose="02040503050406030204" pitchFamily="18" charset="0"/>
                          </a:rPr>
                          <m:t>y</m:t>
                        </m:r>
                      </m:e>
                    </m:nary>
                  </m:oMath>
                </a14:m>
                <a:endParaRPr lang="en-US" altLang="zh-CN" dirty="0"/>
              </a:p>
              <a:p>
                <a:pPr lvl="1">
                  <a:lnSpc>
                    <a:spcPct val="120000"/>
                  </a:lnSpc>
                </a:pPr>
                <a:r>
                  <a:rPr lang="zh-CN" altLang="en-US" dirty="0"/>
                  <a:t>若存在对称正定矩阵</a:t>
                </a:r>
                <a14:m>
                  <m:oMath xmlns:m="http://schemas.openxmlformats.org/officeDocument/2006/math">
                    <m:r>
                      <a:rPr lang="en-US" altLang="zh-CN" b="0" i="1" smtClean="0">
                        <a:latin typeface="Cambria Math" panose="02040503050406030204" pitchFamily="18" charset="0"/>
                      </a:rPr>
                      <m:t>𝐻</m:t>
                    </m:r>
                    <m:r>
                      <a:rPr lang="zh-CN" altLang="en-US" i="1">
                        <a:latin typeface="Cambria Math" panose="02040503050406030204" pitchFamily="18" charset="0"/>
                      </a:rPr>
                      <m:t>，</m:t>
                    </m:r>
                  </m:oMath>
                </a14:m>
                <a:r>
                  <a:rPr lang="zh-CN" altLang="en-US" dirty="0"/>
                  <a:t>则存在</a:t>
                </a:r>
                <a:r>
                  <a:rPr lang="zh-CN" altLang="en-US" dirty="0">
                    <a:solidFill>
                      <a:srgbClr val="FF0000"/>
                    </a:solidFill>
                  </a:rPr>
                  <a:t>由</a:t>
                </a:r>
                <a14:m>
                  <m:oMath xmlns:m="http://schemas.openxmlformats.org/officeDocument/2006/math">
                    <m:r>
                      <a:rPr lang="en-US" altLang="zh-CN" b="0" i="1" smtClean="0">
                        <a:solidFill>
                          <a:srgbClr val="FF0000"/>
                        </a:solidFill>
                        <a:latin typeface="Cambria Math" panose="02040503050406030204" pitchFamily="18" charset="0"/>
                      </a:rPr>
                      <m:t>𝐻</m:t>
                    </m:r>
                  </m:oMath>
                </a14:m>
                <a:r>
                  <a:rPr lang="zh-CN" altLang="en-US" dirty="0">
                    <a:solidFill>
                      <a:srgbClr val="FF0000"/>
                    </a:solidFill>
                  </a:rPr>
                  <a:t>引导的内积</a:t>
                </a:r>
                <a:r>
                  <a:rPr lang="zh-CN" altLang="en-US" dirty="0"/>
                  <a:t>：</a:t>
                </a:r>
                <a14:m>
                  <m:oMath xmlns:m="http://schemas.openxmlformats.org/officeDocument/2006/math">
                    <m:r>
                      <a:rPr lang="en-US" altLang="zh-CN" b="0" i="1" smtClean="0">
                        <a:latin typeface="Cambria Math" panose="02040503050406030204" pitchFamily="18" charset="0"/>
                      </a:rPr>
                      <m:t>&lt;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&gt;</m:t>
                        </m:r>
                      </m:e>
                      <m:sub>
                        <m:r>
                          <a:rPr lang="en-US" altLang="zh-CN" b="0" i="1" smtClean="0">
                            <a:latin typeface="Cambria Math" panose="02040503050406030204" pitchFamily="18" charset="0"/>
                          </a:rPr>
                          <m:t>𝐻</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𝐻𝑦</m:t>
                    </m:r>
                  </m:oMath>
                </a14:m>
                <a:endParaRPr lang="en-US" altLang="zh-CN" i="1" dirty="0"/>
              </a:p>
              <a:p>
                <a:pPr lvl="1">
                  <a:lnSpc>
                    <a:spcPct val="120000"/>
                  </a:lnSpc>
                </a:pPr>
                <a:r>
                  <a:rPr lang="zh-CN" altLang="en-US" dirty="0"/>
                  <a:t>若</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𝐻𝑦</m:t>
                    </m:r>
                    <m:r>
                      <a:rPr lang="en-US" altLang="zh-CN" b="0" i="1" smtClean="0">
                        <a:latin typeface="Cambria Math" panose="02040503050406030204" pitchFamily="18" charset="0"/>
                      </a:rPr>
                      <m:t>=0</m:t>
                    </m:r>
                  </m:oMath>
                </a14:m>
                <a:r>
                  <a:rPr lang="zh-CN" altLang="en-US" dirty="0"/>
                  <a:t>则称向量</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关于</a:t>
                </a:r>
                <a:r>
                  <a:rPr lang="zh-CN" altLang="en-US" dirty="0">
                    <a:solidFill>
                      <a:srgbClr val="FF0000"/>
                    </a:solidFill>
                  </a:rPr>
                  <a:t>矩阵</a:t>
                </a:r>
                <a14:m>
                  <m:oMath xmlns:m="http://schemas.openxmlformats.org/officeDocument/2006/math">
                    <m:r>
                      <a:rPr lang="en-US" altLang="zh-CN" b="0" i="1" smtClean="0">
                        <a:solidFill>
                          <a:srgbClr val="FF0000"/>
                        </a:solidFill>
                        <a:latin typeface="Cambria Math" panose="02040503050406030204" pitchFamily="18" charset="0"/>
                      </a:rPr>
                      <m:t>𝐻</m:t>
                    </m:r>
                  </m:oMath>
                </a14:m>
                <a:r>
                  <a:rPr lang="zh-CN" altLang="en-US" dirty="0">
                    <a:solidFill>
                      <a:srgbClr val="FF0000"/>
                    </a:solidFill>
                  </a:rPr>
                  <a:t>共轭</a:t>
                </a:r>
                <a:endParaRPr lang="en-US" altLang="zh-CN" dirty="0"/>
              </a:p>
              <a:p>
                <a:pPr lvl="1">
                  <a:lnSpc>
                    <a:spcPct val="120000"/>
                  </a:lnSpc>
                </a:pPr>
                <a:r>
                  <a:rPr lang="zh-CN" altLang="en-US" dirty="0"/>
                  <a:t>完备的内积空间就是希尔伯特</a:t>
                </a:r>
                <a:r>
                  <a:rPr lang="en-US" altLang="zh-CN" dirty="0"/>
                  <a:t>(Hilbert)</a:t>
                </a:r>
                <a:r>
                  <a:rPr lang="zh-CN" altLang="en-US" dirty="0"/>
                  <a:t>空间，完备赋范空间就是巴拿赫</a:t>
                </a:r>
                <a:r>
                  <a:rPr lang="en-US" altLang="zh-CN" dirty="0"/>
                  <a:t>(Banach)</a:t>
                </a:r>
                <a:r>
                  <a:rPr lang="zh-CN" altLang="en-US" dirty="0"/>
                  <a:t>空间</a:t>
                </a:r>
                <a:r>
                  <a:rPr lang="en-US" altLang="zh-CN" dirty="0"/>
                  <a:t>:</a:t>
                </a:r>
                <a:r>
                  <a:rPr lang="zh-CN" altLang="en-US" dirty="0">
                    <a:solidFill>
                      <a:srgbClr val="FF0000"/>
                    </a:solidFill>
                  </a:rPr>
                  <a:t>具有封闭性</a:t>
                </a:r>
                <a:r>
                  <a:rPr lang="zh-CN" altLang="en-US" dirty="0"/>
                  <a:t>！</a:t>
                </a:r>
                <a:endParaRPr lang="en-US" altLang="zh-CN" dirty="0"/>
              </a:p>
              <a:p>
                <a:pPr>
                  <a:lnSpc>
                    <a:spcPct val="120000"/>
                  </a:lnSpc>
                </a:pPr>
                <a:r>
                  <a:rPr lang="zh-CN" altLang="en-US" dirty="0"/>
                  <a:t>勾股定理</a:t>
                </a:r>
                <a:endParaRPr lang="en-US" altLang="zh-CN" dirty="0"/>
              </a:p>
              <a:p>
                <a:pPr lvl="1">
                  <a:lnSpc>
                    <a:spcPct val="120000"/>
                  </a:lnSpc>
                </a:pPr>
                <a:r>
                  <a:rPr lang="zh-CN" altLang="en-US" dirty="0"/>
                  <a:t>如果</a:t>
                </a:r>
                <a14:m>
                  <m:oMath xmlns:m="http://schemas.openxmlformats.org/officeDocument/2006/math">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zh-CN" altLang="en-US" i="1">
                        <a:latin typeface="Cambria Math" panose="02040503050406030204" pitchFamily="18" charset="0"/>
                      </a:rPr>
                      <m:t>，</m:t>
                    </m:r>
                  </m:oMath>
                </a14:m>
                <a:r>
                  <a:rPr lang="zh-CN" altLang="en-US" dirty="0"/>
                  <a:t>则</a:t>
                </a:r>
                <a14:m>
                  <m:oMath xmlns:m="http://schemas.openxmlformats.org/officeDocument/2006/math">
                    <m:r>
                      <m:rPr>
                        <m:lit/>
                      </m:rP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x</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y</m:t>
                    </m:r>
                    <m:r>
                      <m:rPr>
                        <m:lit/>
                      </m:rPr>
                      <a:rPr lang="en-US" altLang="zh-CN" b="0" i="0"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m:rPr>
                            <m:lit/>
                          </m:rPr>
                          <a:rPr lang="en-US" altLang="zh-CN" b="0" i="0" dirty="0" smtClean="0">
                            <a:latin typeface="Cambria Math" panose="02040503050406030204" pitchFamily="18" charset="0"/>
                          </a:rPr>
                          <m:t>|</m:t>
                        </m:r>
                      </m:e>
                      <m:sup>
                        <m:r>
                          <a:rPr lang="en-US" altLang="zh-CN" b="0" i="0" dirty="0" smtClean="0">
                            <a:latin typeface="Cambria Math" panose="02040503050406030204" pitchFamily="18" charset="0"/>
                          </a:rPr>
                          <m:t>2</m:t>
                        </m:r>
                      </m:sup>
                    </m:sSup>
                    <m:r>
                      <a:rPr lang="en-US" altLang="zh-CN" b="0" i="0" dirty="0" smtClean="0">
                        <a:latin typeface="Cambria Math" panose="02040503050406030204" pitchFamily="18" charset="0"/>
                      </a:rPr>
                      <m:t>=</m:t>
                    </m:r>
                    <m:r>
                      <m:rPr>
                        <m:lit/>
                      </m:rP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x</m:t>
                    </m:r>
                    <m:r>
                      <m:rPr>
                        <m:lit/>
                      </m:rPr>
                      <a:rPr lang="en-US" altLang="zh-CN" b="0" i="0"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m:rPr>
                            <m:lit/>
                          </m:rPr>
                          <a:rPr lang="en-US" altLang="zh-CN" b="0" i="0" dirty="0" smtClean="0">
                            <a:latin typeface="Cambria Math" panose="02040503050406030204" pitchFamily="18" charset="0"/>
                          </a:rPr>
                          <m:t>|</m:t>
                        </m:r>
                      </m:e>
                      <m:sup>
                        <m:r>
                          <a:rPr lang="en-US" altLang="zh-CN" b="0" i="0" dirty="0" smtClean="0">
                            <a:latin typeface="Cambria Math" panose="02040503050406030204" pitchFamily="18" charset="0"/>
                          </a:rPr>
                          <m:t>2</m:t>
                        </m:r>
                      </m:sup>
                    </m:sSup>
                    <m:r>
                      <a:rPr lang="en-US" altLang="zh-CN" b="0" i="0" dirty="0" smtClean="0">
                        <a:latin typeface="Cambria Math" panose="02040503050406030204" pitchFamily="18" charset="0"/>
                      </a:rPr>
                      <m:t>+</m:t>
                    </m:r>
                    <m:r>
                      <m:rPr>
                        <m:lit/>
                      </m:rP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y</m:t>
                    </m:r>
                    <m:r>
                      <m:rPr>
                        <m:lit/>
                      </m:rPr>
                      <a:rPr lang="en-US" altLang="zh-CN" b="0" i="0"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m:rPr>
                            <m:lit/>
                          </m:rPr>
                          <a:rPr lang="en-US" altLang="zh-CN" b="0" i="0" dirty="0" smtClean="0">
                            <a:latin typeface="Cambria Math" panose="02040503050406030204" pitchFamily="18" charset="0"/>
                          </a:rPr>
                          <m:t>|</m:t>
                        </m:r>
                      </m:e>
                      <m:sup>
                        <m:r>
                          <a:rPr lang="en-US" altLang="zh-CN" b="0" i="0" dirty="0" smtClean="0">
                            <a:latin typeface="Cambria Math" panose="02040503050406030204" pitchFamily="18" charset="0"/>
                          </a:rPr>
                          <m:t>2</m:t>
                        </m:r>
                      </m:sup>
                    </m:sSup>
                  </m:oMath>
                </a14:m>
                <a:endParaRPr lang="en-US" altLang="zh-CN" b="0" dirty="0"/>
              </a:p>
              <a:p>
                <a:pPr lvl="2">
                  <a:lnSpc>
                    <a:spcPct val="120000"/>
                  </a:lnSpc>
                </a:pPr>
                <a14:m>
                  <m:oMath xmlns:m="http://schemas.openxmlformats.org/officeDocument/2006/math">
                    <m:r>
                      <m:rPr>
                        <m:lit/>
                      </m:rPr>
                      <a:rPr lang="en-US" altLang="zh-CN" dirty="0">
                        <a:latin typeface="Cambria Math" panose="02040503050406030204" pitchFamily="18" charset="0"/>
                      </a:rPr>
                      <m:t>||</m:t>
                    </m:r>
                    <m:r>
                      <m:rPr>
                        <m:sty m:val="p"/>
                      </m:rPr>
                      <a:rPr lang="en-US" altLang="zh-CN" dirty="0">
                        <a:latin typeface="Cambria Math" panose="02040503050406030204" pitchFamily="18" charset="0"/>
                      </a:rPr>
                      <m:t>x</m:t>
                    </m:r>
                    <m:r>
                      <a:rPr lang="en-US" altLang="zh-CN" dirty="0">
                        <a:latin typeface="Cambria Math" panose="02040503050406030204" pitchFamily="18" charset="0"/>
                      </a:rPr>
                      <m:t>+</m:t>
                    </m:r>
                    <m:r>
                      <m:rPr>
                        <m:sty m:val="p"/>
                      </m:rPr>
                      <a:rPr lang="en-US" altLang="zh-CN" dirty="0">
                        <a:latin typeface="Cambria Math" panose="02040503050406030204" pitchFamily="18" charset="0"/>
                      </a:rPr>
                      <m:t>y</m:t>
                    </m:r>
                    <m:r>
                      <m:rPr>
                        <m:lit/>
                      </m:rP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m:rPr>
                            <m:lit/>
                          </m:rPr>
                          <a:rPr lang="en-US" altLang="zh-CN" dirty="0">
                            <a:latin typeface="Cambria Math" panose="02040503050406030204" pitchFamily="18" charset="0"/>
                          </a:rPr>
                          <m:t>|</m:t>
                        </m:r>
                      </m:e>
                      <m:sup>
                        <m:r>
                          <a:rPr lang="en-US" altLang="zh-CN" dirty="0">
                            <a:latin typeface="Cambria Math" panose="02040503050406030204" pitchFamily="18" charset="0"/>
                          </a:rPr>
                          <m:t>2</m:t>
                        </m:r>
                      </m:sup>
                    </m:sSup>
                    <m:r>
                      <a:rPr lang="en-US" altLang="zh-CN" b="0" i="1" dirty="0" smtClean="0">
                        <a:latin typeface="Cambria Math" panose="02040503050406030204" pitchFamily="18" charset="0"/>
                      </a:rPr>
                      <m:t>=&lt;</m:t>
                    </m:r>
                    <m:r>
                      <m:rPr>
                        <m:sty m:val="p"/>
                      </m:rPr>
                      <a:rPr lang="en-US" altLang="zh-CN" dirty="0">
                        <a:latin typeface="Cambria Math" panose="02040503050406030204" pitchFamily="18" charset="0"/>
                      </a:rPr>
                      <m:t>x</m:t>
                    </m:r>
                    <m:r>
                      <a:rPr lang="en-US" altLang="zh-CN" dirty="0">
                        <a:latin typeface="Cambria Math" panose="02040503050406030204" pitchFamily="18" charset="0"/>
                      </a:rPr>
                      <m:t>+</m:t>
                    </m:r>
                    <m:r>
                      <m:rPr>
                        <m:sty m:val="p"/>
                      </m:rPr>
                      <a:rPr lang="en-US" altLang="zh-CN" dirty="0">
                        <a:latin typeface="Cambria Math" panose="02040503050406030204" pitchFamily="18" charset="0"/>
                      </a:rPr>
                      <m:t>y</m:t>
                    </m:r>
                    <m:r>
                      <a:rPr lang="en-US" altLang="zh-CN" b="0" i="1" dirty="0" smtClean="0">
                        <a:latin typeface="Cambria Math" panose="02040503050406030204" pitchFamily="18" charset="0"/>
                      </a:rPr>
                      <m:t>,</m:t>
                    </m:r>
                    <m:r>
                      <m:rPr>
                        <m:sty m:val="p"/>
                      </m:rPr>
                      <a:rPr lang="en-US" altLang="zh-CN" dirty="0">
                        <a:latin typeface="Cambria Math" panose="02040503050406030204" pitchFamily="18" charset="0"/>
                      </a:rPr>
                      <m:t>x</m:t>
                    </m:r>
                    <m:r>
                      <a:rPr lang="en-US" altLang="zh-CN" dirty="0">
                        <a:latin typeface="Cambria Math" panose="02040503050406030204" pitchFamily="18" charset="0"/>
                      </a:rPr>
                      <m:t>+</m:t>
                    </m:r>
                    <m:r>
                      <m:rPr>
                        <m:sty m:val="p"/>
                      </m:rPr>
                      <a:rPr lang="en-US" altLang="zh-CN" dirty="0">
                        <a:latin typeface="Cambria Math" panose="02040503050406030204" pitchFamily="18" charset="0"/>
                      </a:rPr>
                      <m:t>y</m:t>
                    </m:r>
                    <m:r>
                      <a:rPr lang="en-US" altLang="zh-CN" b="0" i="1" dirty="0" smtClean="0">
                        <a:latin typeface="Cambria Math" panose="02040503050406030204" pitchFamily="18" charset="0"/>
                      </a:rPr>
                      <m:t>&gt;</m:t>
                    </m:r>
                    <m:r>
                      <a:rPr lang="en-US" altLang="zh-CN" dirty="0">
                        <a:latin typeface="Cambria Math" panose="02040503050406030204" pitchFamily="18" charset="0"/>
                      </a:rPr>
                      <m:t>=</m:t>
                    </m:r>
                    <m:r>
                      <m:rPr>
                        <m:lit/>
                      </m:rPr>
                      <a:rPr lang="en-US" altLang="zh-CN" dirty="0">
                        <a:latin typeface="Cambria Math" panose="02040503050406030204" pitchFamily="18" charset="0"/>
                      </a:rPr>
                      <m:t>||</m:t>
                    </m:r>
                    <m:r>
                      <m:rPr>
                        <m:sty m:val="p"/>
                      </m:rPr>
                      <a:rPr lang="en-US" altLang="zh-CN" dirty="0">
                        <a:latin typeface="Cambria Math" panose="02040503050406030204" pitchFamily="18" charset="0"/>
                      </a:rPr>
                      <m:t>x</m:t>
                    </m:r>
                    <m:r>
                      <m:rPr>
                        <m:lit/>
                      </m:rP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m:rPr>
                            <m:lit/>
                          </m:rPr>
                          <a:rPr lang="en-US" altLang="zh-CN" dirty="0">
                            <a:latin typeface="Cambria Math" panose="02040503050406030204" pitchFamily="18" charset="0"/>
                          </a:rPr>
                          <m:t>|</m:t>
                        </m:r>
                      </m:e>
                      <m:sup>
                        <m:r>
                          <a:rPr lang="en-US" altLang="zh-CN" dirty="0">
                            <a:latin typeface="Cambria Math" panose="02040503050406030204" pitchFamily="18" charset="0"/>
                          </a:rPr>
                          <m:t>2</m:t>
                        </m:r>
                      </m:sup>
                    </m:sSup>
                    <m:r>
                      <a:rPr lang="en-US" altLang="zh-CN" dirty="0">
                        <a:latin typeface="Cambria Math" panose="02040503050406030204" pitchFamily="18" charset="0"/>
                      </a:rPr>
                      <m:t>+</m:t>
                    </m:r>
                    <m:r>
                      <m:rPr>
                        <m:lit/>
                      </m:rPr>
                      <a:rPr lang="en-US" altLang="zh-CN" dirty="0">
                        <a:latin typeface="Cambria Math" panose="02040503050406030204" pitchFamily="18" charset="0"/>
                      </a:rPr>
                      <m:t>||</m:t>
                    </m:r>
                    <m:r>
                      <m:rPr>
                        <m:sty m:val="p"/>
                      </m:rPr>
                      <a:rPr lang="en-US" altLang="zh-CN" dirty="0">
                        <a:latin typeface="Cambria Math" panose="02040503050406030204" pitchFamily="18" charset="0"/>
                      </a:rPr>
                      <m:t>y</m:t>
                    </m:r>
                    <m:r>
                      <m:rPr>
                        <m:lit/>
                      </m:rP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m:rPr>
                            <m:lit/>
                          </m:rPr>
                          <a:rPr lang="en-US" altLang="zh-CN" dirty="0">
                            <a:latin typeface="Cambria Math" panose="02040503050406030204" pitchFamily="18" charset="0"/>
                          </a:rPr>
                          <m:t>|</m:t>
                        </m:r>
                      </m:e>
                      <m:sup>
                        <m:r>
                          <a:rPr lang="en-US" altLang="zh-CN" dirty="0">
                            <a:latin typeface="Cambria Math" panose="02040503050406030204" pitchFamily="18" charset="0"/>
                          </a:rPr>
                          <m:t>2</m:t>
                        </m:r>
                      </m:sup>
                    </m:sSup>
                  </m:oMath>
                </a14:m>
                <a:endParaRPr lang="zh-CN" altLang="en-US" dirty="0"/>
              </a:p>
            </p:txBody>
          </p:sp>
        </mc:Choice>
        <mc:Fallback xmlns="">
          <p:sp>
            <p:nvSpPr>
              <p:cNvPr id="3" name="内容占位符 2">
                <a:extLst>
                  <a:ext uri="{FF2B5EF4-FFF2-40B4-BE49-F238E27FC236}">
                    <a16:creationId xmlns:a16="http://schemas.microsoft.com/office/drawing/2014/main" id="{D7CE0329-680D-42F4-88E3-45312BA63D47}"/>
                  </a:ext>
                </a:extLst>
              </p:cNvPr>
              <p:cNvSpPr>
                <a:spLocks noGrp="1" noRot="1" noChangeAspect="1" noMove="1" noResize="1" noEditPoints="1" noAdjustHandles="1" noChangeArrowheads="1" noChangeShapeType="1" noTextEdit="1"/>
              </p:cNvSpPr>
              <p:nvPr>
                <p:ph idx="1"/>
              </p:nvPr>
            </p:nvSpPr>
            <p:spPr>
              <a:blipFill>
                <a:blip r:embed="rId2"/>
                <a:stretch>
                  <a:fillRect l="-522" t="-7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165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234FA-6730-45E7-B405-3ADC9BDF52EE}"/>
              </a:ext>
            </a:extLst>
          </p:cNvPr>
          <p:cNvSpPr>
            <a:spLocks noGrp="1"/>
          </p:cNvSpPr>
          <p:nvPr>
            <p:ph type="title"/>
          </p:nvPr>
        </p:nvSpPr>
        <p:spPr/>
        <p:txBody>
          <a:bodyPr/>
          <a:lstStyle/>
          <a:p>
            <a:r>
              <a:rPr lang="zh-CN" altLang="en-US" dirty="0"/>
              <a:t>正交补和投影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EE9C5A-9617-4E7A-9B9D-790D0C41B659}"/>
                  </a:ext>
                </a:extLst>
              </p:cNvPr>
              <p:cNvSpPr>
                <a:spLocks noGrp="1"/>
              </p:cNvSpPr>
              <p:nvPr>
                <p:ph idx="1"/>
              </p:nvPr>
            </p:nvSpPr>
            <p:spPr>
              <a:xfrm>
                <a:off x="838200" y="1825624"/>
                <a:ext cx="10515600" cy="5032375"/>
              </a:xfrm>
            </p:spPr>
            <p:txBody>
              <a:bodyPr>
                <a:normAutofit fontScale="70000" lnSpcReduction="20000"/>
              </a:bodyPr>
              <a:lstStyle/>
              <a:p>
                <a:pPr>
                  <a:lnSpc>
                    <a:spcPct val="120000"/>
                  </a:lnSpc>
                </a:pPr>
                <a:r>
                  <a:rPr lang="zh-CN" altLang="en-US" dirty="0"/>
                  <a:t>如果</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a:t>为内积空间，则</a:t>
                </a:r>
                <a14:m>
                  <m:oMath xmlns:m="http://schemas.openxmlformats.org/officeDocument/2006/math">
                    <m:r>
                      <a:rPr lang="en-US" altLang="zh-CN" b="0" i="1" smtClean="0">
                        <a:latin typeface="Cambria Math" panose="02040503050406030204" pitchFamily="18" charset="0"/>
                      </a:rPr>
                      <m:t>𝑆</m:t>
                    </m:r>
                  </m:oMath>
                </a14:m>
                <a:r>
                  <a:rPr lang="zh-CN" altLang="en-US" dirty="0"/>
                  <a:t>的正交补表示为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oMath>
                </a14:m>
                <a:endParaRPr lang="en-US" altLang="zh-CN" b="0" dirty="0"/>
              </a:p>
              <a:p>
                <a:pPr lvl="1">
                  <a:lnSpc>
                    <a:spcPct val="120000"/>
                  </a:lnSpc>
                </a:pP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e>
                    </m:d>
                  </m:oMath>
                </a14:m>
                <a:endParaRPr lang="en-US" altLang="zh-CN" b="0" dirty="0"/>
              </a:p>
              <a:p>
                <a:pPr lvl="1">
                  <a:lnSpc>
                    <a:spcPct val="120000"/>
                  </a:lnSpc>
                </a:pPr>
                <a:r>
                  <a:rPr lang="zh-CN" altLang="en-US" dirty="0"/>
                  <a:t>显然，对任意</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𝑉</m:t>
                    </m:r>
                  </m:oMath>
                </a14:m>
                <a:r>
                  <a:rPr lang="zh-CN" altLang="en-US" dirty="0"/>
                  <a:t>，</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m:t>
                        </m:r>
                      </m:sup>
                    </m:sSup>
                  </m:oMath>
                </a14:m>
                <a:r>
                  <a:rPr lang="zh-CN" altLang="en-US" dirty="0"/>
                  <a:t>都是</a:t>
                </a:r>
                <a14:m>
                  <m:oMath xmlns:m="http://schemas.openxmlformats.org/officeDocument/2006/math">
                    <m:r>
                      <a:rPr lang="en-US" altLang="zh-CN" i="1">
                        <a:latin typeface="Cambria Math" panose="02040503050406030204" pitchFamily="18" charset="0"/>
                      </a:rPr>
                      <m:t>𝑉</m:t>
                    </m:r>
                  </m:oMath>
                </a14:m>
                <a:r>
                  <a:rPr lang="zh-CN" altLang="en-US" dirty="0"/>
                  <a:t>的子空间。</a:t>
                </a:r>
                <a:endParaRPr lang="en-US" altLang="zh-CN" dirty="0"/>
              </a:p>
              <a:p>
                <a:pPr lvl="1">
                  <a:lnSpc>
                    <a:spcPct val="120000"/>
                  </a:lnSpc>
                </a:pPr>
                <a:r>
                  <a:rPr lang="zh-CN" altLang="en-US" dirty="0"/>
                  <a:t>如果</a:t>
                </a:r>
                <a14:m>
                  <m:oMath xmlns:m="http://schemas.openxmlformats.org/officeDocument/2006/math">
                    <m:r>
                      <a:rPr lang="en-US" altLang="zh-CN" b="0" i="1" smtClean="0">
                        <a:latin typeface="Cambria Math" panose="02040503050406030204" pitchFamily="18" charset="0"/>
                      </a:rPr>
                      <m:t>𝑆</m:t>
                    </m:r>
                  </m:oMath>
                </a14:m>
                <a:r>
                  <a:rPr lang="zh-CN" altLang="en-US" dirty="0"/>
                  <a:t>是一个</a:t>
                </a:r>
                <a14:m>
                  <m:oMath xmlns:m="http://schemas.openxmlformats.org/officeDocument/2006/math">
                    <m:r>
                      <a:rPr lang="en-US" altLang="zh-CN" b="0" i="1" smtClean="0">
                        <a:latin typeface="Cambria Math" panose="02040503050406030204" pitchFamily="18" charset="0"/>
                      </a:rPr>
                      <m:t>𝑉</m:t>
                    </m:r>
                  </m:oMath>
                </a14:m>
                <a:r>
                  <a:rPr lang="zh-CN" altLang="en-US" dirty="0"/>
                  <a:t>中的有限维子空间，则有如下的分解成立（直和分解）</a:t>
                </a:r>
                <a:endParaRPr lang="en-US" altLang="zh-CN" dirty="0"/>
              </a:p>
              <a:p>
                <a:pPr>
                  <a:lnSpc>
                    <a:spcPct val="120000"/>
                  </a:lnSpc>
                </a:pPr>
                <a14:m>
                  <m:oMath xmlns:m="http://schemas.openxmlformats.org/officeDocument/2006/math">
                    <m:r>
                      <a:rPr lang="zh-CN" altLang="en-US" b="0" i="1" dirty="0" smtClean="0">
                        <a:solidFill>
                          <a:srgbClr val="FF0000"/>
                        </a:solidFill>
                        <a:latin typeface="Cambria Math" panose="02040503050406030204" pitchFamily="18" charset="0"/>
                      </a:rPr>
                      <m:t>直和</m:t>
                    </m:r>
                    <m:r>
                      <a:rPr lang="zh-CN" altLang="en-US" i="1" dirty="0" smtClean="0">
                        <a:solidFill>
                          <a:srgbClr val="FF0000"/>
                        </a:solidFill>
                        <a:latin typeface="Cambria Math" panose="02040503050406030204" pitchFamily="18" charset="0"/>
                      </a:rPr>
                      <m:t>分解</m:t>
                    </m:r>
                    <m:r>
                      <a:rPr lang="zh-CN" altLang="en-US" i="1" dirty="0">
                        <a:solidFill>
                          <a:srgbClr val="FF0000"/>
                        </a:solidFill>
                        <a:latin typeface="Cambria Math" panose="02040503050406030204" pitchFamily="18" charset="0"/>
                      </a:rPr>
                      <m:t>命题</m:t>
                    </m:r>
                    <m:r>
                      <a:rPr lang="zh-CN" altLang="en-US" i="1" dirty="0"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zh-CN" altLang="en-US" dirty="0"/>
                  <a:t>且表达式唯一确定！</a:t>
                </a:r>
                <a:endParaRPr lang="en-US" altLang="zh-CN" dirty="0"/>
              </a:p>
              <a:p>
                <a:pPr>
                  <a:lnSpc>
                    <a:spcPct val="120000"/>
                  </a:lnSpc>
                </a:pPr>
                <a:r>
                  <a:rPr lang="zh-CN" altLang="en-US" b="1" dirty="0">
                    <a:solidFill>
                      <a:srgbClr val="FF0000"/>
                    </a:solidFill>
                  </a:rPr>
                  <a:t>证明</a:t>
                </a:r>
                <a:r>
                  <a:rPr lang="zh-CN" altLang="en-US" dirty="0"/>
                  <a:t>：令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𝑚</m:t>
                        </m:r>
                      </m:sub>
                    </m:sSub>
                  </m:oMath>
                </a14:m>
                <a:r>
                  <a:rPr lang="zh-CN" altLang="en-US" dirty="0"/>
                  <a:t>是</a:t>
                </a:r>
                <a14:m>
                  <m:oMath xmlns:m="http://schemas.openxmlformats.org/officeDocument/2006/math">
                    <m:r>
                      <a:rPr lang="en-US" altLang="zh-CN" b="0" i="1" dirty="0" smtClean="0">
                        <a:latin typeface="Cambria Math" panose="02040503050406030204" pitchFamily="18" charset="0"/>
                      </a:rPr>
                      <m:t>𝑆</m:t>
                    </m:r>
                  </m:oMath>
                </a14:m>
                <a:r>
                  <a:rPr lang="zh-CN" altLang="en-US" dirty="0"/>
                  <a:t>的标准正交基，假设</a:t>
                </a:r>
                <a14:m>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oMath>
                </a14:m>
                <a:r>
                  <a:rPr lang="zh-CN" altLang="en-US" dirty="0"/>
                  <a:t>定义</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𝑆</m:t>
                        </m:r>
                      </m:sub>
                    </m:sSub>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𝑢</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&gt;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𝑢</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𝑢</m:t>
                        </m:r>
                      </m:e>
                      <m:sub>
                        <m:r>
                          <a:rPr lang="en-US" altLang="zh-CN" b="0" i="1" dirty="0" smtClean="0">
                            <a:latin typeface="Cambria Math" panose="02040503050406030204" pitchFamily="18" charset="0"/>
                          </a:rPr>
                          <m:t>𝑚</m:t>
                        </m:r>
                      </m:sub>
                    </m:sSub>
                    <m:r>
                      <a:rPr lang="en-US" altLang="zh-CN" b="0" i="1" dirty="0" smtClean="0">
                        <a:latin typeface="Cambria Math" panose="02040503050406030204" pitchFamily="18" charset="0"/>
                      </a:rPr>
                      <m:t>&gt;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𝑢</m:t>
                        </m:r>
                      </m:e>
                      <m:sub>
                        <m:r>
                          <a:rPr lang="en-US" altLang="zh-CN" b="0" i="1" dirty="0" smtClean="0">
                            <a:latin typeface="Cambria Math" panose="02040503050406030204" pitchFamily="18" charset="0"/>
                          </a:rPr>
                          <m:t>𝑚</m:t>
                        </m:r>
                      </m:sub>
                    </m:sSub>
                    <m:r>
                      <a:rPr lang="en-US" altLang="zh-CN" b="0" i="1" dirty="0" smtClean="0">
                        <a:latin typeface="Cambria Math" panose="02040503050406030204" pitchFamily="18" charset="0"/>
                      </a:rPr>
                      <m:t>,</m:t>
                    </m:r>
                  </m:oMath>
                </a14:m>
                <a:r>
                  <a:rPr lang="zh-CN" altLang="en-US" dirty="0"/>
                  <a:t>且</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𝑆</m:t>
                        </m:r>
                      </m:sub>
                    </m:sSub>
                  </m:oMath>
                </a14:m>
                <a:r>
                  <a:rPr lang="en-US" altLang="zh-CN" dirty="0"/>
                  <a:t>,</a:t>
                </a:r>
                <a:r>
                  <a:rPr lang="zh-CN" altLang="en-US" dirty="0"/>
                  <a:t>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𝑚</m:t>
                    </m:r>
                    <m:r>
                      <a:rPr lang="zh-CN" altLang="en-US" i="1">
                        <a:latin typeface="Cambria Math" panose="02040503050406030204" pitchFamily="18" charset="0"/>
                      </a:rPr>
                      <m:t>，</m:t>
                    </m:r>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 =&lt;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 =0</m:t>
                    </m:r>
                    <m:r>
                      <a:rPr lang="zh-CN" altLang="en-US" i="1">
                        <a:latin typeface="Cambria Math" panose="02040503050406030204" pitchFamily="18" charset="0"/>
                      </a:rPr>
                      <m:t>；</m:t>
                    </m:r>
                  </m:oMath>
                </a14:m>
                <a:r>
                  <a:rPr lang="zh-CN" altLang="en-US" dirty="0"/>
                  <a:t>下面证明表达式唯一，不依赖于基的选择。假设有另外一组标准正交基</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oMath>
                </a14:m>
                <a:r>
                  <a:rPr lang="zh-CN" altLang="en-US" dirty="0"/>
                  <a:t>类似定义</a:t>
                </a:r>
                <a14:m>
                  <m:oMath xmlns:m="http://schemas.openxmlformats.org/officeDocument/2006/math">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𝑆</m:t>
                        </m:r>
                      </m:sub>
                      <m:sup>
                        <m:r>
                          <a:rPr lang="en-US" altLang="zh-CN" b="0" i="1" dirty="0" smtClean="0">
                            <a:latin typeface="Cambria Math" panose="02040503050406030204" pitchFamily="18" charset="0"/>
                          </a:rPr>
                          <m:t>′</m:t>
                        </m:r>
                      </m:sup>
                    </m:sSubSup>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m:t>
                        </m:r>
                      </m:sub>
                      <m:sup>
                        <m:r>
                          <a:rPr lang="en-US" altLang="zh-CN" b="0" i="1" dirty="0" smtClean="0">
                            <a:latin typeface="Cambria Math" panose="02040503050406030204" pitchFamily="18" charset="0"/>
                          </a:rPr>
                          <m:t>′</m:t>
                        </m:r>
                      </m:sup>
                    </m:sSubSup>
                    <m:r>
                      <a:rPr lang="zh-CN" altLang="en-US" i="1" dirty="0">
                        <a:latin typeface="Cambria Math" panose="02040503050406030204" pitchFamily="18" charset="0"/>
                      </a:rPr>
                      <m:t>，</m:t>
                    </m:r>
                  </m:oMath>
                </a14:m>
                <a:endParaRPr lang="en-US" altLang="zh-CN" dirty="0"/>
              </a:p>
              <a:p>
                <a:pPr>
                  <a:lnSpc>
                    <a:spcPct val="120000"/>
                  </a:lnSpc>
                </a:pPr>
                <a:r>
                  <a:rPr lang="zh-CN" altLang="en-US" dirty="0"/>
                  <a:t>下面证明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sSubSup>
                  </m:oMath>
                </a14:m>
                <a:r>
                  <a:rPr lang="en-US" altLang="zh-CN" dirty="0"/>
                  <a:t>,</a:t>
                </a:r>
                <a:r>
                  <a:rPr lang="zh-CN" altLang="en-US" dirty="0"/>
                  <a:t>由</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oMath>
                </a14:m>
                <a:r>
                  <a:rPr lang="zh-CN" altLang="en-US" dirty="0"/>
                  <a:t>因此，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oMath>
                </a14:m>
                <a:r>
                  <a:rPr lang="zh-CN" altLang="en-US" dirty="0"/>
                  <a:t>，显然，左边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oMath>
                </a14:m>
                <a:r>
                  <a:rPr lang="zh-CN" altLang="en-US" dirty="0"/>
                  <a:t>右边</a:t>
                </a:r>
                <a14:m>
                  <m:oMath xmlns:m="http://schemas.openxmlformats.org/officeDocument/2006/math">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𝑆</m:t>
                        </m:r>
                      </m:e>
                      <m:sup>
                        <m:r>
                          <a:rPr lang="en-US" altLang="zh-CN" b="0" i="1" dirty="0" smtClean="0">
                            <a:latin typeface="Cambria Math" panose="02040503050406030204" pitchFamily="18" charset="0"/>
                          </a:rPr>
                          <m:t>⊥</m:t>
                        </m:r>
                      </m:sup>
                    </m:sSup>
                  </m:oMath>
                </a14:m>
                <a:r>
                  <a:rPr lang="en-US" altLang="zh-CN" dirty="0"/>
                  <a:t>,</a:t>
                </a:r>
                <a:r>
                  <a:rPr lang="zh-CN" altLang="en-US" dirty="0"/>
                  <a:t>根据这两个空间正交，因此，其内积为</a:t>
                </a:r>
                <a:r>
                  <a:rPr lang="en-US" altLang="zh-CN" dirty="0"/>
                  <a:t>0</a:t>
                </a:r>
              </a:p>
              <a:p>
                <a:pPr>
                  <a:lnSpc>
                    <a:spcPct val="120000"/>
                  </a:lnSpc>
                </a:pPr>
                <a14:m>
                  <m:oMath xmlns:m="http://schemas.openxmlformats.org/officeDocument/2006/math">
                    <m:r>
                      <a:rPr lang="en-US" altLang="zh-CN" b="0" i="1" smtClean="0">
                        <a:latin typeface="Cambria Math" panose="02040503050406030204" pitchFamily="18" charset="0"/>
                      </a:rPr>
                      <m:t>0=&lt;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&gt; =</m:t>
                    </m:r>
                  </m:oMath>
                </a14:m>
                <a:r>
                  <a:rPr lang="en-US" altLang="zh-CN" dirty="0"/>
                  <a:t> </a:t>
                </a:r>
                <a14:m>
                  <m:oMath xmlns:m="http://schemas.openxmlformats.org/officeDocument/2006/math">
                    <m:r>
                      <a:rPr lang="en-US" altLang="zh-CN" i="1">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𝑆</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𝑆</m:t>
                        </m:r>
                      </m:sub>
                      <m:sup>
                        <m:r>
                          <a:rPr lang="en-US" altLang="zh-CN" i="1">
                            <a:latin typeface="Cambria Math" panose="02040503050406030204" pitchFamily="18" charset="0"/>
                          </a:rPr>
                          <m:t>′</m:t>
                        </m:r>
                      </m:sup>
                    </m:sSubSup>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𝑆</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𝑆</m:t>
                        </m:r>
                      </m:sub>
                      <m:sup>
                        <m:r>
                          <a:rPr lang="en-US" altLang="zh-CN" i="1">
                            <a:latin typeface="Cambria Math" panose="02040503050406030204" pitchFamily="18" charset="0"/>
                          </a:rPr>
                          <m:t>′</m:t>
                        </m:r>
                      </m:sup>
                    </m:sSubSup>
                  </m:oMath>
                </a14:m>
                <a:r>
                  <a:rPr lang="en-US" altLang="zh-CN" dirty="0"/>
                  <a:t>&gt; = </a:t>
                </a:r>
                <a14:m>
                  <m:oMath xmlns:m="http://schemas.openxmlformats.org/officeDocument/2006/math">
                    <m:r>
                      <m:rPr>
                        <m:lit/>
                      </m:rP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𝑆</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𝑆</m:t>
                        </m:r>
                      </m:sub>
                      <m:sup>
                        <m:r>
                          <a:rPr lang="en-US" altLang="zh-CN" i="1">
                            <a:latin typeface="Cambria Math" panose="02040503050406030204" pitchFamily="18" charset="0"/>
                          </a:rPr>
                          <m:t>′</m:t>
                        </m:r>
                      </m:sup>
                    </m:sSubSup>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m:t>
                        </m:r>
                      </m:sup>
                    </m:sSubSup>
                  </m:oMath>
                </a14:m>
                <a:r>
                  <a:rPr lang="en-US" altLang="zh-CN" dirty="0"/>
                  <a:t>,</a:t>
                </a:r>
                <a:r>
                  <a:rPr lang="zh-CN" altLang="en-US" dirty="0"/>
                  <a:t>从而</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m:rPr>
                            <m:sty m:val="p"/>
                          </m:rPr>
                          <a:rPr lang="en-US" altLang="zh-CN" b="0" i="1" smtClean="0">
                            <a:latin typeface="Cambria Math" panose="02040503050406030204" pitchFamily="18" charset="0"/>
                          </a:rPr>
                          <m:t>S</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oMath>
                </a14:m>
                <a:endParaRPr lang="en-US" altLang="zh-CN" dirty="0"/>
              </a:p>
              <a:p>
                <a:pPr>
                  <a:lnSpc>
                    <a:spcPct val="120000"/>
                  </a:lnSpc>
                </a:pPr>
                <a:r>
                  <a:rPr lang="zh-CN" altLang="en-US" dirty="0"/>
                  <a:t>上述分解的存在性和唯一性表明，只要</a:t>
                </a:r>
                <a14:m>
                  <m:oMath xmlns:m="http://schemas.openxmlformats.org/officeDocument/2006/math">
                    <m:r>
                      <a:rPr lang="en-US" altLang="zh-CN" b="0" i="1" smtClean="0">
                        <a:latin typeface="Cambria Math" panose="02040503050406030204" pitchFamily="18" charset="0"/>
                      </a:rPr>
                      <m:t>𝑆</m:t>
                    </m:r>
                  </m:oMath>
                </a14:m>
                <a:r>
                  <a:rPr lang="zh-CN" altLang="en-US" dirty="0"/>
                  <a:t>是一个空间，则有：</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oMath>
                </a14:m>
                <a:endParaRPr lang="zh-CN" altLang="en-US" dirty="0"/>
              </a:p>
            </p:txBody>
          </p:sp>
        </mc:Choice>
        <mc:Fallback xmlns="">
          <p:sp>
            <p:nvSpPr>
              <p:cNvPr id="3" name="内容占位符 2">
                <a:extLst>
                  <a:ext uri="{FF2B5EF4-FFF2-40B4-BE49-F238E27FC236}">
                    <a16:creationId xmlns:a16="http://schemas.microsoft.com/office/drawing/2014/main" id="{09EE9C5A-9617-4E7A-9B9D-790D0C41B65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522" t="-6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49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9C3A2-10BE-40B8-93BF-89BA619F29AF}"/>
              </a:ext>
            </a:extLst>
          </p:cNvPr>
          <p:cNvSpPr>
            <a:spLocks noGrp="1"/>
          </p:cNvSpPr>
          <p:nvPr>
            <p:ph type="title"/>
          </p:nvPr>
        </p:nvSpPr>
        <p:spPr/>
        <p:txBody>
          <a:bodyPr/>
          <a:lstStyle/>
          <a:p>
            <a:r>
              <a:rPr lang="zh-CN" altLang="en-US" dirty="0"/>
              <a:t>正交补和投影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238B800-F99F-4F40-878F-3D42775335B2}"/>
                  </a:ext>
                </a:extLst>
              </p:cNvPr>
              <p:cNvSpPr>
                <a:spLocks noGrp="1"/>
              </p:cNvSpPr>
              <p:nvPr>
                <p:ph idx="1"/>
              </p:nvPr>
            </p:nvSpPr>
            <p:spPr/>
            <p:txBody>
              <a:bodyPr>
                <a:normAutofit fontScale="85000" lnSpcReduction="10000"/>
              </a:bodyPr>
              <a:lstStyle/>
              <a:p>
                <a:r>
                  <a:rPr lang="zh-CN" altLang="en-US" dirty="0"/>
                  <a:t>从上可知，内积空间中的点</a:t>
                </a:r>
                <a14:m>
                  <m:oMath xmlns:m="http://schemas.openxmlformats.org/officeDocument/2006/math">
                    <m:r>
                      <a:rPr lang="en-US" altLang="zh-CN" b="0" i="1" smtClean="0">
                        <a:latin typeface="Cambria Math" panose="02040503050406030204" pitchFamily="18" charset="0"/>
                      </a:rPr>
                      <m:t>𝑣</m:t>
                    </m:r>
                  </m:oMath>
                </a14:m>
                <a:r>
                  <a:rPr lang="zh-CN" altLang="en-US" dirty="0"/>
                  <a:t>映射到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oMath>
                </a14:m>
                <a:r>
                  <a:rPr lang="zh-CN" altLang="en-US" dirty="0"/>
                  <a:t>总是存在且唯一，定义如下函数：</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𝑷</m:t>
                          </m:r>
                        </m:e>
                        <m:sub>
                          <m:r>
                            <a:rPr lang="en-US" altLang="zh-CN" b="1" i="1" smtClean="0">
                              <a:solidFill>
                                <a:srgbClr val="FF0000"/>
                              </a:solidFill>
                              <a:latin typeface="Cambria Math" panose="02040503050406030204" pitchFamily="18" charset="0"/>
                            </a:rPr>
                            <m:t>𝑺</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𝑽</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𝑺</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oMath>
                  </m:oMathPara>
                </a14:m>
                <a:endParaRPr lang="en-US" altLang="zh-CN" dirty="0"/>
              </a:p>
              <a:p>
                <a:r>
                  <a:rPr lang="zh-CN" altLang="en-US" dirty="0"/>
                  <a:t>称为到</a:t>
                </a:r>
                <a14:m>
                  <m:oMath xmlns:m="http://schemas.openxmlformats.org/officeDocument/2006/math">
                    <m:r>
                      <a:rPr lang="en-US" altLang="zh-CN" b="0" i="1" smtClean="0">
                        <a:latin typeface="Cambria Math" panose="02040503050406030204" pitchFamily="18" charset="0"/>
                      </a:rPr>
                      <m:t>𝑆</m:t>
                    </m:r>
                  </m:oMath>
                </a14:m>
                <a:r>
                  <a:rPr lang="zh-CN" altLang="en-US" dirty="0"/>
                  <a:t>上的正交投影</a:t>
                </a:r>
                <a:r>
                  <a:rPr lang="en-US" altLang="zh-CN" dirty="0"/>
                  <a:t>(orthogonal projection)</a:t>
                </a:r>
              </a:p>
              <a:p>
                <a:r>
                  <a:rPr lang="zh-CN" altLang="en-US" dirty="0"/>
                  <a:t>命题：令</a:t>
                </a:r>
                <a14:m>
                  <m:oMath xmlns:m="http://schemas.openxmlformats.org/officeDocument/2006/math">
                    <m:r>
                      <a:rPr lang="en-US" altLang="zh-CN" b="0" i="1" smtClean="0">
                        <a:latin typeface="Cambria Math" panose="02040503050406030204" pitchFamily="18" charset="0"/>
                      </a:rPr>
                      <m:t>𝑆</m:t>
                    </m:r>
                  </m:oMath>
                </a14:m>
                <a:r>
                  <a:rPr lang="zh-CN" altLang="en-US" dirty="0"/>
                  <a:t>是内积空间</a:t>
                </a:r>
                <a14:m>
                  <m:oMath xmlns:m="http://schemas.openxmlformats.org/officeDocument/2006/math">
                    <m:r>
                      <a:rPr lang="en-US" altLang="zh-CN" b="0" i="1" smtClean="0">
                        <a:latin typeface="Cambria Math" panose="02040503050406030204" pitchFamily="18" charset="0"/>
                      </a:rPr>
                      <m:t>𝑉</m:t>
                    </m:r>
                  </m:oMath>
                </a14:m>
                <a:r>
                  <a:rPr lang="zh-CN" altLang="en-US" dirty="0"/>
                  <a:t>的一个有限维子空间，则</a:t>
                </a:r>
                <a:endParaRPr lang="en-US" altLang="zh-CN" dirty="0"/>
              </a:p>
              <a:p>
                <a:pPr lvl="1"/>
                <a:r>
                  <a:rPr lang="zh-CN" altLang="en-US" dirty="0"/>
                  <a:t>（</a:t>
                </a:r>
                <a:r>
                  <a:rPr lang="en-US" altLang="zh-CN" dirty="0"/>
                  <a:t>1</a:t>
                </a:r>
                <a:r>
                  <a:rPr lang="zh-CN" altLang="en-US" dirty="0"/>
                  <a:t>）对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oMath>
                </a14:m>
                <a:r>
                  <a:rPr lang="zh-CN" altLang="en-US" dirty="0"/>
                  <a:t>和一组</a:t>
                </a:r>
                <a14:m>
                  <m:oMath xmlns:m="http://schemas.openxmlformats.org/officeDocument/2006/math">
                    <m:r>
                      <a:rPr lang="en-US" altLang="zh-CN" b="0" i="1" smtClean="0">
                        <a:latin typeface="Cambria Math" panose="02040503050406030204" pitchFamily="18" charset="0"/>
                      </a:rPr>
                      <m:t>𝑆</m:t>
                    </m:r>
                  </m:oMath>
                </a14:m>
                <a:r>
                  <a:rPr lang="zh-CN" altLang="en-US" dirty="0"/>
                  <a:t>的标准正交基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𝑚</m:t>
                        </m:r>
                      </m:sub>
                    </m:sSub>
                  </m:oMath>
                </a14:m>
                <a:r>
                  <a:rPr lang="en-US" altLang="zh-CN" dirty="0"/>
                  <a:t>,</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m:t>
                    </m:r>
                    <m:r>
                      <a:rPr lang="en-US" altLang="zh-CN" b="0" i="1" smtClean="0">
                        <a:latin typeface="Cambria Math" panose="02040503050406030204" pitchFamily="18" charset="0"/>
                      </a:rPr>
                      <m:t>=&lt;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𝑚</m:t>
                        </m:r>
                      </m:sub>
                    </m:sSub>
                  </m:oMath>
                </a14:m>
                <a:endParaRPr lang="en-US" altLang="zh-CN" b="0" dirty="0"/>
              </a:p>
              <a:p>
                <a:pPr lvl="1"/>
                <a:r>
                  <a:rPr lang="zh-CN" altLang="en-US" dirty="0"/>
                  <a:t>（</a:t>
                </a:r>
                <a:r>
                  <a:rPr lang="en-US" altLang="zh-CN" dirty="0"/>
                  <a:t>2</a:t>
                </a:r>
                <a:r>
                  <a:rPr lang="zh-CN" altLang="en-US" dirty="0"/>
                  <a:t>）</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endParaRPr lang="en-US" altLang="zh-CN" b="0" dirty="0"/>
              </a:p>
              <a:p>
                <a:pPr lvl="1"/>
                <a:r>
                  <a:rPr lang="en-US" altLang="zh-CN" b="0" dirty="0"/>
                  <a:t>（3</a:t>
                </a:r>
                <a:r>
                  <a:rPr lang="zh-CN" altLang="en-US" b="0"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oMath>
                </a14:m>
                <a:r>
                  <a:rPr lang="zh-CN" altLang="en-US" dirty="0"/>
                  <a:t>是线性映射</a:t>
                </a:r>
                <a:endParaRPr lang="en-US" altLang="zh-CN" dirty="0"/>
              </a:p>
              <a:p>
                <a:pPr lvl="1"/>
                <a:r>
                  <a:rPr lang="en-US" altLang="zh-CN" b="0" dirty="0"/>
                  <a:t>（4）</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zh-CN" altLang="en-US" i="1">
                        <a:latin typeface="Cambria Math" panose="02040503050406030204" pitchFamily="18" charset="0"/>
                      </a:rPr>
                      <m:t>，</m:t>
                    </m:r>
                  </m:oMath>
                </a14:m>
                <a:r>
                  <a:rPr lang="zh-CN" altLang="en-US" dirty="0"/>
                  <a:t>当限定在</a:t>
                </a:r>
                <a14:m>
                  <m:oMath xmlns:m="http://schemas.openxmlformats.org/officeDocument/2006/math">
                    <m:r>
                      <a:rPr lang="en-US" altLang="zh-CN" b="0" i="1" smtClean="0">
                        <a:latin typeface="Cambria Math" panose="02040503050406030204" pitchFamily="18" charset="0"/>
                      </a:rPr>
                      <m:t>𝑆</m:t>
                    </m:r>
                  </m:oMath>
                </a14:m>
                <a:r>
                  <a:rPr lang="zh-CN" altLang="en-US" dirty="0"/>
                  <a:t>内时，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oMath>
                </a14:m>
                <a:r>
                  <a:rPr lang="zh-CN" altLang="en-US" dirty="0"/>
                  <a:t>是恒等映射</a:t>
                </a:r>
                <a:endParaRPr lang="en-US" altLang="zh-CN" dirty="0"/>
              </a:p>
              <a:p>
                <a:pPr lvl="1"/>
                <a:r>
                  <a:rPr lang="en-US" altLang="zh-CN" b="0" dirty="0"/>
                  <a:t>（5）</a:t>
                </a:r>
                <a14:m>
                  <m:oMath xmlns:m="http://schemas.openxmlformats.org/officeDocument/2006/math">
                    <m:r>
                      <a:rPr lang="en-US" altLang="zh-CN" b="0" i="1" smtClean="0">
                        <a:latin typeface="Cambria Math" panose="02040503050406030204" pitchFamily="18" charset="0"/>
                      </a:rPr>
                      <m:t>𝑅𝑎𝑛𝑔𝑒</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𝑁𝑢𝑙𝑙</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oMath>
                </a14:m>
                <a:endParaRPr lang="en-US" altLang="zh-CN" b="0" dirty="0"/>
              </a:p>
              <a:p>
                <a:pPr lvl="1"/>
                <a:r>
                  <a:rPr lang="en-US" altLang="zh-CN" b="0" dirty="0"/>
                  <a:t>（6）</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oMath>
                </a14:m>
                <a:endParaRPr lang="en-US" altLang="zh-CN" b="0" dirty="0"/>
              </a:p>
              <a:p>
                <a:pPr lvl="1"/>
                <a:r>
                  <a:rPr lang="en-US" altLang="zh-CN" b="0" dirty="0"/>
                  <a:t>（7</a:t>
                </a:r>
                <a:r>
                  <a:rPr lang="zh-CN" altLang="en-US" b="0" dirty="0"/>
                  <a:t>）</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𝑣</m:t>
                    </m:r>
                    <m:r>
                      <m:rPr>
                        <m:lit/>
                      </m:rPr>
                      <a:rPr lang="en-US" altLang="zh-CN" b="0" i="1" smtClean="0">
                        <a:latin typeface="Cambria Math" panose="02040503050406030204" pitchFamily="18" charset="0"/>
                      </a:rPr>
                      <m:t>||</m:t>
                    </m:r>
                  </m:oMath>
                </a14:m>
                <a:endParaRPr lang="en-US" altLang="zh-CN" dirty="0"/>
              </a:p>
              <a:p>
                <a:pPr marL="457200" lvl="1" indent="0">
                  <a:buNone/>
                </a:pPr>
                <a:endParaRPr lang="zh-CN" altLang="en-US" dirty="0"/>
              </a:p>
            </p:txBody>
          </p:sp>
        </mc:Choice>
        <mc:Fallback xmlns="">
          <p:sp>
            <p:nvSpPr>
              <p:cNvPr id="3" name="内容占位符 2">
                <a:extLst>
                  <a:ext uri="{FF2B5EF4-FFF2-40B4-BE49-F238E27FC236}">
                    <a16:creationId xmlns:a16="http://schemas.microsoft.com/office/drawing/2014/main" id="{F238B800-F99F-4F40-878F-3D42775335B2}"/>
                  </a:ext>
                </a:extLst>
              </p:cNvPr>
              <p:cNvSpPr>
                <a:spLocks noGrp="1" noRot="1" noChangeAspect="1" noMove="1" noResize="1" noEditPoints="1" noAdjustHandles="1" noChangeArrowheads="1" noChangeShapeType="1" noTextEdit="1"/>
              </p:cNvSpPr>
              <p:nvPr>
                <p:ph idx="1"/>
              </p:nvPr>
            </p:nvSpPr>
            <p:spPr>
              <a:blipFill>
                <a:blip r:embed="rId2"/>
                <a:stretch>
                  <a:fillRect l="-812" t="-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297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DD8D3-8216-47FE-B313-44602DD2E390}"/>
              </a:ext>
            </a:extLst>
          </p:cNvPr>
          <p:cNvSpPr>
            <a:spLocks noGrp="1"/>
          </p:cNvSpPr>
          <p:nvPr>
            <p:ph type="title"/>
          </p:nvPr>
        </p:nvSpPr>
        <p:spPr/>
        <p:txBody>
          <a:bodyPr/>
          <a:lstStyle/>
          <a:p>
            <a:r>
              <a:rPr lang="zh-CN" altLang="en-US" dirty="0"/>
              <a:t>正交补和投影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3105F39-0EEE-4956-9D2F-835B71F10DE7}"/>
                  </a:ext>
                </a:extLst>
              </p:cNvPr>
              <p:cNvSpPr>
                <a:spLocks noGrp="1"/>
              </p:cNvSpPr>
              <p:nvPr>
                <p:ph idx="1"/>
              </p:nvPr>
            </p:nvSpPr>
            <p:spPr>
              <a:xfrm>
                <a:off x="838200" y="1825624"/>
                <a:ext cx="10515600" cy="4893227"/>
              </a:xfrm>
            </p:spPr>
            <p:txBody>
              <a:bodyPr>
                <a:normAutofit fontScale="70000" lnSpcReduction="20000"/>
              </a:bodyPr>
              <a:lstStyle/>
              <a:p>
                <a:pPr lvl="1"/>
                <a:r>
                  <a:rPr lang="en-US" altLang="zh-CN" b="0" dirty="0"/>
                  <a:t>（8）</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m:rPr>
                        <m:lit/>
                      </m:rPr>
                      <a:rPr lang="en-US" altLang="zh-CN" b="0" i="1" smtClean="0">
                        <a:latin typeface="Cambria Math" panose="02040503050406030204" pitchFamily="18" charset="0"/>
                      </a:rPr>
                      <m:t>||</m:t>
                    </m:r>
                  </m:oMath>
                </a14:m>
                <a:r>
                  <a:rPr lang="en-US" altLang="zh-CN" b="0" dirty="0"/>
                  <a:t>,</a:t>
                </a:r>
                <a:r>
                  <a:rPr lang="zh-CN" altLang="en-US" b="0" dirty="0"/>
                  <a:t>等号当且仅当</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m:t>
                    </m:r>
                  </m:oMath>
                </a14:m>
                <a:r>
                  <a:rPr lang="zh-CN" altLang="en-US" b="0" dirty="0"/>
                  <a:t>时成立。也就是</a:t>
                </a:r>
                <a:endParaRPr lang="en-US" altLang="zh-CN" b="0"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𝑃</m:t>
                          </m:r>
                        </m:e>
                        <m:sub>
                          <m:r>
                            <a:rPr lang="en-US" altLang="zh-CN" b="0" i="1" smtClean="0">
                              <a:solidFill>
                                <a:srgbClr val="FF0000"/>
                              </a:solidFill>
                              <a:latin typeface="Cambria Math" panose="02040503050406030204" pitchFamily="18" charset="0"/>
                            </a:rPr>
                            <m:t>𝑆</m:t>
                          </m:r>
                        </m:sub>
                      </m:sSub>
                      <m:r>
                        <a:rPr lang="en-US" altLang="zh-CN" b="0" i="1" smtClean="0">
                          <a:solidFill>
                            <a:srgbClr val="FF0000"/>
                          </a:solidFill>
                          <a:latin typeface="Cambria Math" panose="02040503050406030204" pitchFamily="18" charset="0"/>
                        </a:rPr>
                        <m:t>𝑣</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𝑎𝑟𝑔𝑚𝑖</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𝑛</m:t>
                          </m:r>
                        </m:e>
                        <m:sub>
                          <m:r>
                            <a:rPr lang="en-US" altLang="zh-CN" b="0" i="1" smtClean="0">
                              <a:solidFill>
                                <a:srgbClr val="FF0000"/>
                              </a:solidFill>
                              <a:latin typeface="Cambria Math" panose="02040503050406030204" pitchFamily="18" charset="0"/>
                            </a:rPr>
                            <m:t>𝑠</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𝑆</m:t>
                          </m:r>
                        </m:sub>
                      </m:sSub>
                      <m:r>
                        <m:rPr>
                          <m:lit/>
                        </m:rP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𝑣</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𝑠</m:t>
                      </m:r>
                      <m:r>
                        <m:rPr>
                          <m:lit/>
                        </m:rPr>
                        <a:rPr lang="en-US" altLang="zh-CN" b="0" i="1" smtClean="0">
                          <a:solidFill>
                            <a:srgbClr val="FF0000"/>
                          </a:solidFill>
                          <a:latin typeface="Cambria Math" panose="02040503050406030204" pitchFamily="18" charset="0"/>
                        </a:rPr>
                        <m:t>||</m:t>
                      </m:r>
                    </m:oMath>
                  </m:oMathPara>
                </a14:m>
                <a:endParaRPr lang="en-US" altLang="zh-CN" b="0" dirty="0"/>
              </a:p>
              <a:p>
                <a:r>
                  <a:rPr lang="zh-CN" altLang="en-US" b="1" dirty="0">
                    <a:solidFill>
                      <a:srgbClr val="FF0000"/>
                    </a:solidFill>
                  </a:rPr>
                  <a:t>证明</a:t>
                </a:r>
                <a:r>
                  <a:rPr lang="zh-CN" altLang="en-US" b="1" dirty="0">
                    <a:solidFill>
                      <a:srgbClr val="FF0000"/>
                    </a:solidFill>
                    <a:sym typeface="Wingdings" panose="05000000000000000000" pitchFamily="2" charset="2"/>
                  </a:rPr>
                  <a:t>：</a:t>
                </a:r>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a:t>
                </a:r>
                <a:r>
                  <a:rPr lang="zh-CN" altLang="en-US" dirty="0"/>
                  <a:t>假设</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oMath>
                </a14:m>
                <a:r>
                  <a:rPr lang="zh-CN" altLang="en-US" b="0" dirty="0"/>
                  <a:t>根据分解定理，</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r>
                      <a:rPr lang="zh-CN" altLang="en-US" i="1">
                        <a:latin typeface="Cambria Math" panose="02040503050406030204" pitchFamily="18" charset="0"/>
                      </a:rPr>
                      <m:t>，</m:t>
                    </m:r>
                  </m:oMath>
                </a14:m>
                <a:r>
                  <a:rPr lang="zh-CN" altLang="en-US" b="0" dirty="0"/>
                  <a:t>则有</a:t>
                </a:r>
                <a:endParaRPr lang="en-US" altLang="zh-CN" b="0" dirty="0"/>
              </a:p>
              <a:p>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m:t>
                        </m:r>
                      </m:sub>
                    </m:sSub>
                  </m:oMath>
                </a14:m>
                <a:r>
                  <a:rPr lang="zh-CN" altLang="en-US" b="0" dirty="0"/>
                  <a:t>，因此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𝑦</m:t>
                    </m:r>
                  </m:oMath>
                </a14:m>
                <a:r>
                  <a:rPr lang="en-US" altLang="zh-CN" b="0" dirty="0"/>
                  <a:t>,</a:t>
                </a:r>
                <a:r>
                  <a:rPr lang="zh-CN" altLang="en-US" b="0" dirty="0"/>
                  <a:t>且</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m:t>
                        </m:r>
                      </m:sub>
                    </m:sSub>
                  </m:oMath>
                </a14:m>
                <a:r>
                  <a:rPr lang="zh-CN" altLang="en-US" b="0" dirty="0"/>
                  <a:t>，因此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b="0" dirty="0"/>
                  <a:t>因此</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𝑆</m:t>
                        </m:r>
                      </m:sub>
                    </m:sSub>
                  </m:oMath>
                </a14:m>
                <a:r>
                  <a:rPr lang="zh-CN" altLang="en-US" b="0" dirty="0"/>
                  <a:t>是线性的</a:t>
                </a:r>
                <a:endParaRPr lang="en-US" altLang="zh-CN" b="0" dirty="0"/>
              </a:p>
              <a:p>
                <a:r>
                  <a:rPr lang="en-US" altLang="zh-CN" dirty="0"/>
                  <a:t>（4）.</a:t>
                </a:r>
                <a:r>
                  <a:rPr lang="zh-CN" altLang="en-US" dirty="0"/>
                  <a:t>如果</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oMath>
                </a14:m>
                <a:r>
                  <a:rPr lang="zh-CN" altLang="en-US" b="0" dirty="0"/>
                  <a:t>则</a:t>
                </a:r>
                <a14:m>
                  <m:oMath xmlns:m="http://schemas.openxmlformats.org/officeDocument/2006/math">
                    <m:r>
                      <m:rPr>
                        <m:sty m:val="p"/>
                      </m:rPr>
                      <a:rPr lang="en-US" altLang="zh-CN" b="0" i="0" dirty="0" smtClean="0">
                        <a:latin typeface="Cambria Math" panose="02040503050406030204" pitchFamily="18" charset="0"/>
                      </a:rPr>
                      <m:t>s</m:t>
                    </m:r>
                  </m:oMath>
                </a14:m>
                <a:r>
                  <a:rPr lang="zh-CN" altLang="en-US" b="0" dirty="0"/>
                  <a:t>可写为</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+0,</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zh-CN" altLang="en-US" b="0" dirty="0"/>
                  <a:t>因此</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𝑆</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oMath>
                </a14:m>
                <a:endParaRPr lang="en-US" altLang="zh-CN" dirty="0"/>
              </a:p>
              <a:p>
                <a:r>
                  <a:rPr lang="zh-CN" altLang="en-US" dirty="0"/>
                  <a:t>（</a:t>
                </a:r>
                <a:r>
                  <a:rPr lang="en-US" altLang="zh-CN" dirty="0"/>
                  <a:t>5</a:t>
                </a:r>
                <a:r>
                  <a:rPr lang="zh-CN" altLang="en-US" dirty="0"/>
                  <a:t>）</a:t>
                </a:r>
                <a14:m>
                  <m:oMath xmlns:m="http://schemas.openxmlformats.org/officeDocument/2006/math">
                    <m:r>
                      <a:rPr lang="en-US" altLang="zh-CN" b="0" i="1" smtClean="0">
                        <a:solidFill>
                          <a:srgbClr val="FF0000"/>
                        </a:solidFill>
                        <a:latin typeface="Cambria Math" panose="02040503050406030204" pitchFamily="18" charset="0"/>
                      </a:rPr>
                      <m:t>𝑅𝑎𝑛𝑔𝑒</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𝑃</m:t>
                            </m:r>
                          </m:e>
                          <m:sub>
                            <m:r>
                              <a:rPr lang="en-US" altLang="zh-CN" b="0" i="1" smtClean="0">
                                <a:solidFill>
                                  <a:srgbClr val="FF0000"/>
                                </a:solidFill>
                                <a:latin typeface="Cambria Math" panose="02040503050406030204" pitchFamily="18" charset="0"/>
                              </a:rPr>
                              <m:t>𝑆</m:t>
                            </m:r>
                          </m:sub>
                        </m:sSub>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𝑆</m:t>
                    </m:r>
                  </m:oMath>
                </a14:m>
                <a:r>
                  <a:rPr lang="en-US" altLang="zh-CN" b="0" dirty="0"/>
                  <a:t>:</a:t>
                </a:r>
                <a:r>
                  <a:rPr lang="zh-CN" altLang="en-US" b="0" dirty="0"/>
                  <a:t>有定义可知；</a:t>
                </a:r>
                <a14:m>
                  <m:oMath xmlns:m="http://schemas.openxmlformats.org/officeDocument/2006/math">
                    <m:r>
                      <a:rPr lang="en-US" altLang="zh-CN" b="0" i="1" smtClean="0">
                        <a:solidFill>
                          <a:srgbClr val="FF0000"/>
                        </a:solidFill>
                        <a:latin typeface="Cambria Math" panose="02040503050406030204" pitchFamily="18" charset="0"/>
                      </a:rPr>
                      <m:t>𝑅𝑎𝑛𝑔𝑒</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𝑃</m:t>
                            </m:r>
                          </m:e>
                          <m:sub>
                            <m:r>
                              <a:rPr lang="en-US" altLang="zh-CN" b="0" i="1" smtClean="0">
                                <a:solidFill>
                                  <a:srgbClr val="FF0000"/>
                                </a:solidFill>
                                <a:latin typeface="Cambria Math" panose="02040503050406030204" pitchFamily="18" charset="0"/>
                              </a:rPr>
                              <m:t>𝑆</m:t>
                            </m:r>
                          </m:sub>
                        </m:sSub>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𝑆</m:t>
                    </m:r>
                    <m:r>
                      <a:rPr lang="zh-CN" altLang="en-US"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𝑁𝑢𝑙𝑙</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𝑃</m:t>
                            </m:r>
                          </m:e>
                          <m:sub>
                            <m:r>
                              <a:rPr lang="en-US" altLang="zh-CN" b="0" i="1" smtClean="0">
                                <a:solidFill>
                                  <a:srgbClr val="FF0000"/>
                                </a:solidFill>
                                <a:latin typeface="Cambria Math" panose="02040503050406030204" pitchFamily="18" charset="0"/>
                              </a:rPr>
                              <m:t>𝑆</m:t>
                            </m:r>
                          </m:sub>
                        </m:sSub>
                      </m:e>
                    </m:d>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𝑆</m:t>
                        </m:r>
                      </m:e>
                      <m:sup>
                        <m:r>
                          <a:rPr lang="en-US" altLang="zh-CN" b="0" i="1" smtClean="0">
                            <a:solidFill>
                              <a:srgbClr val="FF0000"/>
                            </a:solidFill>
                            <a:latin typeface="Cambria Math" panose="02040503050406030204" pitchFamily="18" charset="0"/>
                          </a:rPr>
                          <m:t>⊥</m:t>
                        </m:r>
                      </m:sup>
                    </m:sSup>
                    <m:r>
                      <a:rPr lang="en-US" altLang="zh-CN" b="0" i="1" smtClean="0">
                        <a:latin typeface="Cambria Math" panose="02040503050406030204" pitchFamily="18" charset="0"/>
                      </a:rPr>
                      <m:t>:</m:t>
                    </m:r>
                  </m:oMath>
                </a14:m>
                <a:r>
                  <a:rPr lang="zh-CN" altLang="en-US" b="0" dirty="0"/>
                  <a:t>假设</a:t>
                </a:r>
                <a14:m>
                  <m:oMath xmlns:m="http://schemas.openxmlformats.org/officeDocument/2006/math">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𝑁𝑢𝑙𝑙</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𝑃</m:t>
                        </m:r>
                      </m:e>
                    </m:d>
                    <m:r>
                      <a:rPr lang="en-US" altLang="zh-CN" b="0" i="1" dirty="0" smtClean="0">
                        <a:latin typeface="Cambria Math" panose="02040503050406030204" pitchFamily="18" charset="0"/>
                      </a:rPr>
                      <m:t>.</m:t>
                    </m:r>
                  </m:oMath>
                </a14:m>
                <a:r>
                  <a:rPr lang="zh-CN" altLang="en-US" b="0" dirty="0"/>
                  <a:t>将</a:t>
                </a:r>
                <a14:m>
                  <m:oMath xmlns:m="http://schemas.openxmlformats.org/officeDocument/2006/math">
                    <m:r>
                      <a:rPr lang="en-US" altLang="zh-CN" b="0" i="1" dirty="0" smtClean="0">
                        <a:latin typeface="Cambria Math" panose="02040503050406030204" pitchFamily="18" charset="0"/>
                      </a:rPr>
                      <m:t>𝑣</m:t>
                    </m:r>
                  </m:oMath>
                </a14:m>
                <a:r>
                  <a:rPr lang="zh-CN" altLang="en-US" b="0" dirty="0"/>
                  <a:t>写为：</a:t>
                </a:r>
                <a14:m>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zh-CN" altLang="en-US" b="0" dirty="0"/>
                  <a:t>则</a:t>
                </a:r>
                <a14:m>
                  <m:oMath xmlns:m="http://schemas.openxmlformats.org/officeDocument/2006/math">
                    <m:r>
                      <a:rPr lang="en-US" altLang="zh-CN" b="0" i="1" dirty="0" smtClean="0">
                        <a:latin typeface="Cambria Math" panose="02040503050406030204" pitchFamily="18" charset="0"/>
                      </a:rPr>
                      <m:t>0=</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𝑆</m:t>
                        </m:r>
                      </m:sub>
                    </m:sSub>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𝑆</m:t>
                        </m:r>
                      </m:sub>
                    </m:sSub>
                    <m:r>
                      <a:rPr lang="en-US" altLang="zh-CN" b="0" i="1" dirty="0" smtClean="0">
                        <a:latin typeface="Cambria Math" panose="02040503050406030204" pitchFamily="18" charset="0"/>
                      </a:rPr>
                      <m:t>,</m:t>
                    </m:r>
                  </m:oMath>
                </a14:m>
                <a:r>
                  <a:rPr lang="zh-CN" altLang="en-US" b="0" dirty="0"/>
                  <a:t>因此，</a:t>
                </a:r>
                <a14:m>
                  <m:oMath xmlns:m="http://schemas.openxmlformats.org/officeDocument/2006/math">
                    <m:r>
                      <m:rPr>
                        <m:sty m:val="p"/>
                      </m:rPr>
                      <a:rPr lang="en-US" altLang="zh-CN" i="1" dirty="0">
                        <a:latin typeface="Cambria Math" panose="02040503050406030204" pitchFamily="18" charset="0"/>
                      </a:rPr>
                      <m:t>v</m:t>
                    </m:r>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v</m:t>
                        </m:r>
                      </m:e>
                      <m:sub>
                        <m:r>
                          <a:rPr lang="en-US" altLang="zh-CN" b="0" i="1" dirty="0" smtClean="0">
                            <a:latin typeface="Cambria Math" panose="02040503050406030204" pitchFamily="18" charset="0"/>
                          </a:rPr>
                          <m:t>⊥</m:t>
                        </m:r>
                      </m:sub>
                    </m:sSub>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𝑆</m:t>
                        </m:r>
                      </m:e>
                      <m:sup>
                        <m:r>
                          <a:rPr lang="en-US" altLang="zh-CN" b="0" i="1" dirty="0" smtClean="0">
                            <a:latin typeface="Cambria Math" panose="02040503050406030204" pitchFamily="18" charset="0"/>
                          </a:rPr>
                          <m:t>⊥</m:t>
                        </m:r>
                      </m:sup>
                    </m:sSup>
                  </m:oMath>
                </a14:m>
                <a:r>
                  <a:rPr lang="zh-CN" altLang="en-US" b="0" dirty="0"/>
                  <a:t>； </a:t>
                </a:r>
                <a14:m>
                  <m:oMath xmlns:m="http://schemas.openxmlformats.org/officeDocument/2006/math">
                    <m:r>
                      <a:rPr lang="en-US" altLang="zh-CN" b="0" i="1" smtClean="0">
                        <a:solidFill>
                          <a:srgbClr val="FF0000"/>
                        </a:solidFill>
                        <a:latin typeface="Cambria Math" panose="02040503050406030204" pitchFamily="18" charset="0"/>
                      </a:rPr>
                      <m:t>𝑁𝑢𝑙𝑙</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𝑃</m:t>
                            </m:r>
                          </m:e>
                          <m:sub>
                            <m:r>
                              <a:rPr lang="en-US" altLang="zh-CN" b="0" i="1" smtClean="0">
                                <a:solidFill>
                                  <a:srgbClr val="FF0000"/>
                                </a:solidFill>
                                <a:latin typeface="Cambria Math" panose="02040503050406030204" pitchFamily="18" charset="0"/>
                              </a:rPr>
                              <m:t>𝑆</m:t>
                            </m:r>
                          </m:sub>
                        </m:sSub>
                      </m:e>
                    </m:d>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𝑆</m:t>
                        </m:r>
                      </m:e>
                      <m:sup>
                        <m:r>
                          <a:rPr lang="en-US" altLang="zh-CN" b="0" i="1" smtClean="0">
                            <a:solidFill>
                              <a:srgbClr val="FF0000"/>
                            </a:solidFill>
                            <a:latin typeface="Cambria Math" panose="02040503050406030204" pitchFamily="18" charset="0"/>
                          </a:rPr>
                          <m:t>⊥</m:t>
                        </m:r>
                      </m:sup>
                    </m:sSup>
                    <m:r>
                      <a:rPr lang="en-US" altLang="zh-CN" b="0" i="1" smtClean="0">
                        <a:latin typeface="Cambria Math" panose="02040503050406030204" pitchFamily="18" charset="0"/>
                      </a:rPr>
                      <m:t>:</m:t>
                    </m:r>
                  </m:oMath>
                </a14:m>
                <a:r>
                  <a:rPr lang="zh-CN" altLang="en-US" b="0" dirty="0"/>
                  <a:t>若</a:t>
                </a:r>
                <a14:m>
                  <m:oMath xmlns:m="http://schemas.openxmlformats.org/officeDocument/2006/math">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𝑆</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oMath>
                </a14:m>
                <a:r>
                  <a:rPr lang="zh-CN" altLang="en-US" b="0" dirty="0"/>
                  <a:t>则</a:t>
                </a:r>
                <a14:m>
                  <m:oMath xmlns:m="http://schemas.openxmlformats.org/officeDocument/2006/math">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𝑆</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𝑆</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oMath>
                </a14:m>
                <a:r>
                  <a:rPr lang="zh-CN" altLang="en-US" b="0" dirty="0"/>
                  <a:t>因此</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𝑆</m:t>
                        </m:r>
                      </m:sub>
                    </m:sSub>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=0</m:t>
                    </m:r>
                  </m:oMath>
                </a14:m>
                <a:endParaRPr lang="en-US" altLang="zh-CN" dirty="0"/>
              </a:p>
              <a:p>
                <a:r>
                  <a:rPr lang="zh-CN" altLang="en-US" dirty="0"/>
                  <a:t>（</a:t>
                </a:r>
                <a:r>
                  <a:rPr lang="en-US" altLang="zh-CN" dirty="0"/>
                  <a:t>6</a:t>
                </a:r>
                <a:r>
                  <a:rPr lang="zh-CN" altLang="en-US" dirty="0"/>
                  <a:t>）</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𝑆</m:t>
                        </m:r>
                      </m:sub>
                    </m:sSub>
                    <m:r>
                      <a:rPr lang="en-US" altLang="zh-CN" i="1">
                        <a:latin typeface="Cambria Math" panose="02040503050406030204" pitchFamily="18" charset="0"/>
                      </a:rPr>
                      <m:t>𝑣</m:t>
                    </m:r>
                  </m:oMath>
                </a14:m>
                <a:r>
                  <a:rPr lang="zh-CN" altLang="en-US" b="0" dirty="0"/>
                  <a:t>，因此</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oMath>
                </a14:m>
                <a:endParaRPr lang="en-US" altLang="zh-CN" dirty="0"/>
              </a:p>
              <a:p>
                <a:r>
                  <a:rPr lang="zh-CN" altLang="en-US" dirty="0"/>
                  <a:t>（</a:t>
                </a:r>
                <a:r>
                  <a:rPr lang="en-US" altLang="zh-CN" dirty="0"/>
                  <a:t>7</a:t>
                </a:r>
                <a:r>
                  <a:rPr lang="zh-CN" altLang="en-US" dirty="0"/>
                  <a:t>）</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zh-CN" altLang="en-US">
                                <a:latin typeface="Cambria Math" panose="02040503050406030204" pitchFamily="18" charset="0"/>
                              </a:rPr>
                              <m:t>​</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m:t>
                        </m:r>
                      </m:e>
                    </m:d>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b="0" i="1" smtClean="0">
                            <a:latin typeface="Cambria Math" panose="02040503050406030204" pitchFamily="18" charset="0"/>
                          </a:rPr>
                          <m:t>||</m:t>
                        </m:r>
                        <m:r>
                          <a:rPr lang="en-US" altLang="zh-CN" i="1">
                            <a:latin typeface="Cambria Math" panose="02040503050406030204" pitchFamily="18" charset="0"/>
                          </a:rPr>
                          <m:t>𝑃</m:t>
                        </m:r>
                      </m:e>
                      <m:sub>
                        <m:r>
                          <a:rPr lang="en-US" altLang="zh-CN" i="1">
                            <a:latin typeface="Cambria Math" panose="02040503050406030204" pitchFamily="18" charset="0"/>
                          </a:rPr>
                          <m:t>𝑆</m:t>
                        </m:r>
                      </m:sub>
                    </m:sSub>
                    <m:r>
                      <a:rPr lang="en-US" altLang="zh-CN" i="1">
                        <a:latin typeface="Cambria Math" panose="02040503050406030204" pitchFamily="18" charset="0"/>
                      </a:rPr>
                      <m:t>𝑣</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endParaRPr lang="en-US" altLang="zh-CN" dirty="0"/>
              </a:p>
              <a:p>
                <a:r>
                  <a:rPr lang="zh-CN" altLang="en-US" dirty="0"/>
                  <a:t>（</a:t>
                </a:r>
                <a:r>
                  <a:rPr lang="en-US" altLang="zh-CN" dirty="0"/>
                  <a:t>8</a:t>
                </a:r>
                <a:r>
                  <a:rPr lang="zh-CN" altLang="en-US" dirty="0"/>
                  <a:t>）假设</a:t>
                </a:r>
                <a14:m>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 </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r>
                      <m:rPr>
                        <m:lit/>
                      </m:rP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𝑆</m:t>
                            </m:r>
                          </m:sub>
                        </m:sSub>
                        <m:r>
                          <a:rPr lang="en-US" altLang="zh-CN" i="1">
                            <a:latin typeface="Cambria Math" panose="02040503050406030204" pitchFamily="18" charset="0"/>
                          </a:rPr>
                          <m:t>𝑣</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𝑆</m:t>
                            </m:r>
                          </m:sub>
                        </m:sSub>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𝑠</m:t>
                        </m:r>
                      </m:e>
                    </m:d>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lit/>
                          </m:rPr>
                          <a:rPr lang="en-US" altLang="zh-CN" i="1">
                            <a:latin typeface="Cambria Math" panose="02040503050406030204" pitchFamily="18" charset="0"/>
                          </a:rPr>
                          <m:t>|</m:t>
                        </m:r>
                      </m:e>
                      <m:sup>
                        <m:r>
                          <a:rPr lang="en-US" altLang="zh-CN" i="1">
                            <a:latin typeface="Cambria Math" panose="02040503050406030204" pitchFamily="18" charset="0"/>
                          </a:rPr>
                          <m:t>2</m:t>
                        </m:r>
                      </m:sup>
                    </m:sSup>
                  </m:oMath>
                </a14:m>
                <a:r>
                  <a:rPr lang="en-US" altLang="zh-CN" dirty="0"/>
                  <a:t> </a:t>
                </a:r>
                <a14:m>
                  <m:oMath xmlns:m="http://schemas.openxmlformats.org/officeDocument/2006/math">
                    <m:r>
                      <a:rPr lang="en-US" altLang="zh-CN" i="1">
                        <a:latin typeface="Cambria Math" panose="02040503050406030204" pitchFamily="18" charset="0"/>
                      </a:rPr>
                      <m:t>=</m:t>
                    </m:r>
                    <m:r>
                      <m:rPr>
                        <m:lit/>
                      </m:rP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𝑆</m:t>
                            </m:r>
                          </m:sub>
                        </m:sSub>
                        <m:r>
                          <a:rPr lang="en-US" altLang="zh-CN" i="1">
                            <a:latin typeface="Cambria Math" panose="02040503050406030204" pitchFamily="18" charset="0"/>
                          </a:rPr>
                          <m:t>𝑣</m:t>
                        </m:r>
                      </m:e>
                    </m:d>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r>
                      <m:rPr>
                        <m:lit/>
                      </m:rP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𝑆</m:t>
                            </m:r>
                          </m:sub>
                        </m:sSub>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𝑠</m:t>
                        </m:r>
                      </m:e>
                    </m:d>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lit/>
                          </m:rP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r>
                      <m:rPr>
                        <m:lit/>
                      </m:rP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𝑆</m:t>
                            </m:r>
                          </m:sub>
                        </m:sSub>
                        <m:r>
                          <a:rPr lang="en-US" altLang="zh-CN" i="1">
                            <a:latin typeface="Cambria Math" panose="02040503050406030204" pitchFamily="18" charset="0"/>
                          </a:rPr>
                          <m:t>𝑣</m:t>
                        </m:r>
                      </m:e>
                    </m:d>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lit/>
                          </m:rP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b="1" i="1" smtClean="0">
                        <a:solidFill>
                          <a:srgbClr val="FF0000"/>
                        </a:solidFill>
                        <a:latin typeface="Cambria Math" panose="02040503050406030204" pitchFamily="18" charset="0"/>
                      </a:rPr>
                      <m:t>⇒</m:t>
                    </m:r>
                    <m:r>
                      <m:rPr>
                        <m:lit/>
                      </m:rP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𝒗</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𝒔</m:t>
                    </m:r>
                    <m:r>
                      <m:rPr>
                        <m:lit/>
                      </m:rP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m:t>
                    </m:r>
                    <m:r>
                      <m:rPr>
                        <m:lit/>
                      </m:rP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𝒗</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𝑷</m:t>
                        </m:r>
                      </m:e>
                      <m:sub>
                        <m:r>
                          <a:rPr lang="en-US" altLang="zh-CN" b="1" i="1" smtClean="0">
                            <a:solidFill>
                              <a:srgbClr val="FF0000"/>
                            </a:solidFill>
                            <a:latin typeface="Cambria Math" panose="02040503050406030204" pitchFamily="18" charset="0"/>
                          </a:rPr>
                          <m:t>𝑺</m:t>
                        </m:r>
                      </m:sub>
                    </m:sSub>
                    <m:r>
                      <a:rPr lang="en-US" altLang="zh-CN" b="1" i="1" smtClean="0">
                        <a:solidFill>
                          <a:srgbClr val="FF0000"/>
                        </a:solidFill>
                        <a:latin typeface="Cambria Math" panose="02040503050406030204" pitchFamily="18" charset="0"/>
                      </a:rPr>
                      <m:t>𝒗</m:t>
                    </m:r>
                    <m:r>
                      <m:rPr>
                        <m:lit/>
                      </m:rP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m:t>
                    </m:r>
                  </m:oMath>
                </a14:m>
                <a:r>
                  <a:rPr lang="zh-CN" altLang="en-US" b="1" dirty="0"/>
                  <a:t>等号成立当且仅当</a:t>
                </a:r>
                <a14:m>
                  <m:oMath xmlns:m="http://schemas.openxmlformats.org/officeDocument/2006/math">
                    <m:r>
                      <m:rPr>
                        <m:lit/>
                      </m:rP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𝑆</m:t>
                            </m:r>
                          </m:sub>
                        </m:sSub>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𝑠</m:t>
                        </m:r>
                      </m:e>
                    </m:d>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lit/>
                          </m:rPr>
                          <a:rPr lang="en-US" altLang="zh-CN" i="1">
                            <a:latin typeface="Cambria Math" panose="02040503050406030204" pitchFamily="18" charset="0"/>
                          </a:rPr>
                          <m:t>|</m:t>
                        </m:r>
                      </m:e>
                      <m:sup>
                        <m:r>
                          <a:rPr lang="en-US" altLang="zh-CN" i="1">
                            <a:latin typeface="Cambria Math" panose="02040503050406030204" pitchFamily="18" charset="0"/>
                          </a:rPr>
                          <m:t>2</m:t>
                        </m:r>
                      </m:sup>
                    </m:sSup>
                  </m:oMath>
                </a14:m>
                <a:r>
                  <a:rPr lang="en-US" altLang="zh-CN" b="1" dirty="0"/>
                  <a:t>=0</a:t>
                </a:r>
                <a:r>
                  <a:rPr lang="zh-CN" altLang="en-US" b="1" dirty="0"/>
                  <a:t>，即</a:t>
                </a:r>
                <a14:m>
                  <m:oMath xmlns:m="http://schemas.openxmlformats.org/officeDocument/2006/math">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𝑆</m:t>
                        </m:r>
                      </m:sub>
                    </m:sSub>
                    <m:r>
                      <a:rPr lang="en-US" altLang="zh-CN" i="1">
                        <a:latin typeface="Cambria Math" panose="02040503050406030204" pitchFamily="18" charset="0"/>
                      </a:rPr>
                      <m:t>𝑣</m:t>
                    </m:r>
                  </m:oMath>
                </a14:m>
                <a:endParaRPr lang="en-US" altLang="zh-CN" b="1" dirty="0"/>
              </a:p>
            </p:txBody>
          </p:sp>
        </mc:Choice>
        <mc:Fallback xmlns="">
          <p:sp>
            <p:nvSpPr>
              <p:cNvPr id="3" name="内容占位符 2">
                <a:extLst>
                  <a:ext uri="{FF2B5EF4-FFF2-40B4-BE49-F238E27FC236}">
                    <a16:creationId xmlns:a16="http://schemas.microsoft.com/office/drawing/2014/main" id="{F3105F39-0EEE-4956-9D2F-835B71F10DE7}"/>
                  </a:ext>
                </a:extLst>
              </p:cNvPr>
              <p:cNvSpPr>
                <a:spLocks noGrp="1" noRot="1" noChangeAspect="1" noMove="1" noResize="1" noEditPoints="1" noAdjustHandles="1" noChangeArrowheads="1" noChangeShapeType="1" noTextEdit="1"/>
              </p:cNvSpPr>
              <p:nvPr>
                <p:ph idx="1"/>
              </p:nvPr>
            </p:nvSpPr>
            <p:spPr>
              <a:xfrm>
                <a:off x="838200" y="1825624"/>
                <a:ext cx="10515600" cy="4893227"/>
              </a:xfrm>
              <a:blipFill>
                <a:blip r:embed="rId2"/>
                <a:stretch>
                  <a:fillRect l="-522" t="-1245" r="-3014" b="-5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D57BED5-2035-46E8-B336-91A73156CFA4}"/>
                  </a:ext>
                </a:extLst>
              </p:cNvPr>
              <p:cNvSpPr txBox="1"/>
              <p:nvPr/>
            </p:nvSpPr>
            <p:spPr>
              <a:xfrm>
                <a:off x="2080591" y="6444008"/>
                <a:ext cx="5031249" cy="369332"/>
              </a:xfrm>
              <a:prstGeom prst="rect">
                <a:avLst/>
              </a:prstGeom>
              <a:noFill/>
            </p:spPr>
            <p:txBody>
              <a:bodyPr wrap="none" rtlCol="0">
                <a:spAutoFit/>
              </a:bodyPr>
              <a:lstStyle/>
              <a:p>
                <a:r>
                  <a:rPr lang="zh-CN" altLang="en-US" dirty="0"/>
                  <a:t>线性映射</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zh-CN" altLang="en-US" dirty="0"/>
                  <a:t>则称之为投影，因而</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𝑆</m:t>
                        </m:r>
                      </m:sub>
                    </m:sSub>
                  </m:oMath>
                </a14:m>
                <a:r>
                  <a:rPr lang="zh-CN" altLang="en-US" dirty="0"/>
                  <a:t>称为投影</a:t>
                </a:r>
              </a:p>
            </p:txBody>
          </p:sp>
        </mc:Choice>
        <mc:Fallback xmlns="">
          <p:sp>
            <p:nvSpPr>
              <p:cNvPr id="4" name="文本框 3">
                <a:extLst>
                  <a:ext uri="{FF2B5EF4-FFF2-40B4-BE49-F238E27FC236}">
                    <a16:creationId xmlns:a16="http://schemas.microsoft.com/office/drawing/2014/main" id="{8D57BED5-2035-46E8-B336-91A73156CFA4}"/>
                  </a:ext>
                </a:extLst>
              </p:cNvPr>
              <p:cNvSpPr txBox="1">
                <a:spLocks noRot="1" noChangeAspect="1" noMove="1" noResize="1" noEditPoints="1" noAdjustHandles="1" noChangeArrowheads="1" noChangeShapeType="1" noTextEdit="1"/>
              </p:cNvSpPr>
              <p:nvPr/>
            </p:nvSpPr>
            <p:spPr>
              <a:xfrm>
                <a:off x="2080591" y="6444008"/>
                <a:ext cx="5031249" cy="369332"/>
              </a:xfrm>
              <a:prstGeom prst="rect">
                <a:avLst/>
              </a:prstGeom>
              <a:blipFill>
                <a:blip r:embed="rId3"/>
                <a:stretch>
                  <a:fillRect l="-969" t="-8197" r="-363"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676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47A1B-7C90-4AFE-A2A7-E6E245077D10}"/>
              </a:ext>
            </a:extLst>
          </p:cNvPr>
          <p:cNvSpPr>
            <a:spLocks noGrp="1"/>
          </p:cNvSpPr>
          <p:nvPr>
            <p:ph type="title"/>
          </p:nvPr>
        </p:nvSpPr>
        <p:spPr/>
        <p:txBody>
          <a:bodyPr/>
          <a:lstStyle/>
          <a:p>
            <a:r>
              <a:rPr lang="zh-CN" altLang="en-US" dirty="0"/>
              <a:t>正交补和投影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C1A211-D1E5-4084-B82A-E5F924880724}"/>
                  </a:ext>
                </a:extLst>
              </p:cNvPr>
              <p:cNvSpPr>
                <a:spLocks noGrp="1"/>
              </p:cNvSpPr>
              <p:nvPr>
                <p:ph idx="1"/>
              </p:nvPr>
            </p:nvSpPr>
            <p:spPr/>
            <p:txBody>
              <a:bodyPr/>
              <a:lstStyle/>
              <a:p>
                <a:r>
                  <a:rPr lang="zh-CN" altLang="en-US" dirty="0"/>
                  <a:t>投影定理的直观解释，正交投影解优化问题就相当于在空间</a:t>
                </a:r>
                <a14:m>
                  <m:oMath xmlns:m="http://schemas.openxmlformats.org/officeDocument/2006/math">
                    <m:r>
                      <a:rPr lang="en-US" altLang="zh-CN" b="0" i="1" smtClean="0">
                        <a:latin typeface="Cambria Math" panose="02040503050406030204" pitchFamily="18" charset="0"/>
                      </a:rPr>
                      <m:t>𝑆</m:t>
                    </m:r>
                  </m:oMath>
                </a14:m>
                <a:r>
                  <a:rPr lang="zh-CN" altLang="en-US" dirty="0"/>
                  <a:t>中找与</a:t>
                </a:r>
                <a14:m>
                  <m:oMath xmlns:m="http://schemas.openxmlformats.org/officeDocument/2006/math">
                    <m:r>
                      <a:rPr lang="en-US" altLang="zh-CN" b="0" i="1" smtClean="0">
                        <a:latin typeface="Cambria Math" panose="02040503050406030204" pitchFamily="18" charset="0"/>
                      </a:rPr>
                      <m:t>𝑣</m:t>
                    </m:r>
                  </m:oMath>
                </a14:m>
                <a:r>
                  <a:rPr lang="zh-CN" altLang="en-US" dirty="0"/>
                  <a:t>最近的一个点！</a:t>
                </a:r>
              </a:p>
            </p:txBody>
          </p:sp>
        </mc:Choice>
        <mc:Fallback xmlns="">
          <p:sp>
            <p:nvSpPr>
              <p:cNvPr id="3" name="内容占位符 2">
                <a:extLst>
                  <a:ext uri="{FF2B5EF4-FFF2-40B4-BE49-F238E27FC236}">
                    <a16:creationId xmlns:a16="http://schemas.microsoft.com/office/drawing/2014/main" id="{68C1A211-D1E5-4084-B82A-E5F92488072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714F1B2-E1A3-4950-A49E-497B6D639852}"/>
              </a:ext>
            </a:extLst>
          </p:cNvPr>
          <p:cNvPicPr>
            <a:picLocks noChangeAspect="1"/>
          </p:cNvPicPr>
          <p:nvPr/>
        </p:nvPicPr>
        <p:blipFill>
          <a:blip r:embed="rId3"/>
          <a:stretch>
            <a:fillRect/>
          </a:stretch>
        </p:blipFill>
        <p:spPr>
          <a:xfrm>
            <a:off x="838200" y="2850060"/>
            <a:ext cx="5516182" cy="4106642"/>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2B756D2-91E5-471F-B485-F661675149C8}"/>
                  </a:ext>
                </a:extLst>
              </p:cNvPr>
              <p:cNvSpPr txBox="1"/>
              <p:nvPr/>
            </p:nvSpPr>
            <p:spPr>
              <a:xfrm>
                <a:off x="6096000" y="2577571"/>
                <a:ext cx="5870713" cy="2729017"/>
              </a:xfrm>
              <a:prstGeom prst="rect">
                <a:avLst/>
              </a:prstGeom>
              <a:noFill/>
            </p:spPr>
            <p:txBody>
              <a:bodyPr wrap="square" rtlCol="0">
                <a:spAutoFit/>
              </a:bodyPr>
              <a:lstStyle/>
              <a:p>
                <a:r>
                  <a:rPr lang="zh-CN" altLang="en-US" sz="2400" dirty="0"/>
                  <a:t>如果</a:t>
                </a:r>
                <a14:m>
                  <m:oMath xmlns:m="http://schemas.openxmlformats.org/officeDocument/2006/math">
                    <m:r>
                      <a:rPr lang="en-US" altLang="zh-CN" sz="2400" b="0" i="1" smtClean="0">
                        <a:latin typeface="Cambria Math" panose="02040503050406030204" pitchFamily="18" charset="0"/>
                      </a:rPr>
                      <m:t>𝑆</m:t>
                    </m:r>
                  </m:oMath>
                </a14:m>
                <a:r>
                  <a:rPr lang="zh-CN" altLang="en-US" sz="2400" dirty="0"/>
                  <a:t>是</a:t>
                </a:r>
                <a14:m>
                  <m:oMath xmlns:m="http://schemas.openxmlformats.org/officeDocument/2006/math">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𝑅</m:t>
                        </m:r>
                      </m:e>
                      <m:sup>
                        <m:r>
                          <a:rPr lang="en-US" altLang="zh-CN" sz="2400" b="0" i="1" dirty="0" smtClean="0">
                            <a:latin typeface="Cambria Math" panose="02040503050406030204" pitchFamily="18" charset="0"/>
                          </a:rPr>
                          <m:t>𝑛</m:t>
                        </m:r>
                      </m:sup>
                    </m:sSup>
                  </m:oMath>
                </a14:m>
                <a:r>
                  <a:rPr lang="zh-CN" altLang="en-US" sz="2400" dirty="0"/>
                  <a:t>的子空间，且标准正交基为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𝑚</m:t>
                        </m:r>
                      </m:sub>
                    </m:sSub>
                    <m:r>
                      <a:rPr lang="zh-CN" altLang="en-US" sz="2400" i="1">
                        <a:latin typeface="Cambria Math" panose="02040503050406030204" pitchFamily="18" charset="0"/>
                      </a:rPr>
                      <m:t>。</m:t>
                    </m:r>
                  </m:oMath>
                </a14:m>
                <a:r>
                  <a:rPr lang="zh-CN" altLang="en-US" sz="2400" dirty="0"/>
                  <a:t>则</a:t>
                </a:r>
                <a:endParaRPr lang="en-US" altLang="zh-CN" sz="2400" dirty="0"/>
              </a:p>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𝑆</m:t>
                        </m:r>
                      </m:sub>
                    </m:sSub>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&gt;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𝑇</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𝑖</m:t>
                                </m:r>
                              </m:sub>
                            </m:sSub>
                          </m:e>
                        </m:nary>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Sub>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𝑇</m:t>
                            </m:r>
                          </m:sup>
                        </m:sSubSup>
                        <m:r>
                          <a:rPr lang="en-US" altLang="zh-CN" sz="2400" i="1">
                            <a:latin typeface="Cambria Math" panose="02040503050406030204" pitchFamily="18" charset="0"/>
                          </a:rPr>
                          <m:t>𝑥</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Sub>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𝑇</m:t>
                                </m:r>
                              </m:sup>
                            </m:sSubSup>
                            <m:r>
                              <a:rPr lang="en-US" altLang="zh-CN" sz="2400" i="1">
                                <a:latin typeface="Cambria Math" panose="02040503050406030204" pitchFamily="18" charset="0"/>
                              </a:rPr>
                              <m:t>)</m:t>
                            </m:r>
                            <m:r>
                              <a:rPr lang="en-US" altLang="zh-CN" sz="2400" i="1">
                                <a:latin typeface="Cambria Math" panose="02040503050406030204" pitchFamily="18" charset="0"/>
                              </a:rPr>
                              <m:t>𝑥</m:t>
                            </m:r>
                          </m:e>
                        </m:nary>
                      </m:e>
                    </m:nary>
                  </m:oMath>
                </a14:m>
                <a:r>
                  <a:rPr lang="en-US" altLang="zh-CN" sz="2400" dirty="0"/>
                  <a:t>,</a:t>
                </a:r>
                <a:r>
                  <a:rPr lang="zh-CN" altLang="en-US" sz="2400" dirty="0"/>
                  <a:t>因此投影算子</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𝑆</m:t>
                        </m:r>
                      </m:sub>
                    </m:sSub>
                  </m:oMath>
                </a14:m>
                <a:r>
                  <a:rPr lang="zh-CN" altLang="en-US" sz="2400" dirty="0"/>
                  <a:t>可以写为矩阵形式：</a:t>
                </a:r>
                <a:endParaRPr lang="en-US" altLang="zh-CN" sz="2400" dirty="0"/>
              </a:p>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𝑆</m:t>
                        </m:r>
                      </m:sub>
                    </m:sSub>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𝑖</m:t>
                            </m:r>
                          </m:sub>
                        </m:sSub>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𝑇</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𝑈</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𝑈</m:t>
                            </m:r>
                          </m:e>
                          <m:sup>
                            <m:r>
                              <a:rPr lang="en-US" altLang="zh-CN" sz="2400" b="0" i="1" smtClean="0">
                                <a:latin typeface="Cambria Math" panose="02040503050406030204" pitchFamily="18" charset="0"/>
                              </a:rPr>
                              <m:t>𝑇</m:t>
                            </m:r>
                          </m:sup>
                        </m:sSup>
                      </m:e>
                    </m:nary>
                  </m:oMath>
                </a14:m>
                <a:r>
                  <a:rPr lang="en-US" altLang="zh-CN" sz="2400" dirty="0"/>
                  <a:t>,</a:t>
                </a:r>
              </a:p>
              <a:p>
                <a:r>
                  <a:rPr lang="zh-CN" altLang="en-US" sz="2400" dirty="0"/>
                  <a:t>这里</a:t>
                </a:r>
                <a14:m>
                  <m:oMath xmlns:m="http://schemas.openxmlformats.org/officeDocument/2006/math">
                    <m:r>
                      <a:rPr lang="en-US" altLang="zh-CN" sz="2400" b="0" i="1" smtClean="0">
                        <a:latin typeface="Cambria Math" panose="02040503050406030204" pitchFamily="18" charset="0"/>
                      </a:rPr>
                      <m:t>𝑈</m:t>
                    </m:r>
                  </m:oMath>
                </a14:m>
                <a:r>
                  <a:rPr lang="zh-CN" altLang="en-US" sz="2400" dirty="0"/>
                  <a:t>的列为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𝑚</m:t>
                        </m:r>
                      </m:sub>
                    </m:sSub>
                  </m:oMath>
                </a14:m>
                <a:endParaRPr lang="zh-CN" altLang="en-US" sz="2400" dirty="0"/>
              </a:p>
            </p:txBody>
          </p:sp>
        </mc:Choice>
        <mc:Fallback xmlns="">
          <p:sp>
            <p:nvSpPr>
              <p:cNvPr id="5" name="文本框 4">
                <a:extLst>
                  <a:ext uri="{FF2B5EF4-FFF2-40B4-BE49-F238E27FC236}">
                    <a16:creationId xmlns:a16="http://schemas.microsoft.com/office/drawing/2014/main" id="{D2B756D2-91E5-471F-B485-F661675149C8}"/>
                  </a:ext>
                </a:extLst>
              </p:cNvPr>
              <p:cNvSpPr txBox="1">
                <a:spLocks noRot="1" noChangeAspect="1" noMove="1" noResize="1" noEditPoints="1" noAdjustHandles="1" noChangeArrowheads="1" noChangeShapeType="1" noTextEdit="1"/>
              </p:cNvSpPr>
              <p:nvPr/>
            </p:nvSpPr>
            <p:spPr>
              <a:xfrm>
                <a:off x="6096000" y="2577571"/>
                <a:ext cx="5870713" cy="2729017"/>
              </a:xfrm>
              <a:prstGeom prst="rect">
                <a:avLst/>
              </a:prstGeom>
              <a:blipFill>
                <a:blip r:embed="rId4"/>
                <a:stretch>
                  <a:fillRect l="-7996" t="-1563" b="-18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8455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697990"/>
            <a:ext cx="12192000" cy="769441"/>
          </a:xfrm>
          <a:prstGeom prst="rect">
            <a:avLst/>
          </a:prstGeom>
          <a:noFill/>
        </p:spPr>
        <p:txBody>
          <a:bodyPr wrap="square" rtlCol="0">
            <a:spAutoFit/>
          </a:bodyPr>
          <a:lstStyle/>
          <a:p>
            <a:pPr algn="ctr"/>
            <a:r>
              <a:rPr lang="zh-CN" altLang="en-US" sz="4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谢    谢！</a:t>
            </a:r>
            <a:endParaRPr sz="4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endParaRPr>
          </a:p>
        </p:txBody>
      </p:sp>
      <p:grpSp>
        <p:nvGrpSpPr>
          <p:cNvPr id="10" name="组合 9"/>
          <p:cNvGrpSpPr/>
          <p:nvPr/>
        </p:nvGrpSpPr>
        <p:grpSpPr>
          <a:xfrm>
            <a:off x="327660" y="4339590"/>
            <a:ext cx="11443970" cy="1774825"/>
            <a:chOff x="-9897" y="2571750"/>
            <a:chExt cx="9147320" cy="1493593"/>
          </a:xfrm>
        </p:grpSpPr>
        <p:pic>
          <p:nvPicPr>
            <p:cNvPr id="14" name="Picture 5" descr="c:\users\administrator\appdata\roaming\360se6\User Data\temp\15316320130613174438_960x720.jpg"/>
            <p:cNvPicPr>
              <a:picLocks noChangeAspect="1" noChangeArrowheads="1"/>
            </p:cNvPicPr>
            <p:nvPr>
              <p:custDataLst>
                <p:tags r:id="rId2"/>
              </p:custDataLst>
            </p:nvPr>
          </p:nvPicPr>
          <p:blipFill rotWithShape="1">
            <a:blip r:embed="rId6" cstate="print"/>
            <a:srcRect/>
            <a:stretch>
              <a:fillRect/>
            </a:stretch>
          </p:blipFill>
          <p:spPr bwMode="auto">
            <a:xfrm>
              <a:off x="-9897" y="2909537"/>
              <a:ext cx="2771800" cy="862026"/>
            </a:xfrm>
            <a:prstGeom prst="rect">
              <a:avLst/>
            </a:prstGeom>
            <a:noFill/>
            <a:effectLst>
              <a:reflection blurRad="6350" stA="50000" endA="300" endPos="55000" dir="5400000" sy="-100000" algn="bl" rotWithShape="0"/>
            </a:effectLst>
          </p:spPr>
        </p:pic>
        <p:pic>
          <p:nvPicPr>
            <p:cNvPr id="15" name="Picture 7" descr="c:\users\administrator\appdata\roaming\360se6\User Data\temp\w296h504768_1404098312_661.png"/>
            <p:cNvPicPr>
              <a:picLocks noChangeAspect="1" noChangeArrowheads="1"/>
            </p:cNvPicPr>
            <p:nvPr>
              <p:custDataLst>
                <p:tags r:id="rId3"/>
              </p:custDataLst>
            </p:nvPr>
          </p:nvPicPr>
          <p:blipFill>
            <a:blip r:embed="rId7" cstate="print"/>
            <a:srcRect/>
            <a:stretch>
              <a:fillRect/>
            </a:stretch>
          </p:blipFill>
          <p:spPr bwMode="auto">
            <a:xfrm>
              <a:off x="6427733" y="2891991"/>
              <a:ext cx="2709690" cy="914521"/>
            </a:xfrm>
            <a:prstGeom prst="rect">
              <a:avLst/>
            </a:prstGeom>
            <a:noFill/>
            <a:effectLst>
              <a:reflection blurRad="6350" stA="50000" endA="300" endPos="55000" dir="5400000" sy="-100000" algn="bl" rotWithShape="0"/>
            </a:effectLst>
          </p:spPr>
        </p:pic>
        <p:pic>
          <p:nvPicPr>
            <p:cNvPr id="16" name="Picture 3"/>
            <p:cNvPicPr>
              <a:picLocks noChangeAspect="1" noChangeArrowheads="1"/>
            </p:cNvPicPr>
            <p:nvPr>
              <p:custDataLst>
                <p:tags r:id="rId4"/>
              </p:custDataLst>
            </p:nvPr>
          </p:nvPicPr>
          <p:blipFill rotWithShape="1">
            <a:blip r:embed="rId8" cstate="print"/>
            <a:srcRect/>
            <a:stretch>
              <a:fillRect/>
            </a:stretch>
          </p:blipFill>
          <p:spPr bwMode="auto">
            <a:xfrm>
              <a:off x="2627783" y="2571750"/>
              <a:ext cx="3960441" cy="1493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accent3"/>
            </a:lnRef>
            <a:fillRef idx="1">
              <a:schemeClr val="lt1"/>
            </a:fillRef>
            <a:effectRef idx="0">
              <a:schemeClr val="accent3"/>
            </a:effectRef>
            <a:fontRef idx="minor">
              <a:schemeClr val="dk1"/>
            </a:fontRef>
          </p:style>
        </p:pic>
      </p:grpSp>
      <p:sp>
        <p:nvSpPr>
          <p:cNvPr id="2" name="文本框 1">
            <a:extLst>
              <a:ext uri="{FF2B5EF4-FFF2-40B4-BE49-F238E27FC236}">
                <a16:creationId xmlns:a16="http://schemas.microsoft.com/office/drawing/2014/main" id="{1813FE52-58D7-4C36-819A-21C87277DBDB}"/>
              </a:ext>
            </a:extLst>
          </p:cNvPr>
          <p:cNvSpPr txBox="1"/>
          <p:nvPr/>
        </p:nvSpPr>
        <p:spPr>
          <a:xfrm>
            <a:off x="4532789" y="3731151"/>
            <a:ext cx="3126422" cy="461665"/>
          </a:xfrm>
          <a:prstGeom prst="rect">
            <a:avLst/>
          </a:prstGeom>
          <a:noFill/>
        </p:spPr>
        <p:txBody>
          <a:bodyPr wrap="square" rtlCol="0">
            <a:spAutoFit/>
          </a:bodyPr>
          <a:lstStyle/>
          <a:p>
            <a:pPr algn="ctr"/>
            <a:r>
              <a:rPr lang="en-US" altLang="zh-CN" sz="2400" b="1" dirty="0">
                <a:latin typeface="+mn-ea"/>
              </a:rPr>
              <a:t>2023</a:t>
            </a:r>
            <a:r>
              <a:rPr lang="zh-CN" altLang="en-US" sz="2400" b="1" dirty="0">
                <a:latin typeface="+mn-ea"/>
              </a:rPr>
              <a:t>年</a:t>
            </a:r>
            <a:r>
              <a:rPr lang="en-US" altLang="zh-CN" sz="2400" b="1" dirty="0">
                <a:latin typeface="+mn-ea"/>
              </a:rPr>
              <a:t>4</a:t>
            </a:r>
            <a:r>
              <a:rPr lang="zh-CN" altLang="en-US" sz="2400" b="1" dirty="0">
                <a:latin typeface="+mn-ea"/>
              </a:rPr>
              <a:t>月</a:t>
            </a:r>
          </a:p>
        </p:txBody>
      </p:sp>
      <p:sp>
        <p:nvSpPr>
          <p:cNvPr id="3" name="文本框 2">
            <a:extLst>
              <a:ext uri="{FF2B5EF4-FFF2-40B4-BE49-F238E27FC236}">
                <a16:creationId xmlns:a16="http://schemas.microsoft.com/office/drawing/2014/main" id="{C57C26F1-04A6-401C-73FA-A8F40ACAED9F}"/>
              </a:ext>
            </a:extLst>
          </p:cNvPr>
          <p:cNvSpPr txBox="1"/>
          <p:nvPr/>
        </p:nvSpPr>
        <p:spPr>
          <a:xfrm>
            <a:off x="2587918" y="2684239"/>
            <a:ext cx="7034149" cy="523220"/>
          </a:xfrm>
          <a:prstGeom prst="rect">
            <a:avLst/>
          </a:prstGeom>
          <a:noFill/>
        </p:spPr>
        <p:txBody>
          <a:bodyPr wrap="square" rtlCol="0">
            <a:spAutoFit/>
          </a:bodyPr>
          <a:lstStyle/>
          <a:p>
            <a:pPr algn="ctr"/>
            <a:r>
              <a:rPr lang="zh-CN" altLang="en-US" sz="2800" b="1" dirty="0">
                <a:solidFill>
                  <a:schemeClr val="bg1"/>
                </a:solidFill>
                <a:latin typeface="+mj-ea"/>
                <a:ea typeface="+mj-ea"/>
              </a:rPr>
              <a:t>哈尔滨工业大学计算学部  刘绍辉</a:t>
            </a:r>
          </a:p>
        </p:txBody>
      </p:sp>
    </p:spTree>
    <p:custDataLst>
      <p:tags r:id="rId1"/>
    </p:custDataLst>
    <p:extLst>
      <p:ext uri="{BB962C8B-B14F-4D97-AF65-F5344CB8AC3E}">
        <p14:creationId xmlns:p14="http://schemas.microsoft.com/office/powerpoint/2010/main" val="187668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645B4-C97A-42A8-96FE-04003841D754}"/>
              </a:ext>
            </a:extLst>
          </p:cNvPr>
          <p:cNvSpPr>
            <a:spLocks noGrp="1"/>
          </p:cNvSpPr>
          <p:nvPr>
            <p:ph type="title"/>
          </p:nvPr>
        </p:nvSpPr>
        <p:spPr/>
        <p:txBody>
          <a:bodyPr/>
          <a:lstStyle/>
          <a:p>
            <a:r>
              <a:rPr lang="en-US" altLang="zh-CN" dirty="0"/>
              <a:t>2.1 </a:t>
            </a:r>
            <a:r>
              <a:rPr lang="zh-CN" altLang="en-US" dirty="0"/>
              <a:t>线性空间与子空间</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94ADACF-E343-41D8-8A6C-C9D4FB3CD08D}"/>
                  </a:ext>
                </a:extLst>
              </p:cNvPr>
              <p:cNvSpPr>
                <a:spLocks noGrp="1"/>
              </p:cNvSpPr>
              <p:nvPr>
                <p:ph idx="1"/>
              </p:nvPr>
            </p:nvSpPr>
            <p:spPr/>
            <p:txBody>
              <a:bodyPr>
                <a:normAutofit fontScale="77500" lnSpcReduction="20000"/>
              </a:bodyPr>
              <a:lstStyle/>
              <a:p>
                <a:r>
                  <a:rPr lang="zh-CN" altLang="en-US" dirty="0"/>
                  <a:t>向量用来描述空间中的物体</a:t>
                </a:r>
                <a:endParaRPr lang="en-US" altLang="zh-CN" dirty="0"/>
              </a:p>
              <a:p>
                <a:r>
                  <a:rPr lang="zh-CN" altLang="en-US" dirty="0"/>
                  <a:t>矩阵用来描述空间中的运动</a:t>
                </a:r>
                <a:endParaRPr lang="en-US" altLang="zh-CN" dirty="0"/>
              </a:p>
              <a:p>
                <a14:m>
                  <m:oMath xmlns:m="http://schemas.openxmlformats.org/officeDocument/2006/math">
                    <m:r>
                      <a:rPr lang="en-US" altLang="zh-CN" i="1">
                        <a:latin typeface="Cambria Math" panose="02040503050406030204" pitchFamily="18" charset="0"/>
                      </a:rPr>
                      <m:t>𝑘</m:t>
                    </m:r>
                  </m:oMath>
                </a14:m>
                <a:r>
                  <a:rPr lang="zh-CN" altLang="en-US" dirty="0"/>
                  <a:t>个向量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𝑚</m:t>
                        </m:r>
                      </m:sup>
                    </m:sSup>
                  </m:oMath>
                </a14:m>
                <a:r>
                  <a:rPr lang="zh-CN" altLang="en-US" dirty="0"/>
                  <a:t>张成的空间是指：向量的所有线性组合所形成的空间，即</a:t>
                </a:r>
                <a:endParaRPr lang="en-US" altLang="zh-CN" dirty="0"/>
              </a:p>
              <a:p>
                <a14:m>
                  <m:oMath xmlns:m="http://schemas.openxmlformats.org/officeDocument/2006/math">
                    <m:r>
                      <a:rPr lang="en-US" altLang="zh-CN" i="1">
                        <a:latin typeface="Cambria Math" panose="02040503050406030204" pitchFamily="18" charset="0"/>
                      </a:rPr>
                      <m:t>𝑠𝑝𝑎𝑛</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𝑚</m:t>
                            </m:r>
                          </m:sup>
                        </m:sSup>
                        <m:r>
                          <m:rPr>
                            <m:lit/>
                          </m:rP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𝑅</m:t>
                        </m:r>
                      </m:e>
                    </m:d>
                  </m:oMath>
                </a14:m>
                <a:endParaRPr lang="en-US" altLang="zh-CN" dirty="0"/>
              </a:p>
              <a:p>
                <a:r>
                  <a:rPr lang="zh-CN" altLang="en-US" dirty="0"/>
                  <a:t>给定实矩阵</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sup>
                    </m:sSup>
                  </m:oMath>
                </a14:m>
                <a:r>
                  <a:rPr lang="en-US" altLang="zh-CN" dirty="0"/>
                  <a:t>,</a:t>
                </a:r>
                <a:r>
                  <a:rPr lang="zh-CN" altLang="en-US" dirty="0"/>
                  <a:t>定义其列空间为由矩阵</a:t>
                </a:r>
                <a14:m>
                  <m:oMath xmlns:m="http://schemas.openxmlformats.org/officeDocument/2006/math">
                    <m:r>
                      <a:rPr lang="en-US" altLang="zh-CN" i="1">
                        <a:latin typeface="Cambria Math" panose="02040503050406030204" pitchFamily="18" charset="0"/>
                      </a:rPr>
                      <m:t>𝐴</m:t>
                    </m:r>
                  </m:oMath>
                </a14:m>
                <a:r>
                  <a:rPr lang="zh-CN" altLang="en-US" dirty="0"/>
                  <a:t>的列向量所张成的空间，即</a:t>
                </a:r>
                <a14:m>
                  <m:oMath xmlns:m="http://schemas.openxmlformats.org/officeDocument/2006/math">
                    <m:r>
                      <a:rPr lang="en-US" altLang="zh-CN" b="0" i="1" smtClean="0">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rPr>
                      <m:t>=</m:t>
                    </m:r>
                    <m:r>
                      <a:rPr lang="en-US" altLang="zh-CN" i="1">
                        <a:latin typeface="Cambria Math" panose="02040503050406030204" pitchFamily="18" charset="0"/>
                      </a:rPr>
                      <m:t>𝑠𝑝𝑎𝑛</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𝑚</m:t>
                        </m:r>
                      </m:sup>
                    </m:sSup>
                    <m:r>
                      <m:rPr>
                        <m:lit/>
                      </m:rP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𝑛</m:t>
                        </m:r>
                      </m:sup>
                    </m:sSup>
                    <m:r>
                      <a:rPr lang="en-US" altLang="zh-CN" i="1">
                        <a:latin typeface="Cambria Math" panose="02040503050406030204" pitchFamily="18" charset="0"/>
                      </a:rPr>
                      <m:t>}</m:t>
                    </m:r>
                  </m:oMath>
                </a14:m>
                <a:endParaRPr lang="en-US" altLang="zh-CN" dirty="0"/>
              </a:p>
              <a:p>
                <a:r>
                  <a:rPr lang="zh-CN" altLang="en-US" dirty="0"/>
                  <a:t>如果右端项</a:t>
                </a:r>
                <a14:m>
                  <m:oMath xmlns:m="http://schemas.openxmlformats.org/officeDocument/2006/math">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rPr>
                      <m:t>,</m:t>
                    </m:r>
                  </m:oMath>
                </a14:m>
                <a:r>
                  <a:rPr lang="zh-CN" altLang="en-US" dirty="0"/>
                  <a:t>则称线性系统</a:t>
                </a:r>
                <a14:m>
                  <m:oMath xmlns:m="http://schemas.openxmlformats.org/officeDocument/2006/math">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𝑏</m:t>
                    </m:r>
                  </m:oMath>
                </a14:m>
                <a:r>
                  <a:rPr lang="zh-CN" altLang="en-US" dirty="0"/>
                  <a:t>为兼容的。</a:t>
                </a:r>
                <a:endParaRPr lang="en-US" altLang="zh-CN" dirty="0"/>
              </a:p>
              <a:p>
                <a:r>
                  <a:rPr lang="zh-CN" altLang="en-US" dirty="0"/>
                  <a:t>如果</a:t>
                </a:r>
                <a14:m>
                  <m:oMath xmlns:m="http://schemas.openxmlformats.org/officeDocument/2006/math">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𝐴</m:t>
                    </m:r>
                  </m:oMath>
                </a14:m>
                <a:r>
                  <a:rPr lang="zh-CN" altLang="en-US" dirty="0"/>
                  <a:t>满秩，则</a:t>
                </a:r>
                <a14:m>
                  <m:oMath xmlns:m="http://schemas.openxmlformats.org/officeDocument/2006/math">
                    <m:r>
                      <a:rPr lang="en-US" altLang="zh-CN" b="0" i="1" smtClean="0">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b="0" i="1" smtClean="0">
                            <a:latin typeface="Cambria Math" panose="02040503050406030204" pitchFamily="18" charset="0"/>
                          </a:rPr>
                          <m:t>𝑚</m:t>
                        </m:r>
                      </m:sup>
                    </m:sSup>
                    <m:r>
                      <a:rPr lang="en-US" altLang="zh-CN" i="1">
                        <a:latin typeface="Cambria Math" panose="02040503050406030204" pitchFamily="18" charset="0"/>
                      </a:rPr>
                      <m:t>,</m:t>
                    </m:r>
                  </m:oMath>
                </a14:m>
                <a:r>
                  <a:rPr lang="zh-CN" altLang="en-US" dirty="0"/>
                  <a:t>所有系统都是兼容的</a:t>
                </a:r>
                <a:endParaRPr lang="en-US" altLang="zh-CN" dirty="0"/>
              </a:p>
              <a:p>
                <a:r>
                  <a:rPr lang="zh-CN" altLang="en-US" dirty="0"/>
                  <a:t>矩阵</a:t>
                </a:r>
                <a14:m>
                  <m:oMath xmlns:m="http://schemas.openxmlformats.org/officeDocument/2006/math">
                    <m:r>
                      <a:rPr lang="en-US" altLang="zh-CN" i="1">
                        <a:latin typeface="Cambria Math" panose="02040503050406030204" pitchFamily="18" charset="0"/>
                      </a:rPr>
                      <m:t>𝐴</m:t>
                    </m:r>
                  </m:oMath>
                </a14:m>
                <a:r>
                  <a:rPr lang="zh-CN" altLang="en-US" dirty="0"/>
                  <a:t>的零空间只是由满足</a:t>
                </a:r>
                <a14:m>
                  <m:oMath xmlns:m="http://schemas.openxmlformats.org/officeDocument/2006/math">
                    <m:r>
                      <a:rPr lang="en-US" altLang="zh-CN" i="1">
                        <a:latin typeface="Cambria Math" panose="02040503050406030204" pitchFamily="18" charset="0"/>
                      </a:rPr>
                      <m:t>𝐴𝑥</m:t>
                    </m:r>
                    <m:r>
                      <a:rPr lang="en-US" altLang="zh-CN" i="1">
                        <a:latin typeface="Cambria Math" panose="02040503050406030204" pitchFamily="18" charset="0"/>
                      </a:rPr>
                      <m:t>=0</m:t>
                    </m:r>
                  </m:oMath>
                </a14:m>
                <a:r>
                  <a:rPr lang="zh-CN" altLang="en-US" dirty="0"/>
                  <a:t>的所有向量</a:t>
                </a:r>
                <a14:m>
                  <m:oMath xmlns:m="http://schemas.openxmlformats.org/officeDocument/2006/math">
                    <m:r>
                      <a:rPr lang="en-US" altLang="zh-CN" i="1">
                        <a:latin typeface="Cambria Math" panose="02040503050406030204" pitchFamily="18" charset="0"/>
                      </a:rPr>
                      <m:t>𝑥</m:t>
                    </m:r>
                  </m:oMath>
                </a14:m>
                <a:r>
                  <a:rPr lang="zh-CN" altLang="en-US" dirty="0"/>
                  <a:t>所张成的子空间，即：</a:t>
                </a:r>
                <a:br>
                  <a:rPr lang="en-US" altLang="zh-CN" dirty="0"/>
                </a:br>
                <a14:m>
                  <m:oMath xmlns:m="http://schemas.openxmlformats.org/officeDocument/2006/math">
                    <m:r>
                      <a:rPr lang="en-US" altLang="zh-CN" i="1">
                        <a:latin typeface="Cambria Math" panose="02040503050406030204" pitchFamily="18" charset="0"/>
                      </a:rPr>
                      <m:t>𝑁</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𝑛</m:t>
                            </m:r>
                          </m:sup>
                        </m:sSup>
                        <m:r>
                          <m:rPr>
                            <m:lit/>
                          </m:rPr>
                          <a:rPr lang="en-US" altLang="zh-CN" i="1">
                            <a:latin typeface="Cambria Math" panose="02040503050406030204" pitchFamily="18" charset="0"/>
                          </a:rPr>
                          <m:t>|</m:t>
                        </m:r>
                        <m:r>
                          <a:rPr lang="en-US" altLang="zh-CN" i="1">
                            <a:latin typeface="Cambria Math" panose="02040503050406030204" pitchFamily="18" charset="0"/>
                          </a:rPr>
                          <m:t>𝐴𝑥</m:t>
                        </m:r>
                        <m:r>
                          <a:rPr lang="en-US" altLang="zh-CN" i="1">
                            <a:latin typeface="Cambria Math" panose="02040503050406030204" pitchFamily="18" charset="0"/>
                          </a:rPr>
                          <m:t>=0</m:t>
                        </m:r>
                      </m:e>
                    </m:d>
                  </m:oMath>
                </a14:m>
                <a:endParaRPr lang="en-US" altLang="zh-CN" dirty="0"/>
              </a:p>
              <a:p>
                <a:r>
                  <a:rPr lang="zh-CN" altLang="en-US" dirty="0"/>
                  <a:t>如果</a:t>
                </a:r>
                <a14:m>
                  <m:oMath xmlns:m="http://schemas.openxmlformats.org/officeDocument/2006/math">
                    <m:r>
                      <a:rPr lang="en-US" altLang="zh-CN" i="1">
                        <a:latin typeface="Cambria Math" panose="02040503050406030204" pitchFamily="18" charset="0"/>
                      </a:rPr>
                      <m:t>𝑚</m:t>
                    </m:r>
                    <m:r>
                      <a:rPr lang="en-US" altLang="zh-CN">
                        <a:latin typeface="Cambria Math" panose="02040503050406030204" pitchFamily="18" charset="0"/>
                      </a:rPr>
                      <m:t>≥</m:t>
                    </m:r>
                    <m:r>
                      <a:rPr lang="en-US" altLang="zh-CN" i="1">
                        <a:latin typeface="Cambria Math" panose="02040503050406030204" pitchFamily="18" charset="0"/>
                      </a:rPr>
                      <m:t>𝑛</m:t>
                    </m:r>
                  </m:oMath>
                </a14:m>
                <a:r>
                  <a:rPr lang="en-US" altLang="zh-CN" dirty="0"/>
                  <a:t>,</a:t>
                </a:r>
                <a14:m>
                  <m:oMath xmlns:m="http://schemas.openxmlformats.org/officeDocument/2006/math">
                    <m:r>
                      <a:rPr lang="en-US" altLang="zh-CN" i="1" dirty="0">
                        <a:latin typeface="Cambria Math" panose="02040503050406030204" pitchFamily="18" charset="0"/>
                      </a:rPr>
                      <m:t>𝐴</m:t>
                    </m:r>
                  </m:oMath>
                </a14:m>
                <a:r>
                  <a:rPr lang="zh-CN" altLang="en-US" dirty="0"/>
                  <a:t>满秩，则其平凡零空间为：</a:t>
                </a:r>
                <a14:m>
                  <m:oMath xmlns:m="http://schemas.openxmlformats.org/officeDocument/2006/math">
                    <m:r>
                      <a:rPr lang="en-US" altLang="zh-CN" i="1">
                        <a:latin typeface="Cambria Math" panose="02040503050406030204" pitchFamily="18" charset="0"/>
                      </a:rPr>
                      <m:t>𝑁</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rPr>
                      <m:t>={0}</m:t>
                    </m:r>
                  </m:oMath>
                </a14:m>
                <a:endParaRPr lang="zh-CN" altLang="en-US" dirty="0"/>
              </a:p>
              <a:p>
                <a:endParaRPr lang="zh-CN" altLang="en-US" dirty="0"/>
              </a:p>
            </p:txBody>
          </p:sp>
        </mc:Choice>
        <mc:Fallback>
          <p:sp>
            <p:nvSpPr>
              <p:cNvPr id="3" name="内容占位符 2">
                <a:extLst>
                  <a:ext uri="{FF2B5EF4-FFF2-40B4-BE49-F238E27FC236}">
                    <a16:creationId xmlns:a16="http://schemas.microsoft.com/office/drawing/2014/main" id="{C94ADACF-E343-41D8-8A6C-C9D4FB3CD08D}"/>
                  </a:ext>
                </a:extLst>
              </p:cNvPr>
              <p:cNvSpPr>
                <a:spLocks noGrp="1" noRot="1" noChangeAspect="1" noMove="1" noResize="1" noEditPoints="1" noAdjustHandles="1" noChangeArrowheads="1" noChangeShapeType="1" noTextEdit="1"/>
              </p:cNvSpPr>
              <p:nvPr>
                <p:ph idx="1"/>
              </p:nvPr>
            </p:nvSpPr>
            <p:spPr>
              <a:blipFill>
                <a:blip r:embed="rId2"/>
                <a:stretch>
                  <a:fillRect l="-696" t="-21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706F687-BA48-4E5E-A820-84975B25CB80}"/>
                  </a:ext>
                </a:extLst>
              </p:cNvPr>
              <p:cNvSpPr txBox="1"/>
              <p:nvPr/>
            </p:nvSpPr>
            <p:spPr>
              <a:xfrm>
                <a:off x="1086678" y="6176963"/>
                <a:ext cx="5543056" cy="369332"/>
              </a:xfrm>
              <a:prstGeom prst="rect">
                <a:avLst/>
              </a:prstGeom>
              <a:noFill/>
            </p:spPr>
            <p:txBody>
              <a:bodyPr wrap="none" rtlCol="0">
                <a:spAutoFit/>
              </a:bodyPr>
              <a:lstStyle/>
              <a:p>
                <a14:m>
                  <m:oMath xmlns:m="http://schemas.openxmlformats.org/officeDocument/2006/math">
                    <m:r>
                      <a:rPr lang="en-US" altLang="zh-CN" b="0" i="1" smtClean="0">
                        <a:solidFill>
                          <a:srgbClr val="FF0000"/>
                        </a:solidFill>
                        <a:latin typeface="Cambria Math" panose="02040503050406030204" pitchFamily="18" charset="0"/>
                      </a:rPr>
                      <m:t>𝑅</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𝑅𝑎𝑛𝑔𝑒</m:t>
                    </m:r>
                    <m:r>
                      <a:rPr lang="zh-CN" altLang="en-US"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 </m:t>
                    </m:r>
                    <m:r>
                      <a:rPr lang="zh-CN" altLang="en-US" i="1">
                        <a:solidFill>
                          <a:srgbClr val="FF0000"/>
                        </a:solidFill>
                        <a:latin typeface="Cambria Math" panose="02040503050406030204" pitchFamily="18" charset="0"/>
                      </a:rPr>
                      <m:t>列空间</m:t>
                    </m:r>
                    <m:r>
                      <a:rPr lang="zh-CN" altLang="en-US" i="1" smtClean="0">
                        <a:solidFill>
                          <a:srgbClr val="FF0000"/>
                        </a:solidFill>
                        <a:latin typeface="Cambria Math" panose="02040503050406030204" pitchFamily="18" charset="0"/>
                      </a:rPr>
                      <m:t>或</m:t>
                    </m:r>
                    <m:r>
                      <a:rPr lang="zh-CN" altLang="en-US" i="1">
                        <a:solidFill>
                          <a:srgbClr val="FF0000"/>
                        </a:solidFill>
                        <a:latin typeface="Cambria Math" panose="02040503050406030204" pitchFamily="18" charset="0"/>
                      </a:rPr>
                      <m:t>值域</m:t>
                    </m:r>
                    <m:r>
                      <a:rPr lang="zh-CN" altLang="en-US" i="1" smtClean="0">
                        <a:solidFill>
                          <a:srgbClr val="FF0000"/>
                        </a:solidFill>
                        <a:latin typeface="Cambria Math" panose="02040503050406030204" pitchFamily="18" charset="0"/>
                      </a:rPr>
                      <m:t>空间</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𝑁</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𝑁𝑢𝑙𝑙𝑠𝑝𝑎𝑐𝑒</m:t>
                    </m:r>
                    <m:r>
                      <a:rPr lang="zh-CN" altLang="en-US" i="1">
                        <a:solidFill>
                          <a:srgbClr val="FF0000"/>
                        </a:solidFill>
                        <a:latin typeface="Cambria Math" panose="02040503050406030204" pitchFamily="18" charset="0"/>
                      </a:rPr>
                      <m:t>，</m:t>
                    </m:r>
                  </m:oMath>
                </a14:m>
                <a:r>
                  <a:rPr lang="zh-CN" altLang="en-US" dirty="0">
                    <a:solidFill>
                      <a:srgbClr val="FF0000"/>
                    </a:solidFill>
                  </a:rPr>
                  <a:t>零空间</a:t>
                </a:r>
              </a:p>
            </p:txBody>
          </p:sp>
        </mc:Choice>
        <mc:Fallback xmlns="">
          <p:sp>
            <p:nvSpPr>
              <p:cNvPr id="4" name="文本框 3">
                <a:extLst>
                  <a:ext uri="{FF2B5EF4-FFF2-40B4-BE49-F238E27FC236}">
                    <a16:creationId xmlns:a16="http://schemas.microsoft.com/office/drawing/2014/main" id="{F706F687-BA48-4E5E-A820-84975B25CB80}"/>
                  </a:ext>
                </a:extLst>
              </p:cNvPr>
              <p:cNvSpPr txBox="1">
                <a:spLocks noRot="1" noChangeAspect="1" noMove="1" noResize="1" noEditPoints="1" noAdjustHandles="1" noChangeArrowheads="1" noChangeShapeType="1" noTextEdit="1"/>
              </p:cNvSpPr>
              <p:nvPr/>
            </p:nvSpPr>
            <p:spPr>
              <a:xfrm>
                <a:off x="1086678" y="6176963"/>
                <a:ext cx="5543056" cy="369332"/>
              </a:xfrm>
              <a:prstGeom prst="rect">
                <a:avLst/>
              </a:prstGeom>
              <a:blipFill>
                <a:blip r:embed="rId3"/>
                <a:stretch>
                  <a:fillRect t="-8197" r="-110"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449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154C2-9915-47B3-B842-FBE499A31ABE}"/>
              </a:ext>
            </a:extLst>
          </p:cNvPr>
          <p:cNvSpPr>
            <a:spLocks noGrp="1"/>
          </p:cNvSpPr>
          <p:nvPr>
            <p:ph type="title"/>
          </p:nvPr>
        </p:nvSpPr>
        <p:spPr/>
        <p:txBody>
          <a:bodyPr/>
          <a:lstStyle/>
          <a:p>
            <a:r>
              <a:rPr lang="en-US" altLang="zh-CN" dirty="0"/>
              <a:t>2.1 </a:t>
            </a:r>
            <a:r>
              <a:rPr lang="zh-CN" altLang="en-US" dirty="0"/>
              <a:t>线性空间与子空间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7D95C6C-D393-45ED-AE21-0B26F32736BC}"/>
                  </a:ext>
                </a:extLst>
              </p:cNvPr>
              <p:cNvSpPr>
                <a:spLocks noGrp="1"/>
              </p:cNvSpPr>
              <p:nvPr>
                <p:ph idx="1"/>
              </p:nvPr>
            </p:nvSpPr>
            <p:spPr/>
            <p:txBody>
              <a:bodyPr/>
              <a:lstStyle/>
              <a:p>
                <a:r>
                  <a:rPr lang="zh-CN" altLang="en-US" dirty="0"/>
                  <a:t>矩阵分解，矩阵操作就是矩阵行列的操作，这可归结为三种基本的行列操作</a:t>
                </a:r>
                <a:endParaRPr lang="en-US" altLang="zh-CN" dirty="0"/>
              </a:p>
              <a:p>
                <a:pPr lvl="1"/>
                <a:r>
                  <a:rPr lang="zh-CN" altLang="en-US" dirty="0"/>
                  <a:t>交换：</a:t>
                </a:r>
                <a14:m>
                  <m:oMath xmlns:m="http://schemas.openxmlformats.org/officeDocument/2006/math">
                    <m:r>
                      <a:rPr lang="en-US" altLang="zh-CN" b="0" i="1" smtClean="0">
                        <a:latin typeface="Cambria Math" panose="02040503050406030204" pitchFamily="18" charset="0"/>
                      </a:rPr>
                      <m:t>𝑖</m:t>
                    </m:r>
                  </m:oMath>
                </a14:m>
                <a:r>
                  <a:rPr lang="zh-CN" altLang="en-US" dirty="0"/>
                  <a:t>行和</a:t>
                </a:r>
                <a14:m>
                  <m:oMath xmlns:m="http://schemas.openxmlformats.org/officeDocument/2006/math">
                    <m:r>
                      <a:rPr lang="en-US" altLang="zh-CN" b="0" i="1" smtClean="0">
                        <a:latin typeface="Cambria Math" panose="02040503050406030204" pitchFamily="18" charset="0"/>
                      </a:rPr>
                      <m:t>𝑗</m:t>
                    </m:r>
                  </m:oMath>
                </a14:m>
                <a:r>
                  <a:rPr lang="zh-CN" altLang="en-US" dirty="0"/>
                  <a:t>行的交换，第</a:t>
                </a:r>
                <a14:m>
                  <m:oMath xmlns:m="http://schemas.openxmlformats.org/officeDocument/2006/math">
                    <m:r>
                      <a:rPr lang="en-US" altLang="zh-CN" b="0" i="1" smtClean="0">
                        <a:latin typeface="Cambria Math" panose="02040503050406030204" pitchFamily="18" charset="0"/>
                      </a:rPr>
                      <m:t>𝑖</m:t>
                    </m:r>
                  </m:oMath>
                </a14:m>
                <a:r>
                  <a:rPr lang="zh-CN" altLang="en-US" dirty="0"/>
                  <a:t>列和第</a:t>
                </a:r>
                <a14:m>
                  <m:oMath xmlns:m="http://schemas.openxmlformats.org/officeDocument/2006/math">
                    <m:r>
                      <a:rPr lang="en-US" altLang="zh-CN" b="0" i="1" smtClean="0">
                        <a:latin typeface="Cambria Math" panose="02040503050406030204" pitchFamily="18" charset="0"/>
                      </a:rPr>
                      <m:t>𝑗</m:t>
                    </m:r>
                  </m:oMath>
                </a14:m>
                <a:r>
                  <a:rPr lang="zh-CN" altLang="en-US" dirty="0"/>
                  <a:t>列的交换</a:t>
                </a:r>
                <a:endParaRPr lang="en-US" altLang="zh-CN" dirty="0"/>
              </a:p>
              <a:p>
                <a:pPr lvl="1"/>
                <a:r>
                  <a:rPr lang="zh-CN" altLang="en-US" dirty="0"/>
                  <a:t>相加：</a:t>
                </a:r>
                <a14:m>
                  <m:oMath xmlns:m="http://schemas.openxmlformats.org/officeDocument/2006/math">
                    <m:r>
                      <a:rPr lang="en-US" altLang="zh-CN" b="0" i="1" smtClean="0">
                        <a:latin typeface="Cambria Math" panose="02040503050406030204" pitchFamily="18" charset="0"/>
                      </a:rPr>
                      <m:t>𝑗</m:t>
                    </m:r>
                  </m:oMath>
                </a14:m>
                <a:r>
                  <a:rPr lang="zh-CN" altLang="en-US" dirty="0"/>
                  <a:t>行的</a:t>
                </a:r>
                <a14:m>
                  <m:oMath xmlns:m="http://schemas.openxmlformats.org/officeDocument/2006/math">
                    <m:r>
                      <a:rPr lang="en-US" altLang="zh-CN" b="0" i="1" smtClean="0">
                        <a:latin typeface="Cambria Math" panose="02040503050406030204" pitchFamily="18" charset="0"/>
                      </a:rPr>
                      <m:t>𝑐</m:t>
                    </m:r>
                  </m:oMath>
                </a14:m>
                <a:r>
                  <a:rPr lang="zh-CN" altLang="en-US" dirty="0"/>
                  <a:t>倍加到第</a:t>
                </a:r>
                <a14:m>
                  <m:oMath xmlns:m="http://schemas.openxmlformats.org/officeDocument/2006/math">
                    <m:r>
                      <a:rPr lang="en-US" altLang="zh-CN" b="0" i="1" smtClean="0">
                        <a:latin typeface="Cambria Math" panose="02040503050406030204" pitchFamily="18" charset="0"/>
                      </a:rPr>
                      <m:t>𝑖</m:t>
                    </m:r>
                  </m:oMath>
                </a14:m>
                <a:r>
                  <a:rPr lang="zh-CN" altLang="en-US" dirty="0"/>
                  <a:t>行，第</a:t>
                </a:r>
                <a14:m>
                  <m:oMath xmlns:m="http://schemas.openxmlformats.org/officeDocument/2006/math">
                    <m:r>
                      <a:rPr lang="en-US" altLang="zh-CN" b="0" i="1" smtClean="0">
                        <a:latin typeface="Cambria Math" panose="02040503050406030204" pitchFamily="18" charset="0"/>
                      </a:rPr>
                      <m:t>𝑗</m:t>
                    </m:r>
                  </m:oMath>
                </a14:m>
                <a:r>
                  <a:rPr lang="zh-CN" altLang="en-US" dirty="0"/>
                  <a:t>列的</a:t>
                </a:r>
                <a14:m>
                  <m:oMath xmlns:m="http://schemas.openxmlformats.org/officeDocument/2006/math">
                    <m:r>
                      <a:rPr lang="en-US" altLang="zh-CN" b="0" i="1" smtClean="0">
                        <a:latin typeface="Cambria Math" panose="02040503050406030204" pitchFamily="18" charset="0"/>
                      </a:rPr>
                      <m:t>𝑐</m:t>
                    </m:r>
                  </m:oMath>
                </a14:m>
                <a:r>
                  <a:rPr lang="zh-CN" altLang="en-US" dirty="0"/>
                  <a:t>倍加到第</a:t>
                </a:r>
                <a14:m>
                  <m:oMath xmlns:m="http://schemas.openxmlformats.org/officeDocument/2006/math">
                    <m:r>
                      <a:rPr lang="en-US" altLang="zh-CN" b="0" i="1" smtClean="0">
                        <a:latin typeface="Cambria Math" panose="02040503050406030204" pitchFamily="18" charset="0"/>
                      </a:rPr>
                      <m:t>𝑖</m:t>
                    </m:r>
                  </m:oMath>
                </a14:m>
                <a:r>
                  <a:rPr lang="zh-CN" altLang="en-US" dirty="0"/>
                  <a:t>列</a:t>
                </a:r>
                <a:endParaRPr lang="en-US" altLang="zh-CN" dirty="0"/>
              </a:p>
              <a:p>
                <a:pPr lvl="1"/>
                <a:r>
                  <a:rPr lang="zh-CN" altLang="en-US" dirty="0"/>
                  <a:t>伸缩：第</a:t>
                </a:r>
                <a14:m>
                  <m:oMath xmlns:m="http://schemas.openxmlformats.org/officeDocument/2006/math">
                    <m:r>
                      <a:rPr lang="en-US" altLang="zh-CN" b="0" i="1" smtClean="0">
                        <a:latin typeface="Cambria Math" panose="02040503050406030204" pitchFamily="18" charset="0"/>
                      </a:rPr>
                      <m:t>𝑖</m:t>
                    </m:r>
                  </m:oMath>
                </a14:m>
                <a:r>
                  <a:rPr lang="zh-CN" altLang="en-US" dirty="0"/>
                  <a:t>行乘上标量</a:t>
                </a:r>
                <a14:m>
                  <m:oMath xmlns:m="http://schemas.openxmlformats.org/officeDocument/2006/math">
                    <m:r>
                      <a:rPr lang="en-US" altLang="zh-CN" b="0" i="1" smtClean="0">
                        <a:latin typeface="Cambria Math" panose="02040503050406030204" pitchFamily="18" charset="0"/>
                      </a:rPr>
                      <m:t>𝑐</m:t>
                    </m:r>
                  </m:oMath>
                </a14:m>
                <a:r>
                  <a:rPr lang="zh-CN" altLang="en-US" dirty="0"/>
                  <a:t>倍，第</a:t>
                </a:r>
                <a14:m>
                  <m:oMath xmlns:m="http://schemas.openxmlformats.org/officeDocument/2006/math">
                    <m:r>
                      <a:rPr lang="en-US" altLang="zh-CN" b="0" i="1" smtClean="0">
                        <a:latin typeface="Cambria Math" panose="02040503050406030204" pitchFamily="18" charset="0"/>
                      </a:rPr>
                      <m:t>𝑖</m:t>
                    </m:r>
                  </m:oMath>
                </a14:m>
                <a:r>
                  <a:rPr lang="zh-CN" altLang="en-US" dirty="0"/>
                  <a:t>列乘上标量</a:t>
                </a:r>
                <a14:m>
                  <m:oMath xmlns:m="http://schemas.openxmlformats.org/officeDocument/2006/math">
                    <m:r>
                      <a:rPr lang="en-US" altLang="zh-CN" b="0" i="1" smtClean="0">
                        <a:latin typeface="Cambria Math" panose="02040503050406030204" pitchFamily="18" charset="0"/>
                      </a:rPr>
                      <m:t>𝑐</m:t>
                    </m:r>
                  </m:oMath>
                </a14:m>
                <a:r>
                  <a:rPr lang="zh-CN" altLang="en-US" dirty="0"/>
                  <a:t>倍</a:t>
                </a:r>
                <a:endParaRPr lang="en-US" altLang="zh-CN" dirty="0"/>
              </a:p>
              <a:p>
                <a:r>
                  <a:rPr lang="zh-CN" altLang="en-US" dirty="0"/>
                  <a:t>以</a:t>
                </a:r>
                <a14:m>
                  <m:oMath xmlns:m="http://schemas.openxmlformats.org/officeDocument/2006/math">
                    <m:r>
                      <a:rPr lang="en-US" altLang="zh-CN" b="0" i="1" smtClean="0">
                        <a:latin typeface="Cambria Math" panose="02040503050406030204" pitchFamily="18" charset="0"/>
                      </a:rPr>
                      <m:t>3×3</m:t>
                    </m:r>
                  </m:oMath>
                </a14:m>
                <a:r>
                  <a:rPr lang="zh-CN" altLang="en-US" dirty="0"/>
                  <a:t>的矩阵为例可分别表示为</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27D95C6C-D393-45ED-AE21-0B26F32736BC}"/>
                  </a:ext>
                </a:extLst>
              </p:cNvPr>
              <p:cNvSpPr>
                <a:spLocks noGrp="1" noRot="1" noChangeAspect="1" noMove="1" noResize="1" noEditPoints="1" noAdjustHandles="1" noChangeArrowheads="1" noChangeShapeType="1" noTextEdit="1"/>
              </p:cNvSpPr>
              <p:nvPr>
                <p:ph idx="1"/>
              </p:nvPr>
            </p:nvSpPr>
            <p:spPr>
              <a:blipFill>
                <a:blip r:embed="rId2"/>
                <a:stretch>
                  <a:fillRect l="-1043" t="-15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F809143-4A14-4C32-8C34-3CB2F302AFA6}"/>
              </a:ext>
            </a:extLst>
          </p:cNvPr>
          <p:cNvPicPr>
            <a:picLocks noChangeAspect="1"/>
          </p:cNvPicPr>
          <p:nvPr/>
        </p:nvPicPr>
        <p:blipFill>
          <a:blip r:embed="rId3"/>
          <a:stretch>
            <a:fillRect/>
          </a:stretch>
        </p:blipFill>
        <p:spPr>
          <a:xfrm>
            <a:off x="1463899" y="4669177"/>
            <a:ext cx="2481023" cy="1648352"/>
          </a:xfrm>
          <a:prstGeom prst="rect">
            <a:avLst/>
          </a:prstGeom>
        </p:spPr>
      </p:pic>
      <p:pic>
        <p:nvPicPr>
          <p:cNvPr id="5" name="图片 4">
            <a:extLst>
              <a:ext uri="{FF2B5EF4-FFF2-40B4-BE49-F238E27FC236}">
                <a16:creationId xmlns:a16="http://schemas.microsoft.com/office/drawing/2014/main" id="{8272582C-D979-4D5E-938C-DD8E6D0B6879}"/>
              </a:ext>
            </a:extLst>
          </p:cNvPr>
          <p:cNvPicPr>
            <a:picLocks noChangeAspect="1"/>
          </p:cNvPicPr>
          <p:nvPr/>
        </p:nvPicPr>
        <p:blipFill>
          <a:blip r:embed="rId4"/>
          <a:stretch>
            <a:fillRect/>
          </a:stretch>
        </p:blipFill>
        <p:spPr>
          <a:xfrm>
            <a:off x="4493135" y="4669177"/>
            <a:ext cx="2518445" cy="1696453"/>
          </a:xfrm>
          <a:prstGeom prst="rect">
            <a:avLst/>
          </a:prstGeom>
        </p:spPr>
      </p:pic>
      <p:pic>
        <p:nvPicPr>
          <p:cNvPr id="6" name="图片 5">
            <a:extLst>
              <a:ext uri="{FF2B5EF4-FFF2-40B4-BE49-F238E27FC236}">
                <a16:creationId xmlns:a16="http://schemas.microsoft.com/office/drawing/2014/main" id="{2383073B-6CE9-47B8-AF6F-2D619515538D}"/>
              </a:ext>
            </a:extLst>
          </p:cNvPr>
          <p:cNvPicPr>
            <a:picLocks noChangeAspect="1"/>
          </p:cNvPicPr>
          <p:nvPr/>
        </p:nvPicPr>
        <p:blipFill>
          <a:blip r:embed="rId5"/>
          <a:stretch>
            <a:fillRect/>
          </a:stretch>
        </p:blipFill>
        <p:spPr>
          <a:xfrm>
            <a:off x="7559793" y="4639497"/>
            <a:ext cx="2518444" cy="1707712"/>
          </a:xfrm>
          <a:prstGeom prst="rect">
            <a:avLst/>
          </a:prstGeom>
        </p:spPr>
      </p:pic>
    </p:spTree>
    <p:extLst>
      <p:ext uri="{BB962C8B-B14F-4D97-AF65-F5344CB8AC3E}">
        <p14:creationId xmlns:p14="http://schemas.microsoft.com/office/powerpoint/2010/main" val="50283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7.3843610675733,&quot;width&quot;:4364.9706542505746}"/>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49.0838133279949,&quot;width&quot;:4267.1611704005481}"/>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39.9999999999998,&quot;width&quot;:6236.8167771451044}"/>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7.3843610675733,&quot;width&quot;:4364.9706542505746}"/>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49.0838133279949,&quot;width&quot;:4267.1611704005481}"/>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39.9999999999998,&quot;width&quot;:6236.81677714510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10143</TotalTime>
  <Words>9009</Words>
  <Application>Microsoft Office PowerPoint</Application>
  <PresentationFormat>宽屏</PresentationFormat>
  <Paragraphs>635</Paragraphs>
  <Slides>75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75</vt:i4>
      </vt:variant>
    </vt:vector>
  </HeadingPairs>
  <TitlesOfParts>
    <vt:vector size="84" baseType="lpstr">
      <vt:lpstr>-apple-system</vt:lpstr>
      <vt:lpstr>等线</vt:lpstr>
      <vt:lpstr>等线 Light</vt:lpstr>
      <vt:lpstr>隶书</vt:lpstr>
      <vt:lpstr>微软雅黑</vt:lpstr>
      <vt:lpstr>Arial</vt:lpstr>
      <vt:lpstr>Cambria Math</vt:lpstr>
      <vt:lpstr>Wingdings</vt:lpstr>
      <vt:lpstr>Office 主题​​</vt:lpstr>
      <vt:lpstr>PowerPoint 演示文稿</vt:lpstr>
      <vt:lpstr>内容介绍</vt:lpstr>
      <vt:lpstr>Vector Norms and Matrix Norms</vt:lpstr>
      <vt:lpstr>Vector Norms and Matrix Norms</vt:lpstr>
      <vt:lpstr>Vector Norms and Matrix Norms</vt:lpstr>
      <vt:lpstr>Vector Norms and Matrix Norms</vt:lpstr>
      <vt:lpstr>Vector Norms and Matrix Norms</vt:lpstr>
      <vt:lpstr>2.1 线性空间与子空间</vt:lpstr>
      <vt:lpstr>2.1 线性空间与子空间</vt:lpstr>
      <vt:lpstr>基本矩阵操作</vt:lpstr>
      <vt:lpstr>基本矩阵操作</vt:lpstr>
      <vt:lpstr>置换矩阵</vt:lpstr>
      <vt:lpstr>Ax=b求解</vt:lpstr>
      <vt:lpstr>矩阵分解的几何解释</vt:lpstr>
      <vt:lpstr>机器学习中的基本问题</vt:lpstr>
      <vt:lpstr>机器学习中的基本问题</vt:lpstr>
      <vt:lpstr>机器学习中的基本问题</vt:lpstr>
      <vt:lpstr>机器学习中的基本问题</vt:lpstr>
      <vt:lpstr>机器学习中的基本问题</vt:lpstr>
      <vt:lpstr>机器学习中的基本问题</vt:lpstr>
      <vt:lpstr>机器学习中的基本问题</vt:lpstr>
      <vt:lpstr>机器学习中的基本问题</vt:lpstr>
      <vt:lpstr>机器学习中的基本问题</vt:lpstr>
      <vt:lpstr>拟合</vt:lpstr>
      <vt:lpstr>拟合</vt:lpstr>
      <vt:lpstr>拟合</vt:lpstr>
      <vt:lpstr>拟合</vt:lpstr>
      <vt:lpstr>拟合</vt:lpstr>
      <vt:lpstr>拟合</vt:lpstr>
      <vt:lpstr>拟合</vt:lpstr>
      <vt:lpstr>拟合</vt:lpstr>
      <vt:lpstr>拟合</vt:lpstr>
      <vt:lpstr>拟合</vt:lpstr>
      <vt:lpstr>拟合：非线性最小二乘</vt:lpstr>
      <vt:lpstr>拟合：非线性最小二乘</vt:lpstr>
      <vt:lpstr>拟合：非线性最小二乘</vt:lpstr>
      <vt:lpstr>拟合：非线性最小二乘</vt:lpstr>
      <vt:lpstr>拟合：非线性最小二乘</vt:lpstr>
      <vt:lpstr>拟合：非线性最小二乘</vt:lpstr>
      <vt:lpstr>拟合：非线性最小二乘</vt:lpstr>
      <vt:lpstr>拟合：非线性最小二乘</vt:lpstr>
      <vt:lpstr>求解Ax=b</vt:lpstr>
      <vt:lpstr>求解Ax=b：Gaussian Elimination</vt:lpstr>
      <vt:lpstr>求解Ax=b</vt:lpstr>
      <vt:lpstr>A=LU</vt:lpstr>
      <vt:lpstr>A=LU</vt:lpstr>
      <vt:lpstr>Ax=b的稳定性</vt:lpstr>
      <vt:lpstr>Ax=b的稳定性</vt:lpstr>
      <vt:lpstr>矩阵的条件数</vt:lpstr>
      <vt:lpstr>矩阵的条件数</vt:lpstr>
      <vt:lpstr>残差</vt:lpstr>
      <vt:lpstr>迭代优化</vt:lpstr>
      <vt:lpstr>迭代优化</vt:lpstr>
      <vt:lpstr>条件数的计算</vt:lpstr>
      <vt:lpstr>条件数的计算-Hager算法</vt:lpstr>
      <vt:lpstr>条件数的计算-Hager算法</vt:lpstr>
      <vt:lpstr>Ax=b</vt:lpstr>
      <vt:lpstr>Ax=b</vt:lpstr>
      <vt:lpstr>矩阵求逆</vt:lpstr>
      <vt:lpstr>矩阵求逆</vt:lpstr>
      <vt:lpstr>矩阵求逆</vt:lpstr>
      <vt:lpstr>矩阵求逆</vt:lpstr>
      <vt:lpstr>Sherman–Morrison恒等式</vt:lpstr>
      <vt:lpstr>Sherman–Morrison恒等式</vt:lpstr>
      <vt:lpstr>Sherman–Morrison–Woodbury 恒等式  </vt:lpstr>
      <vt:lpstr>Sherman–Morrison–Woodbury 恒等式  </vt:lpstr>
      <vt:lpstr>线性映射</vt:lpstr>
      <vt:lpstr>矩阵的列空间和零空间</vt:lpstr>
      <vt:lpstr>矩阵的列空间和零空间</vt:lpstr>
      <vt:lpstr>赋范空间和内积空间</vt:lpstr>
      <vt:lpstr>正交补和投影</vt:lpstr>
      <vt:lpstr>正交补和投影</vt:lpstr>
      <vt:lpstr>正交补和投影</vt:lpstr>
      <vt:lpstr>正交补和投影</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人工智能数学基础-第2章-方程求解与矩阵</dc:title>
  <dc:creator>Shaohui Liu</dc:creator>
  <cp:lastModifiedBy>刘绍辉</cp:lastModifiedBy>
  <cp:revision>255</cp:revision>
  <dcterms:created xsi:type="dcterms:W3CDTF">2022-04-04T14:33:59Z</dcterms:created>
  <dcterms:modified xsi:type="dcterms:W3CDTF">2023-06-09T01:48:33Z</dcterms:modified>
</cp:coreProperties>
</file>